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activeX/activeX15.xml" ContentType="application/vnd.ms-office.activeX+xml"/>
  <Override PartName="/ppt/activeX/activeX26.xml" ContentType="application/vnd.ms-office.activeX+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activeX/activeX2.xml" ContentType="application/vnd.ms-office.activeX+xml"/>
  <Override PartName="/ppt/activeX/activeX33.xml" ContentType="application/vnd.ms-office.activeX+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activeX/activeX11.xml" ContentType="application/vnd.ms-office.activeX+xml"/>
  <Override PartName="/ppt/activeX/activeX22.xml" ContentType="application/vnd.ms-office.activeX+xml"/>
  <Override PartName="/ppt/activeX/activeX40.xml" ContentType="application/vnd.ms-office.activeX+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activeX/activeX38.xml" ContentType="application/vnd.ms-office.activeX+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activeX/activeX7.xml" ContentType="application/vnd.ms-office.activeX+xml"/>
  <Override PartName="/ppt/activeX/activeX27.xml" ContentType="application/vnd.ms-office.activeX+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activeX/activeX16.xml" ContentType="application/vnd.ms-office.activeX+xml"/>
  <Override PartName="/ppt/activeX/activeX34.xml" ContentType="application/vnd.ms-office.activeX+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activeX/activeX3.xml" ContentType="application/vnd.ms-office.activeX+xml"/>
  <Override PartName="/ppt/activeX/activeX23.xml" ContentType="application/vnd.ms-office.activeX+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activeX/activeX12.xml" ContentType="application/vnd.ms-office.activeX+xml"/>
  <Override PartName="/ppt/activeX/activeX30.xml" ContentType="application/vnd.ms-office.activeX+xml"/>
  <Override PartName="/ppt/activeX/activeX41.xml" ContentType="application/vnd.ms-office.activeX+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activeX/activeX10.xml" ContentType="application/vnd.ms-office.activeX+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activeX/activeX8.xml" ContentType="application/vnd.ms-office.activeX+xml"/>
  <Override PartName="/ppt/notesSlides/notesSlide6.xml" ContentType="application/vnd.openxmlformats-officedocument.presentationml.notesSlide+xml"/>
  <Override PartName="/ppt/activeX/activeX39.xml" ContentType="application/vnd.ms-office.activeX+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activeX/activeX6.xml" ContentType="application/vnd.ms-office.activeX+xml"/>
  <Override PartName="/ppt/activeX/activeX19.xml" ContentType="application/vnd.ms-office.activeX+xml"/>
  <Override PartName="/ppt/activeX/activeX28.xml" ContentType="application/vnd.ms-office.activeX+xml"/>
  <Override PartName="/ppt/activeX/activeX37.xml" ContentType="application/vnd.ms-office.activeX+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activeX/activeX4.xml" ContentType="application/vnd.ms-office.activeX+xml"/>
  <Override PartName="/ppt/activeX/activeX17.xml" ContentType="application/vnd.ms-office.activeX+xml"/>
  <Override PartName="/ppt/activeX/activeX35.xml" ContentType="application/vnd.ms-office.activeX+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activeX/activeX13.xml" ContentType="application/vnd.ms-office.activeX+xml"/>
  <Override PartName="/ppt/activeX/activeX24.xml" ContentType="application/vnd.ms-office.activeX+xml"/>
  <Override PartName="/ppt/activeX/activeX42.xml" ContentType="application/vnd.ms-office.activeX+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activeX/activeX31.xml" ContentType="application/vnd.ms-office.activeX+xml"/>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activeX/activeX20.xml" ContentType="application/vnd.ms-office.activeX+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activeX/activeX9.xml" ContentType="application/vnd.ms-office.activeX+xml"/>
  <Override PartName="/ppt/notesSlides/notesSlide10.xml" ContentType="application/vnd.openxmlformats-officedocument.presentationml.notesSlide+xml"/>
  <Override PartName="/ppt/activeX/activeX29.xml" ContentType="application/vnd.ms-office.activeX+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activeX/activeX18.xml" ContentType="application/vnd.ms-office.activeX+xml"/>
  <Override PartName="/ppt/activeX/activeX36.xml" ContentType="application/vnd.ms-office.activeX+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activeX/activeX5.xml" ContentType="application/vnd.ms-office.activeX+xml"/>
  <Override PartName="/ppt/activeX/activeX25.xml" ContentType="application/vnd.ms-office.activeX+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activeX/activeX14.xml" ContentType="application/vnd.ms-office.activeX+xml"/>
  <Override PartName="/ppt/activeX/activeX32.xml" ContentType="application/vnd.ms-office.activeX+xml"/>
  <Override PartName="/ppt/activeX/activeX43.xml" ContentType="application/vnd.ms-office.activeX+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activeX/activeX1.xml" ContentType="application/vnd.ms-office.activeX+xml"/>
  <Override PartName="/ppt/activeX/activeX21.xml" ContentType="application/vnd.ms-office.activeX+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68"/>
  </p:notesMasterIdLst>
  <p:sldIdLst>
    <p:sldId id="303" r:id="rId2"/>
    <p:sldId id="309" r:id="rId3"/>
    <p:sldId id="311" r:id="rId4"/>
    <p:sldId id="312" r:id="rId5"/>
    <p:sldId id="269" r:id="rId6"/>
    <p:sldId id="301" r:id="rId7"/>
    <p:sldId id="318" r:id="rId8"/>
    <p:sldId id="342" r:id="rId9"/>
    <p:sldId id="278" r:id="rId10"/>
    <p:sldId id="359" r:id="rId11"/>
    <p:sldId id="302" r:id="rId12"/>
    <p:sldId id="307" r:id="rId13"/>
    <p:sldId id="321" r:id="rId14"/>
    <p:sldId id="320" r:id="rId15"/>
    <p:sldId id="275" r:id="rId16"/>
    <p:sldId id="288" r:id="rId17"/>
    <p:sldId id="289" r:id="rId18"/>
    <p:sldId id="315" r:id="rId19"/>
    <p:sldId id="290" r:id="rId20"/>
    <p:sldId id="313" r:id="rId21"/>
    <p:sldId id="265" r:id="rId22"/>
    <p:sldId id="257" r:id="rId23"/>
    <p:sldId id="293" r:id="rId24"/>
    <p:sldId id="291" r:id="rId25"/>
    <p:sldId id="331" r:id="rId26"/>
    <p:sldId id="332" r:id="rId27"/>
    <p:sldId id="308" r:id="rId28"/>
    <p:sldId id="337" r:id="rId29"/>
    <p:sldId id="358" r:id="rId30"/>
    <p:sldId id="360" r:id="rId31"/>
    <p:sldId id="276" r:id="rId32"/>
    <p:sldId id="294" r:id="rId33"/>
    <p:sldId id="322" r:id="rId34"/>
    <p:sldId id="296" r:id="rId35"/>
    <p:sldId id="323" r:id="rId36"/>
    <p:sldId id="295" r:id="rId37"/>
    <p:sldId id="324" r:id="rId38"/>
    <p:sldId id="297" r:id="rId39"/>
    <p:sldId id="325" r:id="rId40"/>
    <p:sldId id="258" r:id="rId41"/>
    <p:sldId id="262" r:id="rId42"/>
    <p:sldId id="298" r:id="rId43"/>
    <p:sldId id="326" r:id="rId44"/>
    <p:sldId id="299" r:id="rId45"/>
    <p:sldId id="327" r:id="rId46"/>
    <p:sldId id="333" r:id="rId47"/>
    <p:sldId id="335" r:id="rId48"/>
    <p:sldId id="336" r:id="rId49"/>
    <p:sldId id="339" r:id="rId50"/>
    <p:sldId id="349" r:id="rId51"/>
    <p:sldId id="329" r:id="rId52"/>
    <p:sldId id="330" r:id="rId53"/>
    <p:sldId id="316" r:id="rId54"/>
    <p:sldId id="340" r:id="rId55"/>
    <p:sldId id="348" r:id="rId56"/>
    <p:sldId id="345" r:id="rId57"/>
    <p:sldId id="346" r:id="rId58"/>
    <p:sldId id="347" r:id="rId59"/>
    <p:sldId id="343" r:id="rId60"/>
    <p:sldId id="351" r:id="rId61"/>
    <p:sldId id="352" r:id="rId62"/>
    <p:sldId id="353" r:id="rId63"/>
    <p:sldId id="355" r:id="rId64"/>
    <p:sldId id="356" r:id="rId65"/>
    <p:sldId id="357" r:id="rId66"/>
    <p:sldId id="350" r:id="rId67"/>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00FF00"/>
    <a:srgbClr val="99FF99"/>
    <a:srgbClr val="000066"/>
    <a:srgbClr val="3333FF"/>
    <a:srgbClr val="777777"/>
    <a:srgbClr val="990099"/>
    <a:srgbClr val="33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29" autoAdjust="0"/>
    <p:restoredTop sz="91823" autoAdjust="0"/>
  </p:normalViewPr>
  <p:slideViewPr>
    <p:cSldViewPr>
      <p:cViewPr>
        <p:scale>
          <a:sx n="72" d="100"/>
          <a:sy n="72" d="100"/>
        </p:scale>
        <p:origin x="-474" y="5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02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activeX/activeX1.xml><?xml version="1.0" encoding="utf-8"?>
<ax:ocx xmlns:ax="http://schemas.microsoft.com/office/2006/activeX" xmlns:r="http://schemas.openxmlformats.org/officeDocument/2006/relationships" ax:classid="{D7053240-CE69-11CD-A777-00DD01143C57}" ax:persistence="persistPropertyBag">
  <ax:ocxPr ax:name="Caption" ax:value="Gerakkan"/>
  <ax:ocxPr ax:name="Size" ax:value="3387;1905"/>
  <ax:ocxPr ax:name="FontName" ax:value="Monotype Corsiva"/>
  <ax:ocxPr ax:name="FontEffects" ax:value="1073741826"/>
  <ax:ocxPr ax:name="FontHeight" ax:value="435"/>
  <ax:ocxPr ax:name="FontCharSet" ax:value="0"/>
  <ax:ocxPr ax:name="FontPitchAndFamily" ax:value="2"/>
  <ax:ocxPr ax:name="ParagraphAlign" ax:value="3"/>
</ax:ocx>
</file>

<file path=ppt/activeX/activeX10.xml><?xml version="1.0" encoding="utf-8"?>
<ax:ocx xmlns:ax="http://schemas.microsoft.com/office/2006/activeX" xmlns:r="http://schemas.openxmlformats.org/officeDocument/2006/relationships" ax:classid="{978C9E23-D4B0-11CE-BF2D-00AA003F40D0}" ax:persistence="persistPropertyBag">
  <ax:ocxPr ax:name="ForeColor" ax:value="0"/>
  <ax:ocxPr ax:name="BackColor" ax:value="16777215"/>
  <ax:ocxPr ax:name="VariousPropertyBits" ax:value="8388627"/>
  <ax:ocxPr ax:name="Caption" ax:value="3"/>
  <ax:ocxPr ax:name="Size" ax:value="661;767"/>
  <ax:ocxPr ax:name="FontName" ax:value="Arial"/>
  <ax:ocxPr ax:name="FontHeight" ax:value="405"/>
  <ax:ocxPr ax:name="FontCharSet" ax:value="0"/>
  <ax:ocxPr ax:name="FontPitchAndFamily" ax:value="2"/>
  <ax:ocxPr ax:name="ParagraphAlign" ax:value="3"/>
</ax:ocx>
</file>

<file path=ppt/activeX/activeX11.xml><?xml version="1.0" encoding="utf-8"?>
<ax:ocx xmlns:ax="http://schemas.microsoft.com/office/2006/activeX" xmlns:r="http://schemas.openxmlformats.org/officeDocument/2006/relationships" ax:classid="{978C9E23-D4B0-11CE-BF2D-00AA003F40D0}" ax:persistence="persistPropertyBag">
  <ax:ocxPr ax:name="ForeColor" ax:value="0"/>
  <ax:ocxPr ax:name="BackColor" ax:value="16777215"/>
  <ax:ocxPr ax:name="VariousPropertyBits" ax:value="8388627"/>
  <ax:ocxPr ax:name="Caption" ax:value="3"/>
  <ax:ocxPr ax:name="Size" ax:value="1482;1085"/>
  <ax:ocxPr ax:name="FontName" ax:value="Tahoma"/>
  <ax:ocxPr ax:name="FontHeight" ax:value="360"/>
  <ax:ocxPr ax:name="FontCharSet" ax:value="0"/>
  <ax:ocxPr ax:name="FontPitchAndFamily" ax:value="2"/>
  <ax:ocxPr ax:name="ParagraphAlign" ax:value="2"/>
</ax:ocx>
</file>

<file path=ppt/activeX/activeX12.xml><?xml version="1.0" encoding="utf-8"?>
<ax:ocx xmlns:ax="http://schemas.microsoft.com/office/2006/activeX" xmlns:r="http://schemas.openxmlformats.org/officeDocument/2006/relationships" ax:classid="{D7053240-CE69-11CD-A777-00DD01143C57}" ax:persistence="persistPropertyBag">
  <ax:ocxPr ax:name="Caption" ax:value="Ubah"/>
  <ax:ocxPr ax:name="Size" ax:value="4657;3387"/>
  <ax:ocxPr ax:name="FontName" ax:value="Monotype Corsiva"/>
  <ax:ocxPr ax:name="FontEffects" ax:value="1073741826"/>
  <ax:ocxPr ax:name="FontHeight" ax:value="525"/>
  <ax:ocxPr ax:name="FontCharSet" ax:value="0"/>
  <ax:ocxPr ax:name="FontPitchAndFamily" ax:value="2"/>
  <ax:ocxPr ax:name="ParagraphAlign" ax:value="3"/>
</ax:ocx>
</file>

<file path=ppt/activeX/activeX13.xml><?xml version="1.0" encoding="utf-8"?>
<ax:ocx xmlns:ax="http://schemas.microsoft.com/office/2006/activeX" xmlns:r="http://schemas.openxmlformats.org/officeDocument/2006/relationships" ax:classid="{978C9E23-D4B0-11CE-BF2D-00AA003F40D0}" ax:persistence="persistPropertyBag">
  <ax:ocxPr ax:name="ForeColor" ax:value="0"/>
  <ax:ocxPr ax:name="BackColor" ax:value="16777215"/>
  <ax:ocxPr ax:name="VariousPropertyBits" ax:value="8388627"/>
  <ax:ocxPr ax:name="Caption" ax:value="3"/>
  <ax:ocxPr ax:name="Size" ax:value="1270;767"/>
  <ax:ocxPr ax:name="FontName" ax:value="Tahoma"/>
  <ax:ocxPr ax:name="FontHeight" ax:value="360"/>
  <ax:ocxPr ax:name="FontCharSet" ax:value="0"/>
  <ax:ocxPr ax:name="FontPitchAndFamily" ax:value="2"/>
  <ax:ocxPr ax:name="ParagraphAlign" ax:value="2"/>
</ax:ocx>
</file>

<file path=ppt/activeX/activeX14.xml><?xml version="1.0" encoding="utf-8"?>
<ax:ocx xmlns:ax="http://schemas.microsoft.com/office/2006/activeX" xmlns:r="http://schemas.openxmlformats.org/officeDocument/2006/relationships" ax:classid="{978C9E23-D4B0-11CE-BF2D-00AA003F40D0}" ax:persistence="persistPropertyBag">
  <ax:ocxPr ax:name="ForeColor" ax:value="0"/>
  <ax:ocxPr ax:name="BackColor" ax:value="16777215"/>
  <ax:ocxPr ax:name="Caption" ax:value="3"/>
  <ax:ocxPr ax:name="Size" ax:value="926;847"/>
  <ax:ocxPr ax:name="FontName" ax:value="Tahoma"/>
  <ax:ocxPr ax:name="FontHeight" ax:value="360"/>
  <ax:ocxPr ax:name="FontCharSet" ax:value="0"/>
  <ax:ocxPr ax:name="FontPitchAndFamily" ax:value="2"/>
  <ax:ocxPr ax:name="ParagraphAlign" ax:value="2"/>
</ax:ocx>
</file>

<file path=ppt/activeX/activeX15.xml><?xml version="1.0" encoding="utf-8"?>
<ax:ocx xmlns:ax="http://schemas.microsoft.com/office/2006/activeX" xmlns:r="http://schemas.openxmlformats.org/officeDocument/2006/relationships" ax:classid="{D27CDB6E-AE6D-11CF-96B8-444553540000}" ax:persistence="persistPropertyBag">
  <ax:ocxPr ax:name="_cx" ax:value="5080"/>
  <ax:ocxPr ax:name="_cy" ax:value="5080"/>
  <ax:ocxPr ax:name="FlashVars" ax:value=""/>
  <ax:ocxPr ax:name="Movie" ax:value=""/>
  <ax:ocxPr ax:name="Src" ax:value=""/>
  <ax:ocxPr ax:name="WMode" ax:value="Window"/>
  <ax:ocxPr ax:name="Play" ax:value="-1"/>
  <ax:ocxPr ax:name="Loop" ax:value="-1"/>
  <ax:ocxPr ax:name="Quality" ax:value="High"/>
  <ax:ocxPr ax:name="SAlign" ax:value=""/>
  <ax:ocxPr ax:name="Menu" ax:value="-1"/>
  <ax:ocxPr ax:name="Base" ax:value=""/>
  <ax:ocxPr ax:name="AllowScriptAccess" ax:value="always"/>
  <ax:ocxPr ax:name="Scale" ax:value="ShowAll"/>
  <ax:ocxPr ax:name="DeviceFont" ax:value="0"/>
  <ax:ocxPr ax:name="EmbedMovie" ax:value="0"/>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activeX/activeX16.xml><?xml version="1.0" encoding="utf-8"?>
<ax:ocx xmlns:ax="http://schemas.microsoft.com/office/2006/activeX" xmlns:r="http://schemas.openxmlformats.org/officeDocument/2006/relationships" ax:classid="{978C9E23-D4B0-11CE-BF2D-00AA003F40D0}" ax:persistence="persistPropertyBag">
  <ax:ocxPr ax:name="ForeColor" ax:value="12582912"/>
  <ax:ocxPr ax:name="BackColor" ax:value="16777215"/>
  <ax:ocxPr ax:name="VariousPropertyBits" ax:value="8388627"/>
  <ax:ocxPr ax:name="Caption" ax:value="8"/>
  <ax:ocxPr ax:name="Size" ax:value="582;714"/>
  <ax:ocxPr ax:name="FontName" ax:value="Arial"/>
  <ax:ocxPr ax:name="FontHeight" ax:value="405"/>
  <ax:ocxPr ax:name="FontCharSet" ax:value="0"/>
  <ax:ocxPr ax:name="FontPitchAndFamily" ax:value="2"/>
</ax:ocx>
</file>

<file path=ppt/activeX/activeX17.xml><?xml version="1.0" encoding="utf-8"?>
<ax:ocx xmlns:ax="http://schemas.microsoft.com/office/2006/activeX" xmlns:r="http://schemas.openxmlformats.org/officeDocument/2006/relationships" ax:classid="{978C9E23-D4B0-11CE-BF2D-00AA003F40D0}" ax:persistence="persistPropertyBag">
  <ax:ocxPr ax:name="ForeColor" ax:value="12582912"/>
  <ax:ocxPr ax:name="BackColor" ax:value="16777215"/>
  <ax:ocxPr ax:name="VariousPropertyBits" ax:value="8388627"/>
  <ax:ocxPr ax:name="Caption" ax:value="40"/>
  <ax:ocxPr ax:name="Size" ax:value="847;1058"/>
  <ax:ocxPr ax:name="FontName" ax:value="Arial"/>
  <ax:ocxPr ax:name="FontHeight" ax:value="405"/>
  <ax:ocxPr ax:name="FontCharSet" ax:value="0"/>
  <ax:ocxPr ax:name="FontPitchAndFamily" ax:value="2"/>
</ax:ocx>
</file>

<file path=ppt/activeX/activeX18.xml><?xml version="1.0" encoding="utf-8"?>
<ax:ocx xmlns:ax="http://schemas.microsoft.com/office/2006/activeX" xmlns:r="http://schemas.openxmlformats.org/officeDocument/2006/relationships" ax:classid="{D7053240-CE69-11CD-A777-00DD01143C57}" ax:persistence="persistPropertyBag">
  <ax:ocxPr ax:name="Caption" ax:value="Ubah"/>
  <ax:ocxPr ax:name="Size" ax:value="3810;2117"/>
  <ax:ocxPr ax:name="FontName" ax:value="Arial"/>
  <ax:ocxPr ax:name="FontHeight" ax:value="480"/>
  <ax:ocxPr ax:name="FontCharSet" ax:value="0"/>
  <ax:ocxPr ax:name="FontPitchAndFamily" ax:value="2"/>
  <ax:ocxPr ax:name="ParagraphAlign" ax:value="3"/>
</ax:ocx>
</file>

<file path=ppt/activeX/activeX19.xml><?xml version="1.0" encoding="utf-8"?>
<ax:ocx xmlns:ax="http://schemas.microsoft.com/office/2006/activeX" xmlns:r="http://schemas.openxmlformats.org/officeDocument/2006/relationships" ax:classid="{978C9E23-D4B0-11CE-BF2D-00AA003F40D0}" ax:persistence="persistPropertyBag">
  <ax:ocxPr ax:name="ForeColor" ax:value="12582912"/>
  <ax:ocxPr ax:name="BackColor" ax:value="16777215"/>
  <ax:ocxPr ax:name="VariousPropertyBits" ax:value="8388627"/>
  <ax:ocxPr ax:name="Caption" ax:value="3"/>
  <ax:ocxPr ax:name="Size" ax:value="635;847"/>
  <ax:ocxPr ax:name="FontName" ax:value="Arial"/>
  <ax:ocxPr ax:name="FontHeight" ax:value="405"/>
  <ax:ocxPr ax:name="FontCharSet" ax:value="0"/>
  <ax:ocxPr ax:name="FontPitchAndFamily" ax:value="2"/>
</ax:ocx>
</file>

<file path=ppt/activeX/activeX2.xml><?xml version="1.0" encoding="utf-8"?>
<ax:ocx xmlns:ax="http://schemas.microsoft.com/office/2006/activeX" xmlns:r="http://schemas.openxmlformats.org/officeDocument/2006/relationships" ax:classid="{D7053240-CE69-11CD-A777-00DD01143C57}" ax:persistence="persistPropertyBag">
  <ax:ocxPr ax:name="Caption" ax:value="Ulangi"/>
  <ax:ocxPr ax:name="Size" ax:value="3387;1905"/>
  <ax:ocxPr ax:name="FontName" ax:value="Monotype Corsiva"/>
  <ax:ocxPr ax:name="FontEffects" ax:value="1073741826"/>
  <ax:ocxPr ax:name="FontHeight" ax:value="435"/>
  <ax:ocxPr ax:name="FontCharSet" ax:value="0"/>
  <ax:ocxPr ax:name="FontPitchAndFamily" ax:value="2"/>
  <ax:ocxPr ax:name="ParagraphAlign" ax:value="3"/>
</ax:ocx>
</file>

<file path=ppt/activeX/activeX20.xml><?xml version="1.0" encoding="utf-8"?>
<ax:ocx xmlns:ax="http://schemas.microsoft.com/office/2006/activeX" xmlns:r="http://schemas.openxmlformats.org/officeDocument/2006/relationships" ax:classid="{978C9E23-D4B0-11CE-BF2D-00AA003F40D0}" ax:persistence="persistPropertyBag">
  <ax:ocxPr ax:name="ForeColor" ax:value="12582912"/>
  <ax:ocxPr ax:name="BackColor" ax:value="16777215"/>
  <ax:ocxPr ax:name="VariousPropertyBits" ax:value="8388627"/>
  <ax:ocxPr ax:name="Caption" ax:value="8"/>
  <ax:ocxPr ax:name="Size" ax:value="847;979"/>
  <ax:ocxPr ax:name="FontName" ax:value="Arial"/>
  <ax:ocxPr ax:name="FontHeight" ax:value="405"/>
  <ax:ocxPr ax:name="FontCharSet" ax:value="0"/>
  <ax:ocxPr ax:name="FontPitchAndFamily" ax:value="2"/>
</ax:ocx>
</file>

<file path=ppt/activeX/activeX21.xml><?xml version="1.0" encoding="utf-8"?>
<ax:ocx xmlns:ax="http://schemas.microsoft.com/office/2006/activeX" xmlns:r="http://schemas.openxmlformats.org/officeDocument/2006/relationships" ax:classid="{978C9E23-D4B0-11CE-BF2D-00AA003F40D0}" ax:persistence="persistPropertyBag">
  <ax:ocxPr ax:name="ForeColor" ax:value="12582912"/>
  <ax:ocxPr ax:name="BackColor" ax:value="16777215"/>
  <ax:ocxPr ax:name="VariousPropertyBits" ax:value="8388627"/>
  <ax:ocxPr ax:name="Caption" ax:value="27"/>
  <ax:ocxPr ax:name="Size" ax:value="1032;1058"/>
  <ax:ocxPr ax:name="FontName" ax:value="Arial"/>
  <ax:ocxPr ax:name="FontHeight" ax:value="405"/>
  <ax:ocxPr ax:name="FontCharSet" ax:value="0"/>
  <ax:ocxPr ax:name="FontPitchAndFamily" ax:value="2"/>
</ax:ocx>
</file>

<file path=ppt/activeX/activeX22.xml><?xml version="1.0" encoding="utf-8"?>
<ax:ocx xmlns:ax="http://schemas.microsoft.com/office/2006/activeX" xmlns:r="http://schemas.openxmlformats.org/officeDocument/2006/relationships" ax:classid="{D7053240-CE69-11CD-A777-00DD01143C57}" ax:persistence="persistPropertyBag">
  <ax:ocxPr ax:name="Caption" ax:value="Ubah"/>
  <ax:ocxPr ax:name="Size" ax:value="3598;1905"/>
  <ax:ocxPr ax:name="FontName" ax:value="Arial"/>
  <ax:ocxPr ax:name="FontHeight" ax:value="405"/>
  <ax:ocxPr ax:name="FontCharSet" ax:value="0"/>
  <ax:ocxPr ax:name="FontPitchAndFamily" ax:value="2"/>
  <ax:ocxPr ax:name="ParagraphAlign" ax:value="3"/>
</ax:ocx>
</file>

<file path=ppt/activeX/activeX23.xml><?xml version="1.0" encoding="utf-8"?>
<ax:ocx xmlns:ax="http://schemas.microsoft.com/office/2006/activeX" xmlns:r="http://schemas.openxmlformats.org/officeDocument/2006/relationships" ax:classid="{978C9E23-D4B0-11CE-BF2D-00AA003F40D0}" ax:persistence="persistPropertyBag">
  <ax:ocxPr ax:name="ForeColor" ax:value="8388608"/>
  <ax:ocxPr ax:name="BackColor" ax:value="16777215"/>
  <ax:ocxPr ax:name="VariousPropertyBits" ax:value="8388627"/>
  <ax:ocxPr ax:name="Caption" ax:value="2"/>
  <ax:ocxPr ax:name="Size" ax:value="767;767"/>
  <ax:ocxPr ax:name="FontName" ax:value="Arial"/>
  <ax:ocxPr ax:name="FontHeight" ax:value="405"/>
  <ax:ocxPr ax:name="FontCharSet" ax:value="0"/>
  <ax:ocxPr ax:name="FontPitchAndFamily" ax:value="2"/>
  <ax:ocxPr ax:name="ParagraphAlign" ax:value="3"/>
</ax:ocx>
</file>

<file path=ppt/activeX/activeX24.xml><?xml version="1.0" encoding="utf-8"?>
<ax:ocx xmlns:ax="http://schemas.microsoft.com/office/2006/activeX" xmlns:r="http://schemas.openxmlformats.org/officeDocument/2006/relationships" ax:classid="{978C9E23-D4B0-11CE-BF2D-00AA003F40D0}" ax:persistence="persistPropertyBag">
  <ax:ocxPr ax:name="ForeColor" ax:value="8388608"/>
  <ax:ocxPr ax:name="BackColor" ax:value="16777215"/>
  <ax:ocxPr ax:name="VariousPropertyBits" ax:value="8388627"/>
  <ax:ocxPr ax:name="Caption" ax:value="7"/>
  <ax:ocxPr ax:name="Size" ax:value="847;847"/>
  <ax:ocxPr ax:name="FontName" ax:value="Arial"/>
  <ax:ocxPr ax:name="FontHeight" ax:value="405"/>
  <ax:ocxPr ax:name="FontCharSet" ax:value="0"/>
  <ax:ocxPr ax:name="FontPitchAndFamily" ax:value="2"/>
  <ax:ocxPr ax:name="ParagraphAlign" ax:value="3"/>
</ax:ocx>
</file>

<file path=ppt/activeX/activeX25.xml><?xml version="1.0" encoding="utf-8"?>
<ax:ocx xmlns:ax="http://schemas.microsoft.com/office/2006/activeX" xmlns:r="http://schemas.openxmlformats.org/officeDocument/2006/relationships" ax:classid="{978C9E23-D4B0-11CE-BF2D-00AA003F40D0}" ax:persistence="persistPropertyBag">
  <ax:ocxPr ax:name="ForeColor" ax:value="0"/>
  <ax:ocxPr ax:name="BackColor" ax:value="16777215"/>
  <ax:ocxPr ax:name="VariousPropertyBits" ax:value="8388627"/>
  <ax:ocxPr ax:name="Caption" ax:value="2"/>
  <ax:ocxPr ax:name="Size" ax:value="1482;1085"/>
  <ax:ocxPr ax:name="FontName" ax:value="Tahoma"/>
  <ax:ocxPr ax:name="FontHeight" ax:value="360"/>
  <ax:ocxPr ax:name="FontCharSet" ax:value="0"/>
  <ax:ocxPr ax:name="FontPitchAndFamily" ax:value="2"/>
  <ax:ocxPr ax:name="ParagraphAlign" ax:value="2"/>
</ax:ocx>
</file>

<file path=ppt/activeX/activeX26.xml><?xml version="1.0" encoding="utf-8"?>
<ax:ocx xmlns:ax="http://schemas.microsoft.com/office/2006/activeX" xmlns:r="http://schemas.openxmlformats.org/officeDocument/2006/relationships" ax:classid="{D7053240-CE69-11CD-A777-00DD01143C57}" ax:persistence="persistPropertyBag">
  <ax:ocxPr ax:name="Caption" ax:value="Ubah"/>
  <ax:ocxPr ax:name="Size" ax:value="4657;3387"/>
  <ax:ocxPr ax:name="FontName" ax:value="Monotype Corsiva"/>
  <ax:ocxPr ax:name="FontEffects" ax:value="1073741826"/>
  <ax:ocxPr ax:name="FontHeight" ax:value="525"/>
  <ax:ocxPr ax:name="FontCharSet" ax:value="0"/>
  <ax:ocxPr ax:name="FontPitchAndFamily" ax:value="2"/>
  <ax:ocxPr ax:name="ParagraphAlign" ax:value="3"/>
</ax:ocx>
</file>

<file path=ppt/activeX/activeX27.xml><?xml version="1.0" encoding="utf-8"?>
<ax:ocx xmlns:ax="http://schemas.microsoft.com/office/2006/activeX" xmlns:r="http://schemas.openxmlformats.org/officeDocument/2006/relationships" ax:classid="{978C9E23-D4B0-11CE-BF2D-00AA003F40D0}" ax:persistence="persistPropertyBag">
  <ax:ocxPr ax:name="ForeColor" ax:value="0"/>
  <ax:ocxPr ax:name="BackColor" ax:value="16777215"/>
  <ax:ocxPr ax:name="VariousPropertyBits" ax:value="8388627"/>
  <ax:ocxPr ax:name="Caption" ax:value="2"/>
  <ax:ocxPr ax:name="Size" ax:value="1270;767"/>
  <ax:ocxPr ax:name="FontName" ax:value="Tahoma"/>
  <ax:ocxPr ax:name="FontHeight" ax:value="360"/>
  <ax:ocxPr ax:name="FontCharSet" ax:value="0"/>
  <ax:ocxPr ax:name="FontPitchAndFamily" ax:value="2"/>
  <ax:ocxPr ax:name="ParagraphAlign" ax:value="2"/>
</ax:ocx>
</file>

<file path=ppt/activeX/activeX28.xml><?xml version="1.0" encoding="utf-8"?>
<ax:ocx xmlns:ax="http://schemas.microsoft.com/office/2006/activeX" xmlns:r="http://schemas.openxmlformats.org/officeDocument/2006/relationships" ax:classid="{978C9E23-D4B0-11CE-BF2D-00AA003F40D0}" ax:persistence="persistPropertyBag">
  <ax:ocxPr ax:name="ForeColor" ax:value="0"/>
  <ax:ocxPr ax:name="BackColor" ax:value="16777215"/>
  <ax:ocxPr ax:name="Caption" ax:value="7"/>
  <ax:ocxPr ax:name="Size" ax:value="926;847"/>
  <ax:ocxPr ax:name="FontName" ax:value="Tahoma"/>
  <ax:ocxPr ax:name="FontHeight" ax:value="360"/>
  <ax:ocxPr ax:name="FontCharSet" ax:value="0"/>
  <ax:ocxPr ax:name="FontPitchAndFamily" ax:value="2"/>
  <ax:ocxPr ax:name="ParagraphAlign" ax:value="2"/>
</ax:ocx>
</file>

<file path=ppt/activeX/activeX29.xml><?xml version="1.0" encoding="utf-8"?>
<ax:ocx xmlns:ax="http://schemas.microsoft.com/office/2006/activeX" xmlns:r="http://schemas.openxmlformats.org/officeDocument/2006/relationships" ax:classid="{978C9E23-D4B0-11CE-BF2D-00AA003F40D0}" ax:persistence="persistPropertyBag">
  <ax:ocxPr ax:name="ForeColor" ax:value="8388608"/>
  <ax:ocxPr ax:name="BackColor" ax:value="16777215"/>
  <ax:ocxPr ax:name="VariousPropertyBits" ax:value="8388627"/>
  <ax:ocxPr ax:name="Caption" ax:value="1"/>
  <ax:ocxPr ax:name="Size" ax:value="767;767"/>
  <ax:ocxPr ax:name="FontName" ax:value="Arial"/>
  <ax:ocxPr ax:name="FontHeight" ax:value="405"/>
  <ax:ocxPr ax:name="FontCharSet" ax:value="0"/>
  <ax:ocxPr ax:name="FontPitchAndFamily" ax:value="2"/>
  <ax:ocxPr ax:name="ParagraphAlign" ax:value="3"/>
</ax:ocx>
</file>

<file path=ppt/activeX/activeX3.xml><?xml version="1.0" encoding="utf-8"?>
<ax:ocx xmlns:ax="http://schemas.microsoft.com/office/2006/activeX" xmlns:r="http://schemas.openxmlformats.org/officeDocument/2006/relationships" ax:classid="{978C9E23-D4B0-11CE-BF2D-00AA003F40D0}" ax:persistence="persistPropertyBag">
  <ax:ocxPr ax:name="ForeColor" ax:value="0"/>
  <ax:ocxPr ax:name="BackColor" ax:value="16777215"/>
  <ax:ocxPr ax:name="VariousPropertyBits" ax:value="8388627"/>
  <ax:ocxPr ax:name="Caption" ax:value="60"/>
  <ax:ocxPr ax:name="Size" ax:value="1402;767"/>
  <ax:ocxPr ax:name="FontName" ax:value="Arial"/>
  <ax:ocxPr ax:name="FontHeight" ax:value="405"/>
  <ax:ocxPr ax:name="FontCharSet" ax:value="0"/>
  <ax:ocxPr ax:name="FontPitchAndFamily" ax:value="2"/>
  <ax:ocxPr ax:name="ParagraphAlign" ax:value="3"/>
</ax:ocx>
</file>

<file path=ppt/activeX/activeX30.xml><?xml version="1.0" encoding="utf-8"?>
<ax:ocx xmlns:ax="http://schemas.microsoft.com/office/2006/activeX" xmlns:r="http://schemas.openxmlformats.org/officeDocument/2006/relationships" ax:classid="{978C9E23-D4B0-11CE-BF2D-00AA003F40D0}" ax:persistence="persistPropertyBag">
  <ax:ocxPr ax:name="ForeColor" ax:value="8388608"/>
  <ax:ocxPr ax:name="BackColor" ax:value="16777215"/>
  <ax:ocxPr ax:name="VariousPropertyBits" ax:value="8388627"/>
  <ax:ocxPr ax:name="Caption" ax:value="8"/>
  <ax:ocxPr ax:name="Size" ax:value="847;847"/>
  <ax:ocxPr ax:name="FontName" ax:value="Arial"/>
  <ax:ocxPr ax:name="FontHeight" ax:value="405"/>
  <ax:ocxPr ax:name="FontCharSet" ax:value="0"/>
  <ax:ocxPr ax:name="FontPitchAndFamily" ax:value="2"/>
  <ax:ocxPr ax:name="ParagraphAlign" ax:value="3"/>
</ax:ocx>
</file>

<file path=ppt/activeX/activeX31.xml><?xml version="1.0" encoding="utf-8"?>
<ax:ocx xmlns:ax="http://schemas.microsoft.com/office/2006/activeX" xmlns:r="http://schemas.openxmlformats.org/officeDocument/2006/relationships" ax:classid="{978C9E23-D4B0-11CE-BF2D-00AA003F40D0}" ax:persistence="persistPropertyBag">
  <ax:ocxPr ax:name="ForeColor" ax:value="0"/>
  <ax:ocxPr ax:name="BackColor" ax:value="16777215"/>
  <ax:ocxPr ax:name="VariousPropertyBits" ax:value="8388627"/>
  <ax:ocxPr ax:name="Caption" ax:value="1"/>
  <ax:ocxPr ax:name="Size" ax:value="1482;1085"/>
  <ax:ocxPr ax:name="FontName" ax:value="Tahoma"/>
  <ax:ocxPr ax:name="FontHeight" ax:value="360"/>
  <ax:ocxPr ax:name="FontCharSet" ax:value="0"/>
  <ax:ocxPr ax:name="FontPitchAndFamily" ax:value="2"/>
  <ax:ocxPr ax:name="ParagraphAlign" ax:value="2"/>
</ax:ocx>
</file>

<file path=ppt/activeX/activeX32.xml><?xml version="1.0" encoding="utf-8"?>
<ax:ocx xmlns:ax="http://schemas.microsoft.com/office/2006/activeX" xmlns:r="http://schemas.openxmlformats.org/officeDocument/2006/relationships" ax:classid="{D7053240-CE69-11CD-A777-00DD01143C57}" ax:persistence="persistPropertyBag">
  <ax:ocxPr ax:name="Caption" ax:value="Ubah"/>
  <ax:ocxPr ax:name="Size" ax:value="4657;3387"/>
  <ax:ocxPr ax:name="FontName" ax:value="Monotype Corsiva"/>
  <ax:ocxPr ax:name="FontEffects" ax:value="1073741826"/>
  <ax:ocxPr ax:name="FontHeight" ax:value="525"/>
  <ax:ocxPr ax:name="FontCharSet" ax:value="0"/>
  <ax:ocxPr ax:name="FontPitchAndFamily" ax:value="2"/>
  <ax:ocxPr ax:name="ParagraphAlign" ax:value="3"/>
</ax:ocx>
</file>

<file path=ppt/activeX/activeX33.xml><?xml version="1.0" encoding="utf-8"?>
<ax:ocx xmlns:ax="http://schemas.microsoft.com/office/2006/activeX" xmlns:r="http://schemas.openxmlformats.org/officeDocument/2006/relationships" ax:classid="{978C9E23-D4B0-11CE-BF2D-00AA003F40D0}" ax:persistence="persistPropertyBag">
  <ax:ocxPr ax:name="ForeColor" ax:value="0"/>
  <ax:ocxPr ax:name="BackColor" ax:value="16777215"/>
  <ax:ocxPr ax:name="VariousPropertyBits" ax:value="8388627"/>
  <ax:ocxPr ax:name="Caption" ax:value="1"/>
  <ax:ocxPr ax:name="Size" ax:value="1270;767"/>
  <ax:ocxPr ax:name="FontName" ax:value="Tahoma"/>
  <ax:ocxPr ax:name="FontHeight" ax:value="360"/>
  <ax:ocxPr ax:name="FontCharSet" ax:value="0"/>
  <ax:ocxPr ax:name="FontPitchAndFamily" ax:value="2"/>
  <ax:ocxPr ax:name="ParagraphAlign" ax:value="2"/>
</ax:ocx>
</file>

<file path=ppt/activeX/activeX34.xml><?xml version="1.0" encoding="utf-8"?>
<ax:ocx xmlns:ax="http://schemas.microsoft.com/office/2006/activeX" xmlns:r="http://schemas.openxmlformats.org/officeDocument/2006/relationships" ax:classid="{978C9E23-D4B0-11CE-BF2D-00AA003F40D0}" ax:persistence="persistPropertyBag">
  <ax:ocxPr ax:name="ForeColor" ax:value="0"/>
  <ax:ocxPr ax:name="BackColor" ax:value="16777215"/>
  <ax:ocxPr ax:name="Caption" ax:value="8"/>
  <ax:ocxPr ax:name="Size" ax:value="926;847"/>
  <ax:ocxPr ax:name="FontName" ax:value="Tahoma"/>
  <ax:ocxPr ax:name="FontHeight" ax:value="360"/>
  <ax:ocxPr ax:name="FontCharSet" ax:value="0"/>
  <ax:ocxPr ax:name="FontPitchAndFamily" ax:value="2"/>
  <ax:ocxPr ax:name="ParagraphAlign" ax:value="2"/>
</ax:ocx>
</file>

<file path=ppt/activeX/activeX35.xml><?xml version="1.0" encoding="utf-8"?>
<ax:ocx xmlns:ax="http://schemas.microsoft.com/office/2006/activeX" xmlns:r="http://schemas.openxmlformats.org/officeDocument/2006/relationships" ax:classid="{978C9E23-D4B0-11CE-BF2D-00AA003F40D0}" ax:persistence="persistPropertyBag">
  <ax:ocxPr ax:name="ForeColor" ax:value="8388608"/>
  <ax:ocxPr ax:name="BackColor" ax:value="16777215"/>
  <ax:ocxPr ax:name="VariousPropertyBits" ax:value="8388627"/>
  <ax:ocxPr ax:name="Caption" ax:value="3"/>
  <ax:ocxPr ax:name="Size" ax:value="635;847"/>
  <ax:ocxPr ax:name="FontName" ax:value="Arial"/>
  <ax:ocxPr ax:name="FontHeight" ax:value="405"/>
  <ax:ocxPr ax:name="FontCharSet" ax:value="0"/>
  <ax:ocxPr ax:name="FontPitchAndFamily" ax:value="2"/>
</ax:ocx>
</file>

<file path=ppt/activeX/activeX36.xml><?xml version="1.0" encoding="utf-8"?>
<ax:ocx xmlns:ax="http://schemas.microsoft.com/office/2006/activeX" xmlns:r="http://schemas.openxmlformats.org/officeDocument/2006/relationships" ax:classid="{978C9E23-D4B0-11CE-BF2D-00AA003F40D0}" ax:persistence="persistPropertyBag">
  <ax:ocxPr ax:name="ForeColor" ax:value="8388608"/>
  <ax:ocxPr ax:name="BackColor" ax:value="16777215"/>
  <ax:ocxPr ax:name="VariousPropertyBits" ax:value="8388627"/>
  <ax:ocxPr ax:name="Caption" ax:value="4"/>
  <ax:ocxPr ax:name="Size" ax:value="635;979"/>
  <ax:ocxPr ax:name="FontName" ax:value="Arial"/>
  <ax:ocxPr ax:name="FontHeight" ax:value="480"/>
  <ax:ocxPr ax:name="FontCharSet" ax:value="0"/>
  <ax:ocxPr ax:name="FontPitchAndFamily" ax:value="2"/>
</ax:ocx>
</file>

<file path=ppt/activeX/activeX37.xml><?xml version="1.0" encoding="utf-8"?>
<ax:ocx xmlns:ax="http://schemas.microsoft.com/office/2006/activeX" xmlns:r="http://schemas.openxmlformats.org/officeDocument/2006/relationships" ax:classid="{978C9E23-D4B0-11CE-BF2D-00AA003F40D0}" ax:persistence="persistPropertyBag">
  <ax:ocxPr ax:name="ForeColor" ax:value="8388608"/>
  <ax:ocxPr ax:name="BackColor" ax:value="16777215"/>
  <ax:ocxPr ax:name="VariousPropertyBits" ax:value="8388627"/>
  <ax:ocxPr ax:name="Caption" ax:value="3"/>
  <ax:ocxPr ax:name="Size" ax:value="609;847"/>
  <ax:ocxPr ax:name="FontName" ax:value="Arial"/>
  <ax:ocxPr ax:name="FontHeight" ax:value="480"/>
  <ax:ocxPr ax:name="FontCharSet" ax:value="0"/>
  <ax:ocxPr ax:name="FontPitchAndFamily" ax:value="2"/>
</ax:ocx>
</file>

<file path=ppt/activeX/activeX38.xml><?xml version="1.0" encoding="utf-8"?>
<ax:ocx xmlns:ax="http://schemas.microsoft.com/office/2006/activeX" xmlns:r="http://schemas.openxmlformats.org/officeDocument/2006/relationships" ax:classid="{978C9E23-D4B0-11CE-BF2D-00AA003F40D0}" ax:persistence="persistPropertyBag">
  <ax:ocxPr ax:name="ForeColor" ax:value="8388608"/>
  <ax:ocxPr ax:name="BackColor" ax:value="16777215"/>
  <ax:ocxPr ax:name="VariousPropertyBits" ax:value="8388627"/>
  <ax:ocxPr ax:name="Caption" ax:value="2"/>
  <ax:ocxPr ax:name="Size" ax:value="635;847"/>
  <ax:ocxPr ax:name="FontName" ax:value="Arial"/>
  <ax:ocxPr ax:name="FontHeight" ax:value="480"/>
  <ax:ocxPr ax:name="FontCharSet" ax:value="0"/>
  <ax:ocxPr ax:name="FontPitchAndFamily" ax:value="2"/>
</ax:ocx>
</file>

<file path=ppt/activeX/activeX39.xml><?xml version="1.0" encoding="utf-8"?>
<ax:ocx xmlns:ax="http://schemas.microsoft.com/office/2006/activeX" xmlns:r="http://schemas.openxmlformats.org/officeDocument/2006/relationships" ax:classid="{D7053240-CE69-11CD-A777-00DD01143C57}" ax:persistence="persistPropertyBag">
  <ax:ocxPr ax:name="Caption" ax:value="Ubah"/>
  <ax:ocxPr ax:name="Size" ax:value="3810;1693"/>
  <ax:ocxPr ax:name="FontName" ax:value="Arial"/>
  <ax:ocxPr ax:name="FontHeight" ax:value="285"/>
  <ax:ocxPr ax:name="FontCharSet" ax:value="0"/>
  <ax:ocxPr ax:name="FontPitchAndFamily" ax:value="2"/>
  <ax:ocxPr ax:name="ParagraphAlign" ax:value="3"/>
</ax:ocx>
</file>

<file path=ppt/activeX/activeX4.xml><?xml version="1.0" encoding="utf-8"?>
<ax:ocx xmlns:ax="http://schemas.microsoft.com/office/2006/activeX" xmlns:r="http://schemas.openxmlformats.org/officeDocument/2006/relationships" ax:classid="{978C9E23-D4B0-11CE-BF2D-00AA003F40D0}" ax:persistence="persistPropertyBag">
  <ax:ocxPr ax:name="ForeColor" ax:value="0"/>
  <ax:ocxPr ax:name="BackColor" ax:value="16777215"/>
  <ax:ocxPr ax:name="VariousPropertyBits" ax:value="8388627"/>
  <ax:ocxPr ax:name="Caption" ax:value="3"/>
  <ax:ocxPr ax:name="Size" ax:value="1164;714"/>
  <ax:ocxPr ax:name="FontName" ax:value="Arial"/>
  <ax:ocxPr ax:name="FontHeight" ax:value="405"/>
  <ax:ocxPr ax:name="FontCharSet" ax:value="0"/>
  <ax:ocxPr ax:name="FontPitchAndFamily" ax:value="2"/>
  <ax:ocxPr ax:name="ParagraphAlign" ax:value="3"/>
</ax:ocx>
</file>

<file path=ppt/activeX/activeX40.xml><?xml version="1.0" encoding="utf-8"?>
<ax:ocx xmlns:ax="http://schemas.microsoft.com/office/2006/activeX" xmlns:r="http://schemas.openxmlformats.org/officeDocument/2006/relationships" ax:classid="{978C9E23-D4B0-11CE-BF2D-00AA003F40D0}" ax:persistence="persistPropertyBag">
  <ax:ocxPr ax:name="ForeColor" ax:value="8388608"/>
  <ax:ocxPr ax:name="BackColor" ax:value="16777215"/>
  <ax:ocxPr ax:name="VariousPropertyBits" ax:value="8388627"/>
  <ax:ocxPr ax:name="Caption" ax:value="7"/>
  <ax:ocxPr ax:name="Size" ax:value="635;1058"/>
  <ax:ocxPr ax:name="FontName" ax:value="Arial"/>
  <ax:ocxPr ax:name="FontHeight" ax:value="480"/>
  <ax:ocxPr ax:name="FontCharSet" ax:value="0"/>
  <ax:ocxPr ax:name="FontPitchAndFamily" ax:value="2"/>
</ax:ocx>
</file>

<file path=ppt/activeX/activeX41.xml><?xml version="1.0" encoding="utf-8"?>
<ax:ocx xmlns:ax="http://schemas.microsoft.com/office/2006/activeX" xmlns:r="http://schemas.openxmlformats.org/officeDocument/2006/relationships" ax:classid="{978C9E23-D4B0-11CE-BF2D-00AA003F40D0}" ax:persistence="persistPropertyBag">
  <ax:ocxPr ax:name="ForeColor" ax:value="8388608"/>
  <ax:ocxPr ax:name="BackColor" ax:value="16777215"/>
  <ax:ocxPr ax:name="VariousPropertyBits" ax:value="8388627"/>
  <ax:ocxPr ax:name="Caption" ax:value="3"/>
  <ax:ocxPr ax:name="Size" ax:value="847;847"/>
  <ax:ocxPr ax:name="FontName" ax:value="Arial"/>
  <ax:ocxPr ax:name="FontHeight" ax:value="480"/>
  <ax:ocxPr ax:name="FontCharSet" ax:value="0"/>
  <ax:ocxPr ax:name="FontPitchAndFamily" ax:value="2"/>
</ax:ocx>
</file>

<file path=ppt/activeX/activeX42.xml><?xml version="1.0" encoding="utf-8"?>
<ax:ocx xmlns:ax="http://schemas.microsoft.com/office/2006/activeX" xmlns:r="http://schemas.openxmlformats.org/officeDocument/2006/relationships" ax:classid="{978C9E23-D4B0-11CE-BF2D-00AA003F40D0}" ax:persistence="persistPropertyBag">
  <ax:ocxPr ax:name="ForeColor" ax:value="8388608"/>
  <ax:ocxPr ax:name="BackColor" ax:value="16777215"/>
  <ax:ocxPr ax:name="VariousPropertyBits" ax:value="8388627"/>
  <ax:ocxPr ax:name="Caption" ax:value="7"/>
  <ax:ocxPr ax:name="Size" ax:value="635;847"/>
  <ax:ocxPr ax:name="FontName" ax:value="Arial"/>
  <ax:ocxPr ax:name="FontHeight" ax:value="480"/>
  <ax:ocxPr ax:name="FontCharSet" ax:value="0"/>
  <ax:ocxPr ax:name="FontPitchAndFamily" ax:value="2"/>
</ax:ocx>
</file>

<file path=ppt/activeX/activeX43.xml><?xml version="1.0" encoding="utf-8"?>
<ax:ocx xmlns:ax="http://schemas.microsoft.com/office/2006/activeX" xmlns:r="http://schemas.openxmlformats.org/officeDocument/2006/relationships" ax:classid="{D7053240-CE69-11CD-A777-00DD01143C57}" ax:persistence="persistPropertyBag">
  <ax:ocxPr ax:name="Caption" ax:value="Ubah"/>
  <ax:ocxPr ax:name="Size" ax:value="3810;1693"/>
  <ax:ocxPr ax:name="FontName" ax:value="Arial"/>
  <ax:ocxPr ax:name="FontHeight" ax:value="285"/>
  <ax:ocxPr ax:name="FontCharSet" ax:value="0"/>
  <ax:ocxPr ax:name="FontPitchAndFamily" ax:value="2"/>
  <ax:ocxPr ax:name="ParagraphAlign" ax:value="3"/>
</ax:ocx>
</file>

<file path=ppt/activeX/activeX5.xml><?xml version="1.0" encoding="utf-8"?>
<ax:ocx xmlns:ax="http://schemas.microsoft.com/office/2006/activeX" xmlns:r="http://schemas.openxmlformats.org/officeDocument/2006/relationships" ax:classid="{978C9E23-D4B0-11CE-BF2D-00AA003F40D0}" ax:persistence="persistPropertyBag">
  <ax:ocxPr ax:name="ForeColor" ax:value="0"/>
  <ax:ocxPr ax:name="BackColor" ax:value="16777215"/>
  <ax:ocxPr ax:name="VariousPropertyBits" ax:value="8388627"/>
  <ax:ocxPr ax:name="Caption" ax:value="60"/>
  <ax:ocxPr ax:name="Size" ax:value="1482;1085"/>
  <ax:ocxPr ax:name="FontName" ax:value="Tahoma"/>
  <ax:ocxPr ax:name="FontHeight" ax:value="360"/>
  <ax:ocxPr ax:name="FontCharSet" ax:value="0"/>
  <ax:ocxPr ax:name="FontPitchAndFamily" ax:value="2"/>
  <ax:ocxPr ax:name="ParagraphAlign" ax:value="2"/>
</ax:ocx>
</file>

<file path=ppt/activeX/activeX6.xml><?xml version="1.0" encoding="utf-8"?>
<ax:ocx xmlns:ax="http://schemas.microsoft.com/office/2006/activeX" xmlns:r="http://schemas.openxmlformats.org/officeDocument/2006/relationships" ax:classid="{D7053240-CE69-11CD-A777-00DD01143C57}" ax:persistence="persistPropertyBag">
  <ax:ocxPr ax:name="Caption" ax:value="Ubah"/>
  <ax:ocxPr ax:name="Size" ax:value="4657;3387"/>
  <ax:ocxPr ax:name="FontName" ax:value="Monotype Corsiva"/>
  <ax:ocxPr ax:name="FontEffects" ax:value="1073741826"/>
  <ax:ocxPr ax:name="FontHeight" ax:value="525"/>
  <ax:ocxPr ax:name="FontCharSet" ax:value="0"/>
  <ax:ocxPr ax:name="FontPitchAndFamily" ax:value="2"/>
  <ax:ocxPr ax:name="ParagraphAlign" ax:value="3"/>
</ax:ocx>
</file>

<file path=ppt/activeX/activeX7.xml><?xml version="1.0" encoding="utf-8"?>
<ax:ocx xmlns:ax="http://schemas.microsoft.com/office/2006/activeX" xmlns:r="http://schemas.openxmlformats.org/officeDocument/2006/relationships" ax:classid="{978C9E23-D4B0-11CE-BF2D-00AA003F40D0}" ax:persistence="persistPropertyBag">
  <ax:ocxPr ax:name="ForeColor" ax:value="0"/>
  <ax:ocxPr ax:name="BackColor" ax:value="16777215"/>
  <ax:ocxPr ax:name="VariousPropertyBits" ax:value="8388627"/>
  <ax:ocxPr ax:name="Caption" ax:value="60"/>
  <ax:ocxPr ax:name="Size" ax:value="1270;767"/>
  <ax:ocxPr ax:name="FontName" ax:value="Tahoma"/>
  <ax:ocxPr ax:name="FontHeight" ax:value="360"/>
  <ax:ocxPr ax:name="FontCharSet" ax:value="0"/>
  <ax:ocxPr ax:name="FontPitchAndFamily" ax:value="2"/>
  <ax:ocxPr ax:name="ParagraphAlign" ax:value="2"/>
</ax:ocx>
</file>

<file path=ppt/activeX/activeX8.xml><?xml version="1.0" encoding="utf-8"?>
<ax:ocx xmlns:ax="http://schemas.microsoft.com/office/2006/activeX" xmlns:r="http://schemas.openxmlformats.org/officeDocument/2006/relationships" ax:classid="{978C9E23-D4B0-11CE-BF2D-00AA003F40D0}" ax:persistence="persistPropertyBag">
  <ax:ocxPr ax:name="ForeColor" ax:value="0"/>
  <ax:ocxPr ax:name="BackColor" ax:value="16777215"/>
  <ax:ocxPr ax:name="Caption" ax:value="3"/>
  <ax:ocxPr ax:name="Size" ax:value="926;847"/>
  <ax:ocxPr ax:name="FontName" ax:value="Tahoma"/>
  <ax:ocxPr ax:name="FontHeight" ax:value="360"/>
  <ax:ocxPr ax:name="FontCharSet" ax:value="0"/>
  <ax:ocxPr ax:name="FontPitchAndFamily" ax:value="2"/>
  <ax:ocxPr ax:name="ParagraphAlign" ax:value="2"/>
</ax:ocx>
</file>

<file path=ppt/activeX/activeX9.xml><?xml version="1.0" encoding="utf-8"?>
<ax:ocx xmlns:ax="http://schemas.microsoft.com/office/2006/activeX" xmlns:r="http://schemas.openxmlformats.org/officeDocument/2006/relationships" ax:classid="{978C9E23-D4B0-11CE-BF2D-00AA003F40D0}" ax:persistence="persistPropertyBag">
  <ax:ocxPr ax:name="ForeColor" ax:value="0"/>
  <ax:ocxPr ax:name="BackColor" ax:value="16777215"/>
  <ax:ocxPr ax:name="VariousPropertyBits" ax:value="8388627"/>
  <ax:ocxPr ax:name="Caption" ax:value="3"/>
  <ax:ocxPr ax:name="Size" ax:value="635;767"/>
  <ax:ocxPr ax:name="FontName" ax:value="Arial"/>
  <ax:ocxPr ax:name="FontHeight" ax:value="405"/>
  <ax:ocxPr ax:name="FontCharSet" ax:value="0"/>
  <ax:ocxPr ax:name="FontPitchAndFamily" ax:value="2"/>
  <ax:ocxPr ax:name="ParagraphAlign" ax:value="3"/>
</ax:ocx>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6" Type="http://schemas.openxmlformats.org/officeDocument/2006/relationships/image" Target="../media/image75.wmf"/><Relationship Id="rId5" Type="http://schemas.openxmlformats.org/officeDocument/2006/relationships/image" Target="../media/image74.wmf"/><Relationship Id="rId4" Type="http://schemas.openxmlformats.org/officeDocument/2006/relationships/image" Target="../media/image7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9.wmf"/><Relationship Id="rId7" Type="http://schemas.openxmlformats.org/officeDocument/2006/relationships/image" Target="../media/image83.wmf"/><Relationship Id="rId2" Type="http://schemas.openxmlformats.org/officeDocument/2006/relationships/image" Target="../media/image78.wmf"/><Relationship Id="rId1" Type="http://schemas.openxmlformats.org/officeDocument/2006/relationships/image" Target="../media/image77.wmf"/><Relationship Id="rId6" Type="http://schemas.openxmlformats.org/officeDocument/2006/relationships/image" Target="../media/image82.wmf"/><Relationship Id="rId5" Type="http://schemas.openxmlformats.org/officeDocument/2006/relationships/image" Target="../media/image81.wmf"/><Relationship Id="rId4" Type="http://schemas.openxmlformats.org/officeDocument/2006/relationships/image" Target="../media/image8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 Id="rId4" Type="http://schemas.openxmlformats.org/officeDocument/2006/relationships/image" Target="../media/image92.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94.wmf"/><Relationship Id="rId1" Type="http://schemas.openxmlformats.org/officeDocument/2006/relationships/image" Target="../media/image93.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 Id="rId4" Type="http://schemas.openxmlformats.org/officeDocument/2006/relationships/image" Target="../media/image9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4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 Id="rId4" Type="http://schemas.openxmlformats.org/officeDocument/2006/relationships/image" Target="../media/image6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317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706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F6032AD1-0E95-4FE0-9902-3D4087B6B1A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A03F6180-DFEB-423C-B95C-9F50B8A39C69}" type="slidenum">
              <a:rPr lang="en-US"/>
              <a:pPr/>
              <a:t>1</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smtClean="0"/>
              <a:t>Mobil diletakkan di bidang miring sehingga dapat meluncur</a:t>
            </a:r>
          </a:p>
          <a:p>
            <a:pPr eaLnBrk="1" hangingPunct="1"/>
            <a:r>
              <a:rPr lang="en-US" smtClean="0"/>
              <a:t>Setelah itu diceritakan bahwa mobil itu memliki rem di bagian depan dan belakang dan diperagakan mobil meluncur dan direm bagian belakangnya</a:t>
            </a:r>
          </a:p>
          <a:p>
            <a:pPr eaLnBrk="1" hangingPunct="1"/>
            <a:r>
              <a:rPr lang="en-US" smtClean="0"/>
              <a:t>Kemudian audience ditanyakan apa yang terjadi jika bagian depan mobil direm. Audience diharapkan dapat tertipu dan kita masuk ke pertanyaan mengapa itu bisa terjadi</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CF92E0E8-31BE-4F5D-91E3-2B1BA4A5CB05}" type="slidenum">
              <a:rPr lang="en-US"/>
              <a:pPr/>
              <a:t>21</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smtClean="0"/>
              <a:t>Sebagai selingan kita berikan informasi dari tahukah kamu</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51BDA187-F713-45D4-AC20-D79ADB6D645E}" type="slidenum">
              <a:rPr lang="en-US"/>
              <a:pPr/>
              <a:t>31</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smtClean="0"/>
              <a:t>Ajak audience untuk mengenal konsep percepatan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299D2CE8-B3E7-4F43-9033-1E0A2BE61381}" type="slidenum">
              <a:rPr lang="en-US"/>
              <a:pPr/>
              <a:t>32</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33C9A9D7-C769-4B51-A65F-0598F82358B8}" type="slidenum">
              <a:rPr lang="en-US"/>
              <a:pPr/>
              <a:t>34</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1CB6C448-9B77-4486-AEA7-F25DE5E3A718}" type="slidenum">
              <a:rPr lang="en-US"/>
              <a:pPr/>
              <a:t>36</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738DA61F-866F-4F66-86CD-EBF846406084}" type="slidenum">
              <a:rPr lang="en-US"/>
              <a:pPr/>
              <a:t>38</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20CB99F4-F937-4877-9C19-343D1C3B1428}" type="slidenum">
              <a:rPr lang="en-US"/>
              <a:pPr/>
              <a:t>49</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af-ZA" smtClean="0"/>
              <a:t>Mobil balistik digerakkan tanpa ditarik/kecepatan tetap ajak audience menebak bola jatuh di mana. Setelah itu digerakkan dengan ditarik sehingga memiliki percepatan ajak audience menebak bola jatuh di mana. Setelah itu kenalkan konsep percepatan.</a:t>
            </a:r>
          </a:p>
          <a:p>
            <a:pPr eaLnBrk="1" hangingPunct="1"/>
            <a:endParaRPr lang="af-ZA"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82D3168F-AA11-4DAC-9575-51DD0706C6AC}" type="slidenum">
              <a:rPr lang="en-US"/>
              <a:pPr/>
              <a:t>50</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noProof="1" smtClean="0"/>
              <a:t>Klik gambar untuk menjalankan video.</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E4B62E5D-8D15-4A6A-84B0-E6AB45E9DCAF}" type="slidenum">
              <a:rPr lang="en-US"/>
              <a:pPr/>
              <a:t>62</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noProof="1" smtClean="0"/>
              <a:t>Sebuah peluru ditembakkan melalui sebuah meriam. Tanyakan kepada para peserta apa yang terjadi pada peluru apabila tidak ada gravitasi. Klik untuk memperlihatkan lintasan peluru apabila gravitasi = 0.</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B40F8EB8-1E18-4CCB-8436-B99D6B948DAD}" type="slidenum">
              <a:rPr lang="en-US"/>
              <a:pPr/>
              <a:t>66</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b="1" noProof="1" smtClean="0"/>
              <a:t>Sampaikan kepada para peserta, bahwa waktu yang dibutuhkan oleh proyektil untuk mencapai tanah/lantai, adalah sama dengan waktu yang dibutuhkannya apabila mengalami gerak jatuh bebas.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6032AD1-0E95-4FE0-9902-3D4087B6B1AF}"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DE226890-7367-44DD-A0F7-F30234D08577}" type="slidenum">
              <a:rPr lang="en-US"/>
              <a:pPr/>
              <a:t>5</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smtClean="0"/>
              <a:t>Kita tunjukkan bahwa untuk menjelaskan percobaan pertama diperlukan pemahaman tentang gerak</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5219B3F9-2736-45FC-8E69-8CF502C01473}" type="slidenum">
              <a:rPr lang="en-US"/>
              <a:pPr/>
              <a:t>15</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BFE3C3B-08E8-4710-A9C1-3F415FE1EB7C}" type="slidenum">
              <a:rPr lang="en-US"/>
              <a:pPr/>
              <a:t>16</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29D1D305-62A9-4536-BD0C-F9C2028FB309}" type="slidenum">
              <a:rPr lang="en-US"/>
              <a:pPr/>
              <a:t>17</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1E6E00FA-A64F-4881-9377-9BA5790E0BE5}" type="slidenum">
              <a:rPr lang="en-US"/>
              <a:pPr/>
              <a:t>18</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36C9F1A2-DC51-4CEF-A486-35AEDEC10682}" type="slidenum">
              <a:rPr lang="en-US"/>
              <a:pPr/>
              <a:t>19</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ED08ACA5-DCE6-4493-840A-C1920FF87542}" type="slidenum">
              <a:rPr lang="en-US"/>
              <a:pPr/>
              <a:t>20</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0540"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15054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14"/>
          <p:cNvSpPr>
            <a:spLocks noGrp="1" noChangeArrowheads="1"/>
          </p:cNvSpPr>
          <p:nvPr>
            <p:ph type="dt" sz="half" idx="10"/>
          </p:nvPr>
        </p:nvSpPr>
        <p:spPr>
          <a:xfrm>
            <a:off x="990600" y="6248400"/>
            <a:ext cx="1905000" cy="457200"/>
          </a:xfrm>
        </p:spPr>
        <p:txBody>
          <a:bodyPr/>
          <a:lstStyle>
            <a:lvl1pPr>
              <a:defRPr smtClean="0">
                <a:solidFill>
                  <a:schemeClr val="bg2"/>
                </a:solidFill>
              </a:defRPr>
            </a:lvl1pPr>
          </a:lstStyle>
          <a:p>
            <a:pPr>
              <a:defRPr/>
            </a:pPr>
            <a:endParaRPr lang="en-US"/>
          </a:p>
        </p:txBody>
      </p:sp>
      <p:sp>
        <p:nvSpPr>
          <p:cNvPr id="5" name="Rectangle 15"/>
          <p:cNvSpPr>
            <a:spLocks noGrp="1" noChangeArrowheads="1"/>
          </p:cNvSpPr>
          <p:nvPr>
            <p:ph type="ftr" sz="quarter" idx="11"/>
          </p:nvPr>
        </p:nvSpPr>
        <p:spPr>
          <a:xfrm>
            <a:off x="3429000" y="6248400"/>
            <a:ext cx="2895600" cy="457200"/>
          </a:xfrm>
        </p:spPr>
        <p:txBody>
          <a:bodyPr/>
          <a:lstStyle>
            <a:lvl1pPr>
              <a:defRPr smtClean="0">
                <a:solidFill>
                  <a:schemeClr val="bg2"/>
                </a:solidFill>
              </a:defRPr>
            </a:lvl1pPr>
          </a:lstStyle>
          <a:p>
            <a:pPr>
              <a:defRPr/>
            </a:pPr>
            <a:endParaRPr lang="en-US"/>
          </a:p>
        </p:txBody>
      </p:sp>
      <p:sp>
        <p:nvSpPr>
          <p:cNvPr id="6" name="Rectangle 16"/>
          <p:cNvSpPr>
            <a:spLocks noGrp="1" noChangeArrowheads="1"/>
          </p:cNvSpPr>
          <p:nvPr>
            <p:ph type="sldNum" sz="quarter" idx="12"/>
          </p:nvPr>
        </p:nvSpPr>
        <p:spPr>
          <a:xfrm>
            <a:off x="6858000" y="6248400"/>
            <a:ext cx="1905000" cy="457200"/>
          </a:xfrm>
        </p:spPr>
        <p:txBody>
          <a:bodyPr/>
          <a:lstStyle>
            <a:lvl1pPr>
              <a:defRPr smtClean="0">
                <a:solidFill>
                  <a:schemeClr val="bg2"/>
                </a:solidFill>
              </a:defRPr>
            </a:lvl1pPr>
          </a:lstStyle>
          <a:p>
            <a:pPr>
              <a:defRPr/>
            </a:pPr>
            <a:fld id="{0B42C82A-4F44-4B66-9963-63D1D83F6D6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3BD6A11-98BE-4042-B717-1F264D5FE1A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A3099E32-6EED-4E5F-A422-4376F25C040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50938" y="214313"/>
            <a:ext cx="7804150" cy="591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D6B96A0F-B3C0-4E40-B8B9-B3B3E0A02EB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450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450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a:ln/>
        </p:spPr>
        <p:txBody>
          <a:bodyPr/>
          <a:lstStyle>
            <a:lvl1pPr>
              <a:defRPr/>
            </a:lvl1pPr>
          </a:lstStyle>
          <a:p>
            <a:pPr>
              <a:defRPr/>
            </a:pPr>
            <a:endParaRPr lang="en-US"/>
          </a:p>
        </p:txBody>
      </p:sp>
      <p:sp>
        <p:nvSpPr>
          <p:cNvPr id="7" name="Rectangle 12"/>
          <p:cNvSpPr>
            <a:spLocks noGrp="1" noChangeArrowheads="1"/>
          </p:cNvSpPr>
          <p:nvPr>
            <p:ph type="ftr" sz="quarter" idx="11"/>
          </p:nvPr>
        </p:nvSpPr>
        <p:spPr>
          <a:ln/>
        </p:spPr>
        <p:txBody>
          <a:bodyPr/>
          <a:lstStyle>
            <a:lvl1pPr>
              <a:defRPr/>
            </a:lvl1pPr>
          </a:lstStyle>
          <a:p>
            <a:pPr>
              <a:defRPr/>
            </a:pPr>
            <a:endParaRPr lang="en-US"/>
          </a:p>
        </p:txBody>
      </p:sp>
      <p:sp>
        <p:nvSpPr>
          <p:cNvPr id="8" name="Rectangle 13"/>
          <p:cNvSpPr>
            <a:spLocks noGrp="1" noChangeArrowheads="1"/>
          </p:cNvSpPr>
          <p:nvPr>
            <p:ph type="sldNum" sz="quarter" idx="12"/>
          </p:nvPr>
        </p:nvSpPr>
        <p:spPr>
          <a:ln/>
        </p:spPr>
        <p:txBody>
          <a:bodyPr/>
          <a:lstStyle>
            <a:lvl1pPr>
              <a:defRPr/>
            </a:lvl1pPr>
          </a:lstStyle>
          <a:p>
            <a:pPr>
              <a:defRPr/>
            </a:pPr>
            <a:fld id="{100CFFE1-4B8A-48B2-9FAD-2AC1F80ECC9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96EFB14D-EF9C-4C96-AC9A-F89AB8A20D7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8FFF8044-D1B9-4FF7-BD6B-097DCFB7D52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752C7E9C-75CE-4196-8A18-66C2DF5B2C2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2971E7ED-36B0-4F17-9980-CE22EA4DB70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5F67B6B9-B858-4FE5-8805-5317062866B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86AA8A3D-C9D6-4F3C-864D-8B5A87ACAE8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C3FA24D6-C1C3-4A35-BF59-935C2F3CBA6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D345BDF7-5B28-4A81-A5BE-0040B335701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8434"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8435"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9515"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smtClean="0"/>
            </a:lvl1pPr>
          </a:lstStyle>
          <a:p>
            <a:pPr>
              <a:defRPr/>
            </a:pPr>
            <a:endParaRPr lang="en-US"/>
          </a:p>
        </p:txBody>
      </p:sp>
      <p:sp>
        <p:nvSpPr>
          <p:cNvPr id="149516"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lvl1pPr>
          </a:lstStyle>
          <a:p>
            <a:pPr>
              <a:defRPr/>
            </a:pPr>
            <a:endParaRPr lang="en-US"/>
          </a:p>
        </p:txBody>
      </p:sp>
      <p:sp>
        <p:nvSpPr>
          <p:cNvPr id="149517"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lvl1pPr>
          </a:lstStyle>
          <a:p>
            <a:pPr>
              <a:defRPr/>
            </a:pPr>
            <a:fld id="{AE5D6E95-4957-475E-A663-3BB5390CCF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6"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gif"/><Relationship Id="rId4" Type="http://schemas.openxmlformats.org/officeDocument/2006/relationships/image" Target="../media/image24.gif"/></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30.gif"/><Relationship Id="rId5" Type="http://schemas.openxmlformats.org/officeDocument/2006/relationships/image" Target="../media/image29.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control" Target="../activeX/activeX4.xml"/><Relationship Id="rId7" Type="http://schemas.openxmlformats.org/officeDocument/2006/relationships/control" Target="../activeX/activeX8.xml"/><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control" Target="../activeX/activeX7.xml"/><Relationship Id="rId5" Type="http://schemas.openxmlformats.org/officeDocument/2006/relationships/control" Target="../activeX/activeX6.xml"/><Relationship Id="rId10" Type="http://schemas.openxmlformats.org/officeDocument/2006/relationships/image" Target="../media/image29.png"/><Relationship Id="rId4" Type="http://schemas.openxmlformats.org/officeDocument/2006/relationships/control" Target="../activeX/activeX5.xml"/><Relationship Id="rId9"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29.png"/><Relationship Id="rId5" Type="http://schemas.openxmlformats.org/officeDocument/2006/relationships/image" Target="../media/image30.gi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control" Target="../activeX/activeX10.xml"/><Relationship Id="rId7" Type="http://schemas.openxmlformats.org/officeDocument/2006/relationships/control" Target="../activeX/activeX14.xml"/><Relationship Id="rId2" Type="http://schemas.openxmlformats.org/officeDocument/2006/relationships/control" Target="../activeX/activeX9.xml"/><Relationship Id="rId1" Type="http://schemas.openxmlformats.org/officeDocument/2006/relationships/vmlDrawing" Target="../drawings/vmlDrawing5.vml"/><Relationship Id="rId6" Type="http://schemas.openxmlformats.org/officeDocument/2006/relationships/control" Target="../activeX/activeX13.xml"/><Relationship Id="rId5" Type="http://schemas.openxmlformats.org/officeDocument/2006/relationships/control" Target="../activeX/activeX12.xml"/><Relationship Id="rId10" Type="http://schemas.openxmlformats.org/officeDocument/2006/relationships/image" Target="../media/image29.png"/><Relationship Id="rId4" Type="http://schemas.openxmlformats.org/officeDocument/2006/relationships/control" Target="../activeX/activeX11.xml"/><Relationship Id="rId9"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8.wmf"/><Relationship Id="rId5" Type="http://schemas.openxmlformats.org/officeDocument/2006/relationships/audio" Target="../media/audio4.wav"/><Relationship Id="rId4" Type="http://schemas.openxmlformats.org/officeDocument/2006/relationships/audio" Target="../media/audio3.wav"/></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48.wmf"/></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48.wmf"/></Relationships>
</file>

<file path=ppt/slides/_rels/slide25.xml.rels><?xml version="1.0" encoding="UTF-8" standalone="yes"?>
<Relationships xmlns="http://schemas.openxmlformats.org/package/2006/relationships"><Relationship Id="rId3" Type="http://schemas.openxmlformats.org/officeDocument/2006/relationships/image" Target="../media/image50.wmf"/><Relationship Id="rId7" Type="http://schemas.openxmlformats.org/officeDocument/2006/relationships/image" Target="../media/image54.wmf"/><Relationship Id="rId2" Type="http://schemas.openxmlformats.org/officeDocument/2006/relationships/image" Target="../media/image49.wmf"/><Relationship Id="rId1" Type="http://schemas.openxmlformats.org/officeDocument/2006/relationships/slideLayout" Target="../slideLayouts/slideLayout2.xml"/><Relationship Id="rId6" Type="http://schemas.openxmlformats.org/officeDocument/2006/relationships/image" Target="../media/image53.wmf"/><Relationship Id="rId5" Type="http://schemas.openxmlformats.org/officeDocument/2006/relationships/image" Target="../media/image52.wmf"/><Relationship Id="rId4" Type="http://schemas.openxmlformats.org/officeDocument/2006/relationships/image" Target="../media/image51.wmf"/></Relationships>
</file>

<file path=ppt/slides/_rels/slide26.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slideLayout" Target="../slideLayouts/slideLayout12.xml"/><Relationship Id="rId4" Type="http://schemas.openxmlformats.org/officeDocument/2006/relationships/image" Target="../media/image57.wmf"/></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5.xml"/><Relationship Id="rId1" Type="http://schemas.openxmlformats.org/officeDocument/2006/relationships/vmlDrawing" Target="../drawings/vmlDrawing6.vml"/></Relationships>
</file>

<file path=ppt/slides/_rels/slide31.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control" Target="../activeX/activeX17.xml"/><Relationship Id="rId2" Type="http://schemas.openxmlformats.org/officeDocument/2006/relationships/control" Target="../activeX/activeX16.xml"/><Relationship Id="rId1" Type="http://schemas.openxmlformats.org/officeDocument/2006/relationships/vmlDrawing" Target="../drawings/vmlDrawing7.vml"/><Relationship Id="rId6" Type="http://schemas.openxmlformats.org/officeDocument/2006/relationships/image" Target="../media/image29.png"/><Relationship Id="rId5" Type="http://schemas.openxmlformats.org/officeDocument/2006/relationships/slideLayout" Target="../slideLayouts/slideLayout2.xml"/><Relationship Id="rId4" Type="http://schemas.openxmlformats.org/officeDocument/2006/relationships/control" Target="../activeX/activeX18.xml"/></Relationships>
</file>

<file path=ppt/slides/_rels/slide34.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control" Target="../activeX/activeX20.xml"/><Relationship Id="rId7" Type="http://schemas.openxmlformats.org/officeDocument/2006/relationships/image" Target="../media/image29.png"/><Relationship Id="rId2" Type="http://schemas.openxmlformats.org/officeDocument/2006/relationships/control" Target="../activeX/activeX19.xml"/><Relationship Id="rId1" Type="http://schemas.openxmlformats.org/officeDocument/2006/relationships/vmlDrawing" Target="../drawings/vmlDrawing8.vml"/><Relationship Id="rId6" Type="http://schemas.openxmlformats.org/officeDocument/2006/relationships/slideLayout" Target="../slideLayouts/slideLayout2.xml"/><Relationship Id="rId5" Type="http://schemas.openxmlformats.org/officeDocument/2006/relationships/control" Target="../activeX/activeX22.xml"/><Relationship Id="rId4" Type="http://schemas.openxmlformats.org/officeDocument/2006/relationships/control" Target="../activeX/activeX2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mlDrawing" Target="../drawings/vmlDrawing9.vml"/><Relationship Id="rId5" Type="http://schemas.openxmlformats.org/officeDocument/2006/relationships/image" Target="../media/image29.png"/><Relationship Id="rId4" Type="http://schemas.openxmlformats.org/officeDocument/2006/relationships/oleObject" Target="../embeddings/oleObject3.bin"/></Relationships>
</file>

<file path=ppt/slides/_rels/slide3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control" Target="../activeX/activeX24.xml"/><Relationship Id="rId7" Type="http://schemas.openxmlformats.org/officeDocument/2006/relationships/control" Target="../activeX/activeX28.xml"/><Relationship Id="rId2" Type="http://schemas.openxmlformats.org/officeDocument/2006/relationships/control" Target="../activeX/activeX23.xml"/><Relationship Id="rId1" Type="http://schemas.openxmlformats.org/officeDocument/2006/relationships/vmlDrawing" Target="../drawings/vmlDrawing10.vml"/><Relationship Id="rId6" Type="http://schemas.openxmlformats.org/officeDocument/2006/relationships/control" Target="../activeX/activeX27.xml"/><Relationship Id="rId5" Type="http://schemas.openxmlformats.org/officeDocument/2006/relationships/control" Target="../activeX/activeX26.xml"/><Relationship Id="rId4" Type="http://schemas.openxmlformats.org/officeDocument/2006/relationships/control" Target="../activeX/activeX25.xml"/><Relationship Id="rId9"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mlDrawing" Target="../drawings/vmlDrawing11.vml"/><Relationship Id="rId5" Type="http://schemas.openxmlformats.org/officeDocument/2006/relationships/image" Target="../media/image29.png"/><Relationship Id="rId4" Type="http://schemas.openxmlformats.org/officeDocument/2006/relationships/oleObject" Target="../embeddings/oleObject4.bin"/></Relationships>
</file>

<file path=ppt/slides/_rels/slide39.xml.rels><?xml version="1.0" encoding="UTF-8" standalone="yes"?>
<Relationships xmlns="http://schemas.openxmlformats.org/package/2006/relationships"><Relationship Id="rId8" Type="http://schemas.openxmlformats.org/officeDocument/2006/relationships/control" Target="../activeX/activeX35.xml"/><Relationship Id="rId3" Type="http://schemas.openxmlformats.org/officeDocument/2006/relationships/control" Target="../activeX/activeX30.xml"/><Relationship Id="rId7" Type="http://schemas.openxmlformats.org/officeDocument/2006/relationships/control" Target="../activeX/activeX34.xml"/><Relationship Id="rId2" Type="http://schemas.openxmlformats.org/officeDocument/2006/relationships/control" Target="../activeX/activeX29.xml"/><Relationship Id="rId1" Type="http://schemas.openxmlformats.org/officeDocument/2006/relationships/vmlDrawing" Target="../drawings/vmlDrawing12.vml"/><Relationship Id="rId6" Type="http://schemas.openxmlformats.org/officeDocument/2006/relationships/control" Target="../activeX/activeX33.xml"/><Relationship Id="rId5" Type="http://schemas.openxmlformats.org/officeDocument/2006/relationships/control" Target="../activeX/activeX32.xml"/><Relationship Id="rId10" Type="http://schemas.openxmlformats.org/officeDocument/2006/relationships/image" Target="../media/image29.png"/><Relationship Id="rId4" Type="http://schemas.openxmlformats.org/officeDocument/2006/relationships/control" Target="../activeX/activeX31.xml"/><Relationship Id="rId9"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5.wav"/><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84.wmf"/></Relationships>
</file>

<file path=ppt/slides/_rels/slide41.xml.rels><?xml version="1.0" encoding="UTF-8" standalone="yes"?>
<Relationships xmlns="http://schemas.openxmlformats.org/package/2006/relationships"><Relationship Id="rId3" Type="http://schemas.openxmlformats.org/officeDocument/2006/relationships/image" Target="../media/image86.gif"/><Relationship Id="rId2" Type="http://schemas.openxmlformats.org/officeDocument/2006/relationships/image" Target="../media/image85.jpeg"/><Relationship Id="rId1" Type="http://schemas.openxmlformats.org/officeDocument/2006/relationships/slideLayout" Target="../slideLayouts/slideLayout2.xml"/><Relationship Id="rId4" Type="http://schemas.openxmlformats.org/officeDocument/2006/relationships/image" Target="../media/image87.jpeg"/></Relationships>
</file>

<file path=ppt/slides/_rels/slide42.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29.png"/><Relationship Id="rId4" Type="http://schemas.openxmlformats.org/officeDocument/2006/relationships/oleObject" Target="../embeddings/oleObject5.bin"/></Relationships>
</file>

<file path=ppt/slides/_rels/slide43.xml.rels><?xml version="1.0" encoding="UTF-8" standalone="yes"?>
<Relationships xmlns="http://schemas.openxmlformats.org/package/2006/relationships"><Relationship Id="rId3" Type="http://schemas.openxmlformats.org/officeDocument/2006/relationships/control" Target="../activeX/activeX37.xml"/><Relationship Id="rId7" Type="http://schemas.openxmlformats.org/officeDocument/2006/relationships/image" Target="../media/image29.png"/><Relationship Id="rId2" Type="http://schemas.openxmlformats.org/officeDocument/2006/relationships/control" Target="../activeX/activeX36.xml"/><Relationship Id="rId1" Type="http://schemas.openxmlformats.org/officeDocument/2006/relationships/vmlDrawing" Target="../drawings/vmlDrawing14.vml"/><Relationship Id="rId6" Type="http://schemas.openxmlformats.org/officeDocument/2006/relationships/slideLayout" Target="../slideLayouts/slideLayout2.xml"/><Relationship Id="rId5" Type="http://schemas.openxmlformats.org/officeDocument/2006/relationships/control" Target="../activeX/activeX39.xml"/><Relationship Id="rId4" Type="http://schemas.openxmlformats.org/officeDocument/2006/relationships/control" Target="../activeX/activeX38.xml"/></Relationships>
</file>

<file path=ppt/slides/_rels/slide44.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29.png"/><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45.xml.rels><?xml version="1.0" encoding="UTF-8" standalone="yes"?>
<Relationships xmlns="http://schemas.openxmlformats.org/package/2006/relationships"><Relationship Id="rId3" Type="http://schemas.openxmlformats.org/officeDocument/2006/relationships/control" Target="../activeX/activeX41.xml"/><Relationship Id="rId7" Type="http://schemas.openxmlformats.org/officeDocument/2006/relationships/image" Target="../media/image29.png"/><Relationship Id="rId2" Type="http://schemas.openxmlformats.org/officeDocument/2006/relationships/control" Target="../activeX/activeX40.xml"/><Relationship Id="rId1" Type="http://schemas.openxmlformats.org/officeDocument/2006/relationships/vmlDrawing" Target="../drawings/vmlDrawing16.vml"/><Relationship Id="rId6" Type="http://schemas.openxmlformats.org/officeDocument/2006/relationships/slideLayout" Target="../slideLayouts/slideLayout2.xml"/><Relationship Id="rId5" Type="http://schemas.openxmlformats.org/officeDocument/2006/relationships/control" Target="../activeX/activeX43.xml"/><Relationship Id="rId4" Type="http://schemas.openxmlformats.org/officeDocument/2006/relationships/control" Target="../activeX/activeX42.xml"/></Relationships>
</file>

<file path=ppt/slides/_rels/slide46.xml.rels><?xml version="1.0" encoding="UTF-8" standalone="yes"?>
<Relationships xmlns="http://schemas.openxmlformats.org/package/2006/relationships"><Relationship Id="rId2" Type="http://schemas.openxmlformats.org/officeDocument/2006/relationships/image" Target="../media/image99.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12.xml"/><Relationship Id="rId1" Type="http://schemas.openxmlformats.org/officeDocument/2006/relationships/vmlDrawing" Target="../drawings/vmlDrawing17.vml"/></Relationships>
</file>

<file path=ppt/slides/_rels/slide48.xml.rels><?xml version="1.0" encoding="UTF-8" standalone="yes"?>
<Relationships xmlns="http://schemas.openxmlformats.org/package/2006/relationships"><Relationship Id="rId2" Type="http://schemas.openxmlformats.org/officeDocument/2006/relationships/image" Target="../media/image101.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3.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video" Target="file:///D:\Physics%20Demonstrations\Motion\Mobil%20Balistik.mpg" TargetMode="External"/><Relationship Id="rId4" Type="http://schemas.openxmlformats.org/officeDocument/2006/relationships/image" Target="../media/image104.jpeg"/></Relationships>
</file>

<file path=ppt/slides/_rels/slide51.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06.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85.jpeg"/><Relationship Id="rId1" Type="http://schemas.openxmlformats.org/officeDocument/2006/relationships/slideLayout" Target="../slideLayouts/slideLayout2.xml"/><Relationship Id="rId4" Type="http://schemas.openxmlformats.org/officeDocument/2006/relationships/image" Target="../media/image108.gif"/></Relationships>
</file>

<file path=ppt/slides/_rels/slide54.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0.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1.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12.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1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ntrol" Target="../activeX/activeX2.xml"/><Relationship Id="rId7" Type="http://schemas.openxmlformats.org/officeDocument/2006/relationships/image" Target="../media/image14.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16.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7.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18.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video" Target="file:///D:\Surya%20Institute\Pelatihan%20FTR\Compiled%20WOMS\Presentasi\Physics%20Demonstrations\Motion\gravity.mpeg" TargetMode="External"/><Relationship Id="rId4" Type="http://schemas.openxmlformats.org/officeDocument/2006/relationships/image" Target="../media/image119.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gif"/><Relationship Id="rId4" Type="http://schemas.openxmlformats.org/officeDocument/2006/relationships/image" Target="../media/image2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11"/>
          <p:cNvSpPr>
            <a:spLocks noChangeArrowheads="1"/>
          </p:cNvSpPr>
          <p:nvPr/>
        </p:nvSpPr>
        <p:spPr bwMode="auto">
          <a:xfrm>
            <a:off x="381000" y="228600"/>
            <a:ext cx="4953000" cy="1143000"/>
          </a:xfrm>
          <a:prstGeom prst="cloudCallout">
            <a:avLst>
              <a:gd name="adj1" fmla="val 80065"/>
              <a:gd name="adj2" fmla="val 40833"/>
            </a:avLst>
          </a:prstGeom>
          <a:solidFill>
            <a:srgbClr val="FFFFFF"/>
          </a:solidFill>
          <a:ln w="38100">
            <a:solidFill>
              <a:srgbClr val="99CCFF"/>
            </a:solidFill>
            <a:round/>
            <a:headEnd/>
            <a:tailEnd/>
          </a:ln>
        </p:spPr>
        <p:txBody>
          <a:bodyPr/>
          <a:lstStyle/>
          <a:p>
            <a:pPr algn="ctr"/>
            <a:endParaRPr lang="id-ID" sz="4000">
              <a:latin typeface="Arial" charset="0"/>
            </a:endParaRPr>
          </a:p>
        </p:txBody>
      </p:sp>
      <p:grpSp>
        <p:nvGrpSpPr>
          <p:cNvPr id="20483" name="Group 20"/>
          <p:cNvGrpSpPr>
            <a:grpSpLocks/>
          </p:cNvGrpSpPr>
          <p:nvPr/>
        </p:nvGrpSpPr>
        <p:grpSpPr bwMode="auto">
          <a:xfrm>
            <a:off x="3886200" y="5334000"/>
            <a:ext cx="4419600" cy="914400"/>
            <a:chOff x="2448" y="3360"/>
            <a:chExt cx="2640" cy="576"/>
          </a:xfrm>
        </p:grpSpPr>
        <p:sp>
          <p:nvSpPr>
            <p:cNvPr id="20491" name="AutoShape 19"/>
            <p:cNvSpPr>
              <a:spLocks noChangeArrowheads="1"/>
            </p:cNvSpPr>
            <p:nvPr/>
          </p:nvSpPr>
          <p:spPr bwMode="auto">
            <a:xfrm>
              <a:off x="2448" y="3360"/>
              <a:ext cx="2640" cy="576"/>
            </a:xfrm>
            <a:prstGeom prst="cube">
              <a:avLst>
                <a:gd name="adj" fmla="val 25000"/>
              </a:avLst>
            </a:prstGeom>
            <a:solidFill>
              <a:srgbClr val="C0C0C0"/>
            </a:solidFill>
            <a:ln w="28575">
              <a:solidFill>
                <a:srgbClr val="BE7DFF"/>
              </a:solidFill>
              <a:prstDash val="sysDot"/>
              <a:miter lim="800000"/>
              <a:headEnd/>
              <a:tailEnd/>
            </a:ln>
          </p:spPr>
          <p:txBody>
            <a:bodyPr wrap="none" anchor="ctr"/>
            <a:lstStyle/>
            <a:p>
              <a:pPr algn="ctr"/>
              <a:endParaRPr lang="en-US" sz="1800"/>
            </a:p>
          </p:txBody>
        </p:sp>
        <p:sp>
          <p:nvSpPr>
            <p:cNvPr id="20492" name="Text Box 4"/>
            <p:cNvSpPr txBox="1">
              <a:spLocks noChangeArrowheads="1"/>
            </p:cNvSpPr>
            <p:nvPr/>
          </p:nvSpPr>
          <p:spPr bwMode="auto">
            <a:xfrm>
              <a:off x="2496" y="3552"/>
              <a:ext cx="2496" cy="365"/>
            </a:xfrm>
            <a:prstGeom prst="rect">
              <a:avLst/>
            </a:prstGeom>
            <a:noFill/>
            <a:ln w="9525">
              <a:noFill/>
              <a:miter lim="800000"/>
              <a:headEnd/>
              <a:tailEnd/>
            </a:ln>
          </p:spPr>
          <p:txBody>
            <a:bodyPr>
              <a:spAutoFit/>
            </a:bodyPr>
            <a:lstStyle/>
            <a:p>
              <a:pPr eaLnBrk="1" hangingPunct="1">
                <a:spcBef>
                  <a:spcPct val="50000"/>
                </a:spcBef>
              </a:pPr>
              <a:r>
                <a:rPr lang="id-ID" sz="3200" b="1">
                  <a:latin typeface="Monotype Corsiva" pitchFamily="66" charset="0"/>
                </a:rPr>
                <a:t>Mengapa itu bisa terjadi</a:t>
              </a:r>
              <a:r>
                <a:rPr lang="en-US" sz="3200" b="1">
                  <a:latin typeface="Monotype Corsiva" pitchFamily="66" charset="0"/>
                </a:rPr>
                <a:t> </a:t>
              </a:r>
              <a:r>
                <a:rPr lang="id-ID" sz="3200" b="1">
                  <a:latin typeface="Monotype Corsiva" pitchFamily="66" charset="0"/>
                </a:rPr>
                <a:t>?</a:t>
              </a:r>
            </a:p>
          </p:txBody>
        </p:sp>
      </p:grpSp>
      <p:sp>
        <p:nvSpPr>
          <p:cNvPr id="20484" name="Rectangle 13"/>
          <p:cNvSpPr>
            <a:spLocks noChangeArrowheads="1"/>
          </p:cNvSpPr>
          <p:nvPr/>
        </p:nvSpPr>
        <p:spPr bwMode="auto">
          <a:xfrm>
            <a:off x="4038600" y="685800"/>
            <a:ext cx="609600" cy="304800"/>
          </a:xfrm>
          <a:prstGeom prst="rect">
            <a:avLst/>
          </a:prstGeom>
          <a:solidFill>
            <a:schemeClr val="bg1"/>
          </a:solidFill>
          <a:ln w="9525">
            <a:noFill/>
            <a:miter lim="800000"/>
            <a:headEnd/>
            <a:tailEnd/>
          </a:ln>
        </p:spPr>
        <p:txBody>
          <a:bodyPr wrap="none" anchor="ctr"/>
          <a:lstStyle/>
          <a:p>
            <a:endParaRPr lang="en-US"/>
          </a:p>
        </p:txBody>
      </p:sp>
      <p:sp>
        <p:nvSpPr>
          <p:cNvPr id="20485" name="Rectangle 2"/>
          <p:cNvSpPr>
            <a:spLocks noGrp="1" noChangeArrowheads="1"/>
          </p:cNvSpPr>
          <p:nvPr>
            <p:ph type="title"/>
          </p:nvPr>
        </p:nvSpPr>
        <p:spPr>
          <a:xfrm>
            <a:off x="990600" y="520700"/>
            <a:ext cx="3962400" cy="609600"/>
          </a:xfrm>
        </p:spPr>
        <p:txBody>
          <a:bodyPr/>
          <a:lstStyle/>
          <a:p>
            <a:pPr eaLnBrk="1" hangingPunct="1"/>
            <a:r>
              <a:rPr lang="en-US" sz="3200" smtClean="0">
                <a:latin typeface="Monotype Corsiva" pitchFamily="66" charset="0"/>
              </a:rPr>
              <a:t>STANDAR KOMPETENS</a:t>
            </a:r>
            <a:r>
              <a:rPr lang="en-US" sz="3600" smtClean="0">
                <a:latin typeface="Monotype Corsiva" pitchFamily="66" charset="0"/>
              </a:rPr>
              <a:t>I</a:t>
            </a:r>
            <a:endParaRPr lang="id-ID" sz="3600" smtClean="0">
              <a:latin typeface="Monotype Corsiva" pitchFamily="66" charset="0"/>
            </a:endParaRPr>
          </a:p>
        </p:txBody>
      </p:sp>
      <p:pic>
        <p:nvPicPr>
          <p:cNvPr id="20486" name="Picture 14" descr="32626789"/>
          <p:cNvPicPr>
            <a:picLocks noChangeAspect="1" noChangeArrowheads="1" noCrop="1"/>
          </p:cNvPicPr>
          <p:nvPr/>
        </p:nvPicPr>
        <p:blipFill>
          <a:blip r:embed="rId3"/>
          <a:srcRect/>
          <a:stretch>
            <a:fillRect/>
          </a:stretch>
        </p:blipFill>
        <p:spPr bwMode="auto">
          <a:xfrm>
            <a:off x="152400" y="4229100"/>
            <a:ext cx="2514600" cy="2514600"/>
          </a:xfrm>
          <a:prstGeom prst="rect">
            <a:avLst/>
          </a:prstGeom>
          <a:noFill/>
          <a:ln w="9525">
            <a:noFill/>
            <a:miter lim="800000"/>
            <a:headEnd/>
            <a:tailEnd/>
          </a:ln>
        </p:spPr>
      </p:pic>
      <p:pic>
        <p:nvPicPr>
          <p:cNvPr id="20487" name="Picture 23" descr="school_bus_fast_start_hg_clr(2)"/>
          <p:cNvPicPr>
            <a:picLocks noChangeAspect="1" noChangeArrowheads="1" noCrop="1"/>
          </p:cNvPicPr>
          <p:nvPr/>
        </p:nvPicPr>
        <p:blipFill>
          <a:blip r:embed="rId4"/>
          <a:srcRect/>
          <a:stretch>
            <a:fillRect/>
          </a:stretch>
        </p:blipFill>
        <p:spPr bwMode="auto">
          <a:xfrm>
            <a:off x="2667000" y="2667000"/>
            <a:ext cx="4210050" cy="2244725"/>
          </a:xfrm>
          <a:prstGeom prst="rect">
            <a:avLst/>
          </a:prstGeom>
          <a:noFill/>
          <a:ln w="9525">
            <a:noFill/>
            <a:miter lim="800000"/>
            <a:headEnd/>
            <a:tailEnd/>
          </a:ln>
        </p:spPr>
      </p:pic>
      <p:pic>
        <p:nvPicPr>
          <p:cNvPr id="20488" name="Picture 24" descr="school_bus_fast_start_hg_clr(2)"/>
          <p:cNvPicPr>
            <a:picLocks noChangeAspect="1" noChangeArrowheads="1" noCrop="1"/>
          </p:cNvPicPr>
          <p:nvPr/>
        </p:nvPicPr>
        <p:blipFill>
          <a:blip r:embed="rId4"/>
          <a:srcRect/>
          <a:stretch>
            <a:fillRect/>
          </a:stretch>
        </p:blipFill>
        <p:spPr bwMode="auto">
          <a:xfrm>
            <a:off x="2667000" y="2667000"/>
            <a:ext cx="4210050" cy="2244725"/>
          </a:xfrm>
          <a:prstGeom prst="rect">
            <a:avLst/>
          </a:prstGeom>
          <a:noFill/>
          <a:ln w="9525">
            <a:noFill/>
            <a:miter lim="800000"/>
            <a:headEnd/>
            <a:tailEnd/>
          </a:ln>
        </p:spPr>
      </p:pic>
      <p:sp>
        <p:nvSpPr>
          <p:cNvPr id="20489" name="Rectangle 26"/>
          <p:cNvSpPr>
            <a:spLocks noChangeArrowheads="1"/>
          </p:cNvSpPr>
          <p:nvPr/>
        </p:nvSpPr>
        <p:spPr bwMode="auto">
          <a:xfrm>
            <a:off x="3436938" y="3230563"/>
            <a:ext cx="2271712" cy="396875"/>
          </a:xfrm>
          <a:prstGeom prst="rect">
            <a:avLst/>
          </a:prstGeom>
          <a:noFill/>
          <a:ln w="9525">
            <a:noFill/>
            <a:miter lim="800000"/>
            <a:headEnd/>
            <a:tailEnd/>
          </a:ln>
        </p:spPr>
        <p:txBody>
          <a:bodyPr wrap="none">
            <a:spAutoFit/>
          </a:bodyPr>
          <a:lstStyle/>
          <a:p>
            <a:pPr>
              <a:spcBef>
                <a:spcPct val="50000"/>
              </a:spcBef>
            </a:pPr>
            <a:r>
              <a:rPr lang="id-ID">
                <a:solidFill>
                  <a:srgbClr val="000000"/>
                </a:solidFill>
              </a:rPr>
              <a:t>Pengereman mobil</a:t>
            </a:r>
          </a:p>
        </p:txBody>
      </p:sp>
      <p:sp>
        <p:nvSpPr>
          <p:cNvPr id="92187" name="Text Box 27"/>
          <p:cNvSpPr txBox="1">
            <a:spLocks noChangeArrowheads="1"/>
          </p:cNvSpPr>
          <p:nvPr/>
        </p:nvSpPr>
        <p:spPr bwMode="auto">
          <a:xfrm>
            <a:off x="990600" y="1295400"/>
            <a:ext cx="4800600" cy="641350"/>
          </a:xfrm>
          <a:prstGeom prst="rect">
            <a:avLst/>
          </a:prstGeom>
          <a:noFill/>
          <a:ln w="9525">
            <a:noFill/>
            <a:miter lim="800000"/>
            <a:headEnd/>
            <a:tailEnd/>
          </a:ln>
        </p:spPr>
        <p:txBody>
          <a:bodyPr>
            <a:spAutoFit/>
          </a:bodyPr>
          <a:lstStyle/>
          <a:p>
            <a:pPr>
              <a:spcBef>
                <a:spcPct val="50000"/>
              </a:spcBef>
            </a:pPr>
            <a:r>
              <a:rPr lang="en-US" sz="1800">
                <a:latin typeface="Arial" charset="0"/>
              </a:rPr>
              <a:t>Menerapkan Konsep Dan Prinsip Dasar KINEMATIKA Dan DINAMIKA  Benda Titik</a:t>
            </a:r>
            <a:endParaRPr lang="en-US" sz="1800" noProof="1">
              <a:latin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87"/>
                                        </p:tgtEl>
                                        <p:attrNameLst>
                                          <p:attrName>style.visibility</p:attrName>
                                        </p:attrNameLst>
                                      </p:cBhvr>
                                      <p:to>
                                        <p:strVal val="visible"/>
                                      </p:to>
                                    </p:set>
                                    <p:animEffect transition="in" filter="blinds(horizontal)">
                                      <p:cBhvr>
                                        <p:cTn id="7" dur="500"/>
                                        <p:tgtEl>
                                          <p:spTgt spid="92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WordArt 5"/>
          <p:cNvSpPr>
            <a:spLocks noChangeArrowheads="1" noChangeShapeType="1" noTextEdit="1"/>
          </p:cNvSpPr>
          <p:nvPr/>
        </p:nvSpPr>
        <p:spPr bwMode="auto">
          <a:xfrm>
            <a:off x="2590800" y="1143000"/>
            <a:ext cx="3810000" cy="1682750"/>
          </a:xfrm>
          <a:prstGeom prst="rect">
            <a:avLst/>
          </a:prstGeom>
        </p:spPr>
        <p:txBody>
          <a:bodyPr wrap="none" fromWordArt="1">
            <a:prstTxWarp prst="textPlain">
              <a:avLst>
                <a:gd name="adj" fmla="val 50000"/>
              </a:avLst>
            </a:prstTxWarp>
          </a:bodyPr>
          <a:lstStyle/>
          <a:p>
            <a:pPr algn="ctr"/>
            <a:r>
              <a:rPr lang="en-US" sz="54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GLB</a:t>
            </a:r>
          </a:p>
        </p:txBody>
      </p:sp>
      <p:sp>
        <p:nvSpPr>
          <p:cNvPr id="226310" name="Text Box 6"/>
          <p:cNvSpPr txBox="1">
            <a:spLocks noChangeArrowheads="1"/>
          </p:cNvSpPr>
          <p:nvPr/>
        </p:nvSpPr>
        <p:spPr bwMode="auto">
          <a:xfrm>
            <a:off x="2552700" y="4022725"/>
            <a:ext cx="3962400" cy="701675"/>
          </a:xfrm>
          <a:prstGeom prst="rect">
            <a:avLst/>
          </a:prstGeom>
          <a:noFill/>
          <a:ln w="9525">
            <a:noFill/>
            <a:miter lim="800000"/>
            <a:headEnd/>
            <a:tailEnd/>
          </a:ln>
        </p:spPr>
        <p:txBody>
          <a:bodyPr>
            <a:spAutoFit/>
          </a:bodyPr>
          <a:lstStyle/>
          <a:p>
            <a:pPr algn="ctr">
              <a:spcBef>
                <a:spcPct val="50000"/>
              </a:spcBef>
            </a:pPr>
            <a:r>
              <a:rPr lang="en-US" sz="4000" noProof="1"/>
              <a:t>Kecepatan tetap</a:t>
            </a:r>
          </a:p>
        </p:txBody>
      </p:sp>
      <p:sp>
        <p:nvSpPr>
          <p:cNvPr id="226311" name="AutoShape 7"/>
          <p:cNvSpPr>
            <a:spLocks noChangeArrowheads="1"/>
          </p:cNvSpPr>
          <p:nvPr/>
        </p:nvSpPr>
        <p:spPr bwMode="auto">
          <a:xfrm>
            <a:off x="1905000" y="3429000"/>
            <a:ext cx="5257800" cy="1905000"/>
          </a:xfrm>
          <a:prstGeom prst="star32">
            <a:avLst>
              <a:gd name="adj" fmla="val 41514"/>
            </a:avLst>
          </a:prstGeom>
          <a:noFill/>
          <a:ln w="2857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6310"/>
                                        </p:tgtEl>
                                        <p:attrNameLst>
                                          <p:attrName>style.visibility</p:attrName>
                                        </p:attrNameLst>
                                      </p:cBhvr>
                                      <p:to>
                                        <p:strVal val="visible"/>
                                      </p:to>
                                    </p:set>
                                    <p:animEffect transition="in" filter="blinds(horizontal)">
                                      <p:cBhvr>
                                        <p:cTn id="7" dur="500"/>
                                        <p:tgtEl>
                                          <p:spTgt spid="2263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6311"/>
                                        </p:tgtEl>
                                        <p:attrNameLst>
                                          <p:attrName>style.visibility</p:attrName>
                                        </p:attrNameLst>
                                      </p:cBhvr>
                                      <p:to>
                                        <p:strVal val="visible"/>
                                      </p:to>
                                    </p:set>
                                    <p:animEffect transition="in" filter="blinds(horizontal)">
                                      <p:cBhvr>
                                        <p:cTn id="10" dur="500"/>
                                        <p:tgtEl>
                                          <p:spTgt spid="226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10" grpId="0"/>
      <p:bldP spid="2263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16" name="AutoShape 28"/>
          <p:cNvSpPr>
            <a:spLocks noChangeArrowheads="1"/>
          </p:cNvSpPr>
          <p:nvPr/>
        </p:nvSpPr>
        <p:spPr bwMode="auto">
          <a:xfrm>
            <a:off x="4724400" y="4953000"/>
            <a:ext cx="4114800" cy="1676400"/>
          </a:xfrm>
          <a:prstGeom prst="cloudCallout">
            <a:avLst>
              <a:gd name="adj1" fmla="val 26426"/>
              <a:gd name="adj2" fmla="val -85699"/>
            </a:avLst>
          </a:prstGeom>
          <a:solidFill>
            <a:srgbClr val="000000"/>
          </a:solidFill>
          <a:ln w="31750">
            <a:solidFill>
              <a:schemeClr val="tx1"/>
            </a:solidFill>
            <a:round/>
            <a:headEnd/>
            <a:tailEnd/>
          </a:ln>
        </p:spPr>
        <p:txBody>
          <a:bodyPr/>
          <a:lstStyle/>
          <a:p>
            <a:pPr algn="ctr"/>
            <a:endParaRPr lang="id-ID" sz="4000">
              <a:latin typeface="Arial" charset="0"/>
            </a:endParaRPr>
          </a:p>
        </p:txBody>
      </p:sp>
      <p:sp>
        <p:nvSpPr>
          <p:cNvPr id="29699" name="Rectangle 26"/>
          <p:cNvSpPr>
            <a:spLocks noChangeArrowheads="1"/>
          </p:cNvSpPr>
          <p:nvPr/>
        </p:nvSpPr>
        <p:spPr bwMode="auto">
          <a:xfrm>
            <a:off x="228600" y="228600"/>
            <a:ext cx="5105400" cy="16764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9700" name="Rectangle 2"/>
          <p:cNvSpPr>
            <a:spLocks noGrp="1" noChangeArrowheads="1"/>
          </p:cNvSpPr>
          <p:nvPr>
            <p:ph type="title"/>
          </p:nvPr>
        </p:nvSpPr>
        <p:spPr>
          <a:xfrm>
            <a:off x="381000" y="457200"/>
            <a:ext cx="3429000" cy="1219200"/>
          </a:xfrm>
        </p:spPr>
        <p:txBody>
          <a:bodyPr/>
          <a:lstStyle/>
          <a:p>
            <a:pPr eaLnBrk="1" hangingPunct="1"/>
            <a:r>
              <a:rPr lang="id-ID" sz="4000" smtClean="0">
                <a:solidFill>
                  <a:schemeClr val="bg1"/>
                </a:solidFill>
                <a:latin typeface="Monotype Corsiva" pitchFamily="66" charset="0"/>
              </a:rPr>
              <a:t>Apa beda jarak </a:t>
            </a:r>
            <a:br>
              <a:rPr lang="id-ID" sz="4000" smtClean="0">
                <a:solidFill>
                  <a:schemeClr val="bg1"/>
                </a:solidFill>
                <a:latin typeface="Monotype Corsiva" pitchFamily="66" charset="0"/>
              </a:rPr>
            </a:br>
            <a:r>
              <a:rPr lang="id-ID" sz="4000" smtClean="0">
                <a:solidFill>
                  <a:schemeClr val="bg1"/>
                </a:solidFill>
                <a:latin typeface="Times New Roman" pitchFamily="18" charset="0"/>
              </a:rPr>
              <a:t>&amp;</a:t>
            </a:r>
            <a:r>
              <a:rPr lang="id-ID" sz="4000" smtClean="0">
                <a:solidFill>
                  <a:schemeClr val="bg1"/>
                </a:solidFill>
                <a:latin typeface="Monotype Corsiva" pitchFamily="66" charset="0"/>
              </a:rPr>
              <a:t> perpindahan?</a:t>
            </a:r>
          </a:p>
        </p:txBody>
      </p:sp>
      <p:pic>
        <p:nvPicPr>
          <p:cNvPr id="89098" name="Picture 10" descr="36170923"/>
          <p:cNvPicPr>
            <a:picLocks noChangeAspect="1" noChangeArrowheads="1"/>
          </p:cNvPicPr>
          <p:nvPr/>
        </p:nvPicPr>
        <p:blipFill>
          <a:blip r:embed="rId2"/>
          <a:srcRect/>
          <a:stretch>
            <a:fillRect/>
          </a:stretch>
        </p:blipFill>
        <p:spPr bwMode="auto">
          <a:xfrm>
            <a:off x="1219200" y="2057400"/>
            <a:ext cx="1295400" cy="1295400"/>
          </a:xfrm>
          <a:prstGeom prst="rect">
            <a:avLst/>
          </a:prstGeom>
          <a:noFill/>
          <a:ln w="9525">
            <a:noFill/>
            <a:miter lim="800000"/>
            <a:headEnd/>
            <a:tailEnd/>
          </a:ln>
        </p:spPr>
      </p:pic>
      <p:sp>
        <p:nvSpPr>
          <p:cNvPr id="89099" name="Line 11"/>
          <p:cNvSpPr>
            <a:spLocks noChangeShapeType="1"/>
          </p:cNvSpPr>
          <p:nvPr/>
        </p:nvSpPr>
        <p:spPr bwMode="auto">
          <a:xfrm>
            <a:off x="2057400" y="2667000"/>
            <a:ext cx="4724400" cy="0"/>
          </a:xfrm>
          <a:prstGeom prst="line">
            <a:avLst/>
          </a:prstGeom>
          <a:noFill/>
          <a:ln w="9525">
            <a:solidFill>
              <a:schemeClr val="tx1"/>
            </a:solidFill>
            <a:round/>
            <a:headEnd/>
            <a:tailEnd type="triangle" w="med" len="med"/>
          </a:ln>
        </p:spPr>
        <p:txBody>
          <a:bodyPr/>
          <a:lstStyle/>
          <a:p>
            <a:endParaRPr lang="en-US"/>
          </a:p>
        </p:txBody>
      </p:sp>
      <p:sp>
        <p:nvSpPr>
          <p:cNvPr id="89102" name="Line 14"/>
          <p:cNvSpPr>
            <a:spLocks noChangeShapeType="1"/>
          </p:cNvSpPr>
          <p:nvPr/>
        </p:nvSpPr>
        <p:spPr bwMode="auto">
          <a:xfrm flipH="1">
            <a:off x="2819400" y="2895600"/>
            <a:ext cx="4419600" cy="3200400"/>
          </a:xfrm>
          <a:prstGeom prst="line">
            <a:avLst/>
          </a:prstGeom>
          <a:noFill/>
          <a:ln w="9525">
            <a:solidFill>
              <a:schemeClr val="tx1"/>
            </a:solidFill>
            <a:round/>
            <a:headEnd/>
            <a:tailEnd type="triangle" w="med" len="med"/>
          </a:ln>
        </p:spPr>
        <p:txBody>
          <a:bodyPr/>
          <a:lstStyle/>
          <a:p>
            <a:endParaRPr lang="en-US"/>
          </a:p>
        </p:txBody>
      </p:sp>
      <p:pic>
        <p:nvPicPr>
          <p:cNvPr id="89103" name="Picture 15" descr="36170923"/>
          <p:cNvPicPr>
            <a:picLocks noChangeAspect="1" noChangeArrowheads="1"/>
          </p:cNvPicPr>
          <p:nvPr/>
        </p:nvPicPr>
        <p:blipFill>
          <a:blip r:embed="rId3"/>
          <a:srcRect/>
          <a:stretch>
            <a:fillRect/>
          </a:stretch>
        </p:blipFill>
        <p:spPr bwMode="auto">
          <a:xfrm>
            <a:off x="6324600" y="2133600"/>
            <a:ext cx="1295400" cy="1295400"/>
          </a:xfrm>
          <a:prstGeom prst="rect">
            <a:avLst/>
          </a:prstGeom>
          <a:noFill/>
          <a:ln w="9525">
            <a:noFill/>
            <a:miter lim="800000"/>
            <a:headEnd/>
            <a:tailEnd/>
          </a:ln>
        </p:spPr>
      </p:pic>
      <p:sp>
        <p:nvSpPr>
          <p:cNvPr id="89104" name="Text Box 16"/>
          <p:cNvSpPr txBox="1">
            <a:spLocks noChangeArrowheads="1"/>
          </p:cNvSpPr>
          <p:nvPr/>
        </p:nvSpPr>
        <p:spPr bwMode="auto">
          <a:xfrm>
            <a:off x="3822700" y="2211388"/>
            <a:ext cx="1066800" cy="457200"/>
          </a:xfrm>
          <a:prstGeom prst="rect">
            <a:avLst/>
          </a:prstGeom>
          <a:noFill/>
          <a:ln w="9525">
            <a:noFill/>
            <a:miter lim="800000"/>
            <a:headEnd/>
            <a:tailEnd/>
          </a:ln>
        </p:spPr>
        <p:txBody>
          <a:bodyPr>
            <a:spAutoFit/>
          </a:bodyPr>
          <a:lstStyle/>
          <a:p>
            <a:pPr algn="ctr" eaLnBrk="1" hangingPunct="1">
              <a:spcBef>
                <a:spcPct val="50000"/>
              </a:spcBef>
            </a:pPr>
            <a:r>
              <a:rPr lang="id-ID" sz="2400">
                <a:solidFill>
                  <a:schemeClr val="tx2"/>
                </a:solidFill>
                <a:latin typeface="Arial" charset="0"/>
              </a:rPr>
              <a:t>200 m</a:t>
            </a:r>
          </a:p>
        </p:txBody>
      </p:sp>
      <p:sp>
        <p:nvSpPr>
          <p:cNvPr id="89105" name="Text Box 17"/>
          <p:cNvSpPr txBox="1">
            <a:spLocks noChangeArrowheads="1"/>
          </p:cNvSpPr>
          <p:nvPr/>
        </p:nvSpPr>
        <p:spPr bwMode="auto">
          <a:xfrm>
            <a:off x="4724400" y="4572000"/>
            <a:ext cx="1066800" cy="457200"/>
          </a:xfrm>
          <a:prstGeom prst="rect">
            <a:avLst/>
          </a:prstGeom>
          <a:noFill/>
          <a:ln w="9525">
            <a:noFill/>
            <a:miter lim="800000"/>
            <a:headEnd/>
            <a:tailEnd/>
          </a:ln>
        </p:spPr>
        <p:txBody>
          <a:bodyPr>
            <a:spAutoFit/>
          </a:bodyPr>
          <a:lstStyle/>
          <a:p>
            <a:pPr eaLnBrk="1" hangingPunct="1">
              <a:spcBef>
                <a:spcPct val="50000"/>
              </a:spcBef>
            </a:pPr>
            <a:r>
              <a:rPr lang="id-ID" sz="2400">
                <a:solidFill>
                  <a:schemeClr val="tx2"/>
                </a:solidFill>
                <a:latin typeface="Arial" charset="0"/>
              </a:rPr>
              <a:t>250 m</a:t>
            </a:r>
          </a:p>
        </p:txBody>
      </p:sp>
      <p:sp>
        <p:nvSpPr>
          <p:cNvPr id="89106" name="Line 18"/>
          <p:cNvSpPr>
            <a:spLocks noChangeShapeType="1"/>
          </p:cNvSpPr>
          <p:nvPr/>
        </p:nvSpPr>
        <p:spPr bwMode="auto">
          <a:xfrm>
            <a:off x="1981200" y="2743200"/>
            <a:ext cx="762000" cy="3200400"/>
          </a:xfrm>
          <a:prstGeom prst="line">
            <a:avLst/>
          </a:prstGeom>
          <a:noFill/>
          <a:ln w="9525">
            <a:solidFill>
              <a:schemeClr val="tx1"/>
            </a:solidFill>
            <a:round/>
            <a:headEnd/>
            <a:tailEnd type="triangle" w="med" len="med"/>
          </a:ln>
        </p:spPr>
        <p:txBody>
          <a:bodyPr/>
          <a:lstStyle/>
          <a:p>
            <a:endParaRPr lang="en-US"/>
          </a:p>
        </p:txBody>
      </p:sp>
      <p:sp>
        <p:nvSpPr>
          <p:cNvPr id="89107" name="Text Box 19"/>
          <p:cNvSpPr txBox="1">
            <a:spLocks noChangeArrowheads="1"/>
          </p:cNvSpPr>
          <p:nvPr/>
        </p:nvSpPr>
        <p:spPr bwMode="auto">
          <a:xfrm>
            <a:off x="2255838" y="3886200"/>
            <a:ext cx="1173162" cy="457200"/>
          </a:xfrm>
          <a:prstGeom prst="rect">
            <a:avLst/>
          </a:prstGeom>
          <a:noFill/>
          <a:ln w="9525">
            <a:noFill/>
            <a:miter lim="800000"/>
            <a:headEnd/>
            <a:tailEnd/>
          </a:ln>
        </p:spPr>
        <p:txBody>
          <a:bodyPr>
            <a:spAutoFit/>
          </a:bodyPr>
          <a:lstStyle/>
          <a:p>
            <a:pPr eaLnBrk="1" hangingPunct="1">
              <a:spcBef>
                <a:spcPct val="50000"/>
              </a:spcBef>
            </a:pPr>
            <a:r>
              <a:rPr lang="id-ID" sz="2400">
                <a:solidFill>
                  <a:schemeClr val="tx2"/>
                </a:solidFill>
                <a:latin typeface="Arial" charset="0"/>
              </a:rPr>
              <a:t>150 m</a:t>
            </a:r>
          </a:p>
        </p:txBody>
      </p:sp>
      <p:sp>
        <p:nvSpPr>
          <p:cNvPr id="89108" name="Text Box 20"/>
          <p:cNvSpPr txBox="1">
            <a:spLocks noChangeArrowheads="1"/>
          </p:cNvSpPr>
          <p:nvPr/>
        </p:nvSpPr>
        <p:spPr bwMode="auto">
          <a:xfrm>
            <a:off x="5715000" y="5181600"/>
            <a:ext cx="1219200" cy="457200"/>
          </a:xfrm>
          <a:prstGeom prst="rect">
            <a:avLst/>
          </a:prstGeom>
          <a:noFill/>
          <a:ln w="9525">
            <a:noFill/>
            <a:miter lim="800000"/>
            <a:headEnd/>
            <a:tailEnd/>
          </a:ln>
        </p:spPr>
        <p:txBody>
          <a:bodyPr>
            <a:spAutoFit/>
          </a:bodyPr>
          <a:lstStyle/>
          <a:p>
            <a:pPr eaLnBrk="1" hangingPunct="1">
              <a:spcBef>
                <a:spcPct val="50000"/>
              </a:spcBef>
            </a:pPr>
            <a:r>
              <a:rPr lang="id-ID" sz="2400">
                <a:solidFill>
                  <a:schemeClr val="bg1"/>
                </a:solidFill>
                <a:latin typeface="Arial" charset="0"/>
              </a:rPr>
              <a:t>Jarak =</a:t>
            </a:r>
          </a:p>
        </p:txBody>
      </p:sp>
      <p:sp>
        <p:nvSpPr>
          <p:cNvPr id="89109" name="Text Box 21"/>
          <p:cNvSpPr txBox="1">
            <a:spLocks noChangeArrowheads="1"/>
          </p:cNvSpPr>
          <p:nvPr/>
        </p:nvSpPr>
        <p:spPr bwMode="auto">
          <a:xfrm>
            <a:off x="5029200" y="5745163"/>
            <a:ext cx="2209800" cy="457200"/>
          </a:xfrm>
          <a:prstGeom prst="rect">
            <a:avLst/>
          </a:prstGeom>
          <a:noFill/>
          <a:ln w="9525">
            <a:noFill/>
            <a:miter lim="800000"/>
            <a:headEnd/>
            <a:tailEnd/>
          </a:ln>
        </p:spPr>
        <p:txBody>
          <a:bodyPr>
            <a:spAutoFit/>
          </a:bodyPr>
          <a:lstStyle/>
          <a:p>
            <a:pPr eaLnBrk="1" hangingPunct="1">
              <a:spcBef>
                <a:spcPct val="50000"/>
              </a:spcBef>
            </a:pPr>
            <a:r>
              <a:rPr lang="id-ID" sz="2400">
                <a:solidFill>
                  <a:schemeClr val="bg1"/>
                </a:solidFill>
                <a:latin typeface="Arial" charset="0"/>
              </a:rPr>
              <a:t>Perpindahan =</a:t>
            </a:r>
          </a:p>
        </p:txBody>
      </p:sp>
      <p:sp>
        <p:nvSpPr>
          <p:cNvPr id="29711" name="Text Box 22"/>
          <p:cNvSpPr txBox="1">
            <a:spLocks noChangeArrowheads="1"/>
          </p:cNvSpPr>
          <p:nvPr/>
        </p:nvSpPr>
        <p:spPr bwMode="auto">
          <a:xfrm>
            <a:off x="1295400" y="1995488"/>
            <a:ext cx="457200" cy="366712"/>
          </a:xfrm>
          <a:prstGeom prst="rect">
            <a:avLst/>
          </a:prstGeom>
          <a:noFill/>
          <a:ln w="9525">
            <a:noFill/>
            <a:miter lim="800000"/>
            <a:headEnd/>
            <a:tailEnd/>
          </a:ln>
        </p:spPr>
        <p:txBody>
          <a:bodyPr>
            <a:spAutoFit/>
          </a:bodyPr>
          <a:lstStyle/>
          <a:p>
            <a:pPr eaLnBrk="1" hangingPunct="1">
              <a:spcBef>
                <a:spcPct val="50000"/>
              </a:spcBef>
            </a:pPr>
            <a:r>
              <a:rPr lang="id-ID" sz="1800" b="1">
                <a:solidFill>
                  <a:schemeClr val="tx2"/>
                </a:solidFill>
              </a:rPr>
              <a:t>A</a:t>
            </a:r>
          </a:p>
        </p:txBody>
      </p:sp>
      <p:sp>
        <p:nvSpPr>
          <p:cNvPr id="29712" name="Text Box 23"/>
          <p:cNvSpPr txBox="1">
            <a:spLocks noChangeArrowheads="1"/>
          </p:cNvSpPr>
          <p:nvPr/>
        </p:nvSpPr>
        <p:spPr bwMode="auto">
          <a:xfrm>
            <a:off x="6705600" y="1690688"/>
            <a:ext cx="609600" cy="366712"/>
          </a:xfrm>
          <a:prstGeom prst="rect">
            <a:avLst/>
          </a:prstGeom>
          <a:noFill/>
          <a:ln w="9525">
            <a:noFill/>
            <a:miter lim="800000"/>
            <a:headEnd/>
            <a:tailEnd/>
          </a:ln>
        </p:spPr>
        <p:txBody>
          <a:bodyPr>
            <a:spAutoFit/>
          </a:bodyPr>
          <a:lstStyle/>
          <a:p>
            <a:pPr eaLnBrk="1" hangingPunct="1">
              <a:spcBef>
                <a:spcPct val="50000"/>
              </a:spcBef>
            </a:pPr>
            <a:r>
              <a:rPr lang="id-ID" sz="1800" b="1">
                <a:solidFill>
                  <a:schemeClr val="tx2"/>
                </a:solidFill>
              </a:rPr>
              <a:t>B</a:t>
            </a:r>
          </a:p>
        </p:txBody>
      </p:sp>
      <p:sp>
        <p:nvSpPr>
          <p:cNvPr id="29713" name="Text Box 24"/>
          <p:cNvSpPr txBox="1">
            <a:spLocks noChangeArrowheads="1"/>
          </p:cNvSpPr>
          <p:nvPr/>
        </p:nvSpPr>
        <p:spPr bwMode="auto">
          <a:xfrm>
            <a:off x="1676400" y="5486400"/>
            <a:ext cx="457200" cy="366713"/>
          </a:xfrm>
          <a:prstGeom prst="rect">
            <a:avLst/>
          </a:prstGeom>
          <a:noFill/>
          <a:ln w="9525">
            <a:noFill/>
            <a:miter lim="800000"/>
            <a:headEnd/>
            <a:tailEnd/>
          </a:ln>
        </p:spPr>
        <p:txBody>
          <a:bodyPr>
            <a:spAutoFit/>
          </a:bodyPr>
          <a:lstStyle/>
          <a:p>
            <a:pPr eaLnBrk="1" hangingPunct="1">
              <a:spcBef>
                <a:spcPct val="50000"/>
              </a:spcBef>
            </a:pPr>
            <a:r>
              <a:rPr lang="id-ID" sz="1800" b="1">
                <a:solidFill>
                  <a:schemeClr val="tx2"/>
                </a:solidFill>
              </a:rPr>
              <a:t>C</a:t>
            </a:r>
          </a:p>
        </p:txBody>
      </p:sp>
      <p:pic>
        <p:nvPicPr>
          <p:cNvPr id="29714" name="Picture 25"/>
          <p:cNvPicPr>
            <a:picLocks noChangeAspect="1" noChangeArrowheads="1" noCrop="1"/>
          </p:cNvPicPr>
          <p:nvPr/>
        </p:nvPicPr>
        <p:blipFill>
          <a:blip r:embed="rId4"/>
          <a:srcRect/>
          <a:stretch>
            <a:fillRect/>
          </a:stretch>
        </p:blipFill>
        <p:spPr bwMode="auto">
          <a:xfrm>
            <a:off x="4419600" y="228600"/>
            <a:ext cx="831850" cy="1524000"/>
          </a:xfrm>
          <a:prstGeom prst="rect">
            <a:avLst/>
          </a:prstGeom>
          <a:noFill/>
          <a:ln w="9525">
            <a:noFill/>
            <a:miter lim="800000"/>
            <a:headEnd/>
            <a:tailEnd/>
          </a:ln>
        </p:spPr>
      </p:pic>
      <p:pic>
        <p:nvPicPr>
          <p:cNvPr id="89117" name="Picture 29" descr="32618991"/>
          <p:cNvPicPr>
            <a:picLocks noChangeAspect="1" noChangeArrowheads="1" noCrop="1"/>
          </p:cNvPicPr>
          <p:nvPr/>
        </p:nvPicPr>
        <p:blipFill>
          <a:blip r:embed="rId5"/>
          <a:srcRect/>
          <a:stretch>
            <a:fillRect/>
          </a:stretch>
        </p:blipFill>
        <p:spPr bwMode="auto">
          <a:xfrm flipH="1">
            <a:off x="7467600" y="3276600"/>
            <a:ext cx="1524000" cy="1504950"/>
          </a:xfrm>
          <a:prstGeom prst="rect">
            <a:avLst/>
          </a:prstGeom>
          <a:noFill/>
          <a:ln w="9525">
            <a:noFill/>
            <a:miter lim="800000"/>
            <a:headEnd/>
            <a:tailEnd/>
          </a:ln>
        </p:spPr>
      </p:pic>
      <p:sp>
        <p:nvSpPr>
          <p:cNvPr id="89118" name="Text Box 30"/>
          <p:cNvSpPr txBox="1">
            <a:spLocks noChangeArrowheads="1"/>
          </p:cNvSpPr>
          <p:nvPr/>
        </p:nvSpPr>
        <p:spPr bwMode="auto">
          <a:xfrm>
            <a:off x="6858000" y="5181600"/>
            <a:ext cx="1066800" cy="457200"/>
          </a:xfrm>
          <a:prstGeom prst="rect">
            <a:avLst/>
          </a:prstGeom>
          <a:noFill/>
          <a:ln w="9525">
            <a:noFill/>
            <a:miter lim="800000"/>
            <a:headEnd/>
            <a:tailEnd/>
          </a:ln>
        </p:spPr>
        <p:txBody>
          <a:bodyPr>
            <a:spAutoFit/>
          </a:bodyPr>
          <a:lstStyle/>
          <a:p>
            <a:pPr eaLnBrk="1" hangingPunct="1">
              <a:spcBef>
                <a:spcPct val="50000"/>
              </a:spcBef>
            </a:pPr>
            <a:r>
              <a:rPr lang="id-ID" sz="2400">
                <a:solidFill>
                  <a:schemeClr val="bg1"/>
                </a:solidFill>
                <a:latin typeface="Arial" charset="0"/>
              </a:rPr>
              <a:t>450 m</a:t>
            </a:r>
          </a:p>
        </p:txBody>
      </p:sp>
      <p:sp>
        <p:nvSpPr>
          <p:cNvPr id="89119" name="Text Box 31"/>
          <p:cNvSpPr txBox="1">
            <a:spLocks noChangeArrowheads="1"/>
          </p:cNvSpPr>
          <p:nvPr/>
        </p:nvSpPr>
        <p:spPr bwMode="auto">
          <a:xfrm>
            <a:off x="7162800" y="5753100"/>
            <a:ext cx="1066800" cy="457200"/>
          </a:xfrm>
          <a:prstGeom prst="rect">
            <a:avLst/>
          </a:prstGeom>
          <a:noFill/>
          <a:ln w="9525">
            <a:noFill/>
            <a:miter lim="800000"/>
            <a:headEnd/>
            <a:tailEnd/>
          </a:ln>
        </p:spPr>
        <p:txBody>
          <a:bodyPr>
            <a:spAutoFit/>
          </a:bodyPr>
          <a:lstStyle/>
          <a:p>
            <a:pPr eaLnBrk="1" hangingPunct="1">
              <a:spcBef>
                <a:spcPct val="50000"/>
              </a:spcBef>
            </a:pPr>
            <a:r>
              <a:rPr lang="id-ID" sz="2400">
                <a:solidFill>
                  <a:schemeClr val="bg1"/>
                </a:solidFill>
                <a:latin typeface="Arial" charset="0"/>
              </a:rPr>
              <a:t>150 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33333E-6 1.56069E-6 L 0.52916 0.00555 " pathEditMode="relative" rAng="0" ptsTypes="AA">
                                      <p:cBhvr>
                                        <p:cTn id="6" dur="2000" fill="hold"/>
                                        <p:tgtEl>
                                          <p:spTgt spid="89098"/>
                                        </p:tgtEl>
                                        <p:attrNameLst>
                                          <p:attrName>ppt_x</p:attrName>
                                          <p:attrName>ppt_y</p:attrName>
                                        </p:attrNameLst>
                                      </p:cBhvr>
                                      <p:rCtr x="265" y="3"/>
                                    </p:animMotion>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89104"/>
                                        </p:tgtEl>
                                        <p:attrNameLst>
                                          <p:attrName>style.visibility</p:attrName>
                                        </p:attrNameLst>
                                      </p:cBhvr>
                                      <p:to>
                                        <p:strVal val="visible"/>
                                      </p:to>
                                    </p:set>
                                    <p:animEffect transition="in" filter="blinds(horizontal)">
                                      <p:cBhvr>
                                        <p:cTn id="11" dur="500"/>
                                        <p:tgtEl>
                                          <p:spTgt spid="89104"/>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89099"/>
                                        </p:tgtEl>
                                        <p:attrNameLst>
                                          <p:attrName>style.visibility</p:attrName>
                                        </p:attrNameLst>
                                      </p:cBhvr>
                                      <p:to>
                                        <p:strVal val="visible"/>
                                      </p:to>
                                    </p:set>
                                    <p:animEffect transition="in" filter="blinds(horizontal)">
                                      <p:cBhvr>
                                        <p:cTn id="14" dur="500"/>
                                        <p:tgtEl>
                                          <p:spTgt spid="89099"/>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nodeType="clickEffect">
                                  <p:stCondLst>
                                    <p:cond delay="0"/>
                                  </p:stCondLst>
                                  <p:childTnLst>
                                    <p:animEffect transition="out" filter="blinds(horizontal)">
                                      <p:cBhvr>
                                        <p:cTn id="18" dur="500"/>
                                        <p:tgtEl>
                                          <p:spTgt spid="89098"/>
                                        </p:tgtEl>
                                      </p:cBhvr>
                                    </p:animEffect>
                                    <p:set>
                                      <p:cBhvr>
                                        <p:cTn id="19" dur="1" fill="hold">
                                          <p:stCondLst>
                                            <p:cond delay="499"/>
                                          </p:stCondLst>
                                        </p:cTn>
                                        <p:tgtEl>
                                          <p:spTgt spid="89098"/>
                                        </p:tgtEl>
                                        <p:attrNameLst>
                                          <p:attrName>style.visibility</p:attrName>
                                        </p:attrNameLst>
                                      </p:cBhvr>
                                      <p:to>
                                        <p:strVal val="hidden"/>
                                      </p:to>
                                    </p:set>
                                  </p:childTnLst>
                                </p:cTn>
                              </p:par>
                            </p:childTnLst>
                          </p:cTn>
                        </p:par>
                        <p:par>
                          <p:cTn id="20" fill="hold">
                            <p:stCondLst>
                              <p:cond delay="500"/>
                            </p:stCondLst>
                            <p:childTnLst>
                              <p:par>
                                <p:cTn id="21" presetID="3" presetClass="entr" presetSubtype="10" fill="hold" nodeType="afterEffect">
                                  <p:stCondLst>
                                    <p:cond delay="0"/>
                                  </p:stCondLst>
                                  <p:childTnLst>
                                    <p:set>
                                      <p:cBhvr>
                                        <p:cTn id="22" dur="1" fill="hold">
                                          <p:stCondLst>
                                            <p:cond delay="0"/>
                                          </p:stCondLst>
                                        </p:cTn>
                                        <p:tgtEl>
                                          <p:spTgt spid="89103"/>
                                        </p:tgtEl>
                                        <p:attrNameLst>
                                          <p:attrName>style.visibility</p:attrName>
                                        </p:attrNameLst>
                                      </p:cBhvr>
                                      <p:to>
                                        <p:strVal val="visible"/>
                                      </p:to>
                                    </p:set>
                                    <p:animEffect transition="in" filter="blinds(horizontal)">
                                      <p:cBhvr>
                                        <p:cTn id="23" dur="500"/>
                                        <p:tgtEl>
                                          <p:spTgt spid="89103"/>
                                        </p:tgtEl>
                                      </p:cBhvr>
                                    </p:animEffect>
                                  </p:childTnLst>
                                </p:cTn>
                              </p:par>
                              <p:par>
                                <p:cTn id="24" presetID="49" presetClass="path" presetSubtype="0" accel="50000" decel="50000" fill="hold" nodeType="withEffect">
                                  <p:stCondLst>
                                    <p:cond delay="0"/>
                                  </p:stCondLst>
                                  <p:childTnLst>
                                    <p:animMotion origin="layout" path="M -0.00417 -0.00555 L -0.475 0.43283 " pathEditMode="relative" rAng="0" ptsTypes="AA">
                                      <p:cBhvr>
                                        <p:cTn id="25" dur="2000" fill="hold"/>
                                        <p:tgtEl>
                                          <p:spTgt spid="89103"/>
                                        </p:tgtEl>
                                        <p:attrNameLst>
                                          <p:attrName>ppt_x</p:attrName>
                                          <p:attrName>ppt_y</p:attrName>
                                        </p:attrNameLst>
                                      </p:cBhvr>
                                      <p:rCtr x="-235" y="219"/>
                                    </p:animMotion>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89102"/>
                                        </p:tgtEl>
                                        <p:attrNameLst>
                                          <p:attrName>style.visibility</p:attrName>
                                        </p:attrNameLst>
                                      </p:cBhvr>
                                      <p:to>
                                        <p:strVal val="visible"/>
                                      </p:to>
                                    </p:set>
                                    <p:animEffect transition="in" filter="blinds(horizontal)">
                                      <p:cBhvr>
                                        <p:cTn id="30" dur="500"/>
                                        <p:tgtEl>
                                          <p:spTgt spid="89102"/>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89105"/>
                                        </p:tgtEl>
                                        <p:attrNameLst>
                                          <p:attrName>style.visibility</p:attrName>
                                        </p:attrNameLst>
                                      </p:cBhvr>
                                      <p:to>
                                        <p:strVal val="visible"/>
                                      </p:to>
                                    </p:set>
                                    <p:animEffect transition="in" filter="blinds(horizontal)">
                                      <p:cBhvr>
                                        <p:cTn id="33" dur="500"/>
                                        <p:tgtEl>
                                          <p:spTgt spid="89105"/>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89107"/>
                                        </p:tgtEl>
                                        <p:attrNameLst>
                                          <p:attrName>style.visibility</p:attrName>
                                        </p:attrNameLst>
                                      </p:cBhvr>
                                      <p:to>
                                        <p:strVal val="visible"/>
                                      </p:to>
                                    </p:set>
                                    <p:animEffect transition="in" filter="blinds(horizontal)">
                                      <p:cBhvr>
                                        <p:cTn id="36" dur="500"/>
                                        <p:tgtEl>
                                          <p:spTgt spid="89107"/>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89106"/>
                                        </p:tgtEl>
                                        <p:attrNameLst>
                                          <p:attrName>style.visibility</p:attrName>
                                        </p:attrNameLst>
                                      </p:cBhvr>
                                      <p:to>
                                        <p:strVal val="visible"/>
                                      </p:to>
                                    </p:set>
                                    <p:animEffect transition="in" filter="blinds(horizontal)">
                                      <p:cBhvr>
                                        <p:cTn id="39" dur="500"/>
                                        <p:tgtEl>
                                          <p:spTgt spid="89106"/>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89116"/>
                                        </p:tgtEl>
                                        <p:attrNameLst>
                                          <p:attrName>style.visibility</p:attrName>
                                        </p:attrNameLst>
                                      </p:cBhvr>
                                      <p:to>
                                        <p:strVal val="visible"/>
                                      </p:to>
                                    </p:set>
                                    <p:animEffect transition="in" filter="blinds(horizontal)">
                                      <p:cBhvr>
                                        <p:cTn id="44" dur="500"/>
                                        <p:tgtEl>
                                          <p:spTgt spid="89116"/>
                                        </p:tgtEl>
                                      </p:cBhvr>
                                    </p:animEffect>
                                  </p:childTnLst>
                                </p:cTn>
                              </p:par>
                              <p:par>
                                <p:cTn id="45" presetID="3" presetClass="entr" presetSubtype="10" fill="hold" nodeType="withEffect">
                                  <p:stCondLst>
                                    <p:cond delay="0"/>
                                  </p:stCondLst>
                                  <p:childTnLst>
                                    <p:set>
                                      <p:cBhvr>
                                        <p:cTn id="46" dur="1" fill="hold">
                                          <p:stCondLst>
                                            <p:cond delay="0"/>
                                          </p:stCondLst>
                                        </p:cTn>
                                        <p:tgtEl>
                                          <p:spTgt spid="89117"/>
                                        </p:tgtEl>
                                        <p:attrNameLst>
                                          <p:attrName>style.visibility</p:attrName>
                                        </p:attrNameLst>
                                      </p:cBhvr>
                                      <p:to>
                                        <p:strVal val="visible"/>
                                      </p:to>
                                    </p:set>
                                    <p:animEffect transition="in" filter="blinds(horizontal)">
                                      <p:cBhvr>
                                        <p:cTn id="47" dur="500"/>
                                        <p:tgtEl>
                                          <p:spTgt spid="89117"/>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89108"/>
                                        </p:tgtEl>
                                        <p:attrNameLst>
                                          <p:attrName>style.visibility</p:attrName>
                                        </p:attrNameLst>
                                      </p:cBhvr>
                                      <p:to>
                                        <p:strVal val="visible"/>
                                      </p:to>
                                    </p:set>
                                    <p:animEffect transition="in" filter="blinds(horizontal)">
                                      <p:cBhvr>
                                        <p:cTn id="50" dur="500"/>
                                        <p:tgtEl>
                                          <p:spTgt spid="89108"/>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89118"/>
                                        </p:tgtEl>
                                        <p:attrNameLst>
                                          <p:attrName>style.visibility</p:attrName>
                                        </p:attrNameLst>
                                      </p:cBhvr>
                                      <p:to>
                                        <p:strVal val="visible"/>
                                      </p:to>
                                    </p:set>
                                    <p:animEffect transition="in" filter="blinds(horizontal)">
                                      <p:cBhvr>
                                        <p:cTn id="55" dur="500"/>
                                        <p:tgtEl>
                                          <p:spTgt spid="89118"/>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89109"/>
                                        </p:tgtEl>
                                        <p:attrNameLst>
                                          <p:attrName>style.visibility</p:attrName>
                                        </p:attrNameLst>
                                      </p:cBhvr>
                                      <p:to>
                                        <p:strVal val="visible"/>
                                      </p:to>
                                    </p:set>
                                    <p:animEffect transition="in" filter="blinds(horizontal)">
                                      <p:cBhvr>
                                        <p:cTn id="60" dur="500"/>
                                        <p:tgtEl>
                                          <p:spTgt spid="89109"/>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89119"/>
                                        </p:tgtEl>
                                        <p:attrNameLst>
                                          <p:attrName>style.visibility</p:attrName>
                                        </p:attrNameLst>
                                      </p:cBhvr>
                                      <p:to>
                                        <p:strVal val="visible"/>
                                      </p:to>
                                    </p:set>
                                    <p:animEffect transition="in" filter="blinds(horizontal)">
                                      <p:cBhvr>
                                        <p:cTn id="65" dur="500"/>
                                        <p:tgtEl>
                                          <p:spTgt spid="89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16" grpId="0" animBg="1"/>
      <p:bldP spid="89099" grpId="0" animBg="1"/>
      <p:bldP spid="89102" grpId="0" animBg="1"/>
      <p:bldP spid="89104" grpId="0"/>
      <p:bldP spid="89105" grpId="0"/>
      <p:bldP spid="89106" grpId="0" animBg="1"/>
      <p:bldP spid="89107" grpId="0"/>
      <p:bldP spid="89108" grpId="0"/>
      <p:bldP spid="89109" grpId="0"/>
      <p:bldP spid="89118" grpId="0"/>
      <p:bldP spid="891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97" name="AutoShape 21"/>
          <p:cNvSpPr>
            <a:spLocks noChangeArrowheads="1"/>
          </p:cNvSpPr>
          <p:nvPr/>
        </p:nvSpPr>
        <p:spPr bwMode="auto">
          <a:xfrm>
            <a:off x="5181600" y="3657600"/>
            <a:ext cx="3733800" cy="2743200"/>
          </a:xfrm>
          <a:prstGeom prst="doubleWave">
            <a:avLst>
              <a:gd name="adj1" fmla="val 2671"/>
              <a:gd name="adj2" fmla="val 0"/>
            </a:avLst>
          </a:prstGeom>
          <a:solidFill>
            <a:schemeClr val="tx1"/>
          </a:solidFill>
          <a:ln w="9525">
            <a:solidFill>
              <a:schemeClr val="tx1"/>
            </a:solidFill>
            <a:miter lim="800000"/>
            <a:headEnd/>
            <a:tailEnd/>
          </a:ln>
        </p:spPr>
        <p:txBody>
          <a:bodyPr wrap="none" anchor="ctr"/>
          <a:lstStyle/>
          <a:p>
            <a:endParaRPr lang="en-US"/>
          </a:p>
        </p:txBody>
      </p:sp>
      <p:sp>
        <p:nvSpPr>
          <p:cNvPr id="30723" name="Rectangle 2"/>
          <p:cNvSpPr>
            <a:spLocks noGrp="1" noChangeArrowheads="1"/>
          </p:cNvSpPr>
          <p:nvPr>
            <p:ph type="title"/>
          </p:nvPr>
        </p:nvSpPr>
        <p:spPr>
          <a:xfrm>
            <a:off x="381000" y="609600"/>
            <a:ext cx="5410200" cy="762000"/>
          </a:xfrm>
        </p:spPr>
        <p:txBody>
          <a:bodyPr/>
          <a:lstStyle/>
          <a:p>
            <a:pPr eaLnBrk="1" hangingPunct="1"/>
            <a:r>
              <a:rPr lang="id-ID" sz="2800" smtClean="0">
                <a:solidFill>
                  <a:schemeClr val="tx1"/>
                </a:solidFill>
                <a:latin typeface="Arial" charset="0"/>
              </a:rPr>
              <a:t>Kecepatan dan kelajuan?</a:t>
            </a:r>
          </a:p>
        </p:txBody>
      </p:sp>
      <p:pic>
        <p:nvPicPr>
          <p:cNvPr id="30724" name="Picture 3" descr="36170923"/>
          <p:cNvPicPr>
            <a:picLocks noChangeAspect="1" noChangeArrowheads="1"/>
          </p:cNvPicPr>
          <p:nvPr/>
        </p:nvPicPr>
        <p:blipFill>
          <a:blip r:embed="rId2"/>
          <a:srcRect/>
          <a:stretch>
            <a:fillRect/>
          </a:stretch>
        </p:blipFill>
        <p:spPr bwMode="auto">
          <a:xfrm>
            <a:off x="76200" y="2043113"/>
            <a:ext cx="1295400" cy="1295400"/>
          </a:xfrm>
          <a:prstGeom prst="rect">
            <a:avLst/>
          </a:prstGeom>
          <a:noFill/>
          <a:ln w="9525">
            <a:noFill/>
            <a:miter lim="800000"/>
            <a:headEnd/>
            <a:tailEnd/>
          </a:ln>
        </p:spPr>
      </p:pic>
      <p:sp>
        <p:nvSpPr>
          <p:cNvPr id="30725" name="Line 4"/>
          <p:cNvSpPr>
            <a:spLocks noChangeShapeType="1"/>
          </p:cNvSpPr>
          <p:nvPr/>
        </p:nvSpPr>
        <p:spPr bwMode="auto">
          <a:xfrm>
            <a:off x="1676400" y="2652713"/>
            <a:ext cx="3200400" cy="1587"/>
          </a:xfrm>
          <a:prstGeom prst="line">
            <a:avLst/>
          </a:prstGeom>
          <a:noFill/>
          <a:ln w="9525">
            <a:solidFill>
              <a:schemeClr val="tx1"/>
            </a:solidFill>
            <a:round/>
            <a:headEnd/>
            <a:tailEnd type="triangle" w="med" len="med"/>
          </a:ln>
        </p:spPr>
        <p:txBody>
          <a:bodyPr/>
          <a:lstStyle/>
          <a:p>
            <a:endParaRPr lang="en-US"/>
          </a:p>
        </p:txBody>
      </p:sp>
      <p:pic>
        <p:nvPicPr>
          <p:cNvPr id="30726" name="Picture 5" descr="36170923"/>
          <p:cNvPicPr>
            <a:picLocks noChangeAspect="1" noChangeArrowheads="1"/>
          </p:cNvPicPr>
          <p:nvPr/>
        </p:nvPicPr>
        <p:blipFill>
          <a:blip r:embed="rId2"/>
          <a:srcRect/>
          <a:stretch>
            <a:fillRect/>
          </a:stretch>
        </p:blipFill>
        <p:spPr bwMode="auto">
          <a:xfrm>
            <a:off x="5181600" y="1966913"/>
            <a:ext cx="1295400" cy="1295400"/>
          </a:xfrm>
          <a:prstGeom prst="rect">
            <a:avLst/>
          </a:prstGeom>
          <a:noFill/>
          <a:ln w="9525">
            <a:noFill/>
            <a:miter lim="800000"/>
            <a:headEnd/>
            <a:tailEnd/>
          </a:ln>
        </p:spPr>
      </p:pic>
      <p:sp>
        <p:nvSpPr>
          <p:cNvPr id="30727" name="Line 6"/>
          <p:cNvSpPr>
            <a:spLocks noChangeShapeType="1"/>
          </p:cNvSpPr>
          <p:nvPr/>
        </p:nvSpPr>
        <p:spPr bwMode="auto">
          <a:xfrm flipH="1">
            <a:off x="2057400" y="3276600"/>
            <a:ext cx="3200400" cy="2286000"/>
          </a:xfrm>
          <a:prstGeom prst="line">
            <a:avLst/>
          </a:prstGeom>
          <a:noFill/>
          <a:ln w="9525">
            <a:solidFill>
              <a:schemeClr val="tx1"/>
            </a:solidFill>
            <a:round/>
            <a:headEnd/>
            <a:tailEnd type="triangle" w="med" len="med"/>
          </a:ln>
        </p:spPr>
        <p:txBody>
          <a:bodyPr/>
          <a:lstStyle/>
          <a:p>
            <a:endParaRPr lang="en-US"/>
          </a:p>
        </p:txBody>
      </p:sp>
      <p:pic>
        <p:nvPicPr>
          <p:cNvPr id="30728" name="Picture 7" descr="36170923"/>
          <p:cNvPicPr>
            <a:picLocks noChangeAspect="1" noChangeArrowheads="1"/>
          </p:cNvPicPr>
          <p:nvPr/>
        </p:nvPicPr>
        <p:blipFill>
          <a:blip r:embed="rId3"/>
          <a:srcRect/>
          <a:stretch>
            <a:fillRect/>
          </a:stretch>
        </p:blipFill>
        <p:spPr bwMode="auto">
          <a:xfrm>
            <a:off x="685800" y="5181600"/>
            <a:ext cx="1295400" cy="1295400"/>
          </a:xfrm>
          <a:prstGeom prst="rect">
            <a:avLst/>
          </a:prstGeom>
          <a:noFill/>
          <a:ln w="9525">
            <a:noFill/>
            <a:miter lim="800000"/>
            <a:headEnd/>
            <a:tailEnd/>
          </a:ln>
        </p:spPr>
      </p:pic>
      <p:sp>
        <p:nvSpPr>
          <p:cNvPr id="30729" name="Text Box 8"/>
          <p:cNvSpPr txBox="1">
            <a:spLocks noChangeArrowheads="1"/>
          </p:cNvSpPr>
          <p:nvPr/>
        </p:nvSpPr>
        <p:spPr bwMode="auto">
          <a:xfrm>
            <a:off x="2667000" y="2286000"/>
            <a:ext cx="1066800" cy="396875"/>
          </a:xfrm>
          <a:prstGeom prst="rect">
            <a:avLst/>
          </a:prstGeom>
          <a:noFill/>
          <a:ln w="9525">
            <a:noFill/>
            <a:miter lim="800000"/>
            <a:headEnd/>
            <a:tailEnd/>
          </a:ln>
        </p:spPr>
        <p:txBody>
          <a:bodyPr>
            <a:spAutoFit/>
          </a:bodyPr>
          <a:lstStyle/>
          <a:p>
            <a:pPr eaLnBrk="1" hangingPunct="1">
              <a:spcBef>
                <a:spcPct val="50000"/>
              </a:spcBef>
            </a:pPr>
            <a:r>
              <a:rPr lang="id-ID">
                <a:solidFill>
                  <a:schemeClr val="tx2"/>
                </a:solidFill>
                <a:latin typeface="Arial" charset="0"/>
              </a:rPr>
              <a:t>200 m</a:t>
            </a:r>
          </a:p>
        </p:txBody>
      </p:sp>
      <p:sp>
        <p:nvSpPr>
          <p:cNvPr id="30730" name="Text Box 9"/>
          <p:cNvSpPr txBox="1">
            <a:spLocks noChangeArrowheads="1"/>
          </p:cNvSpPr>
          <p:nvPr/>
        </p:nvSpPr>
        <p:spPr bwMode="auto">
          <a:xfrm>
            <a:off x="3429000" y="4403725"/>
            <a:ext cx="1066800" cy="396875"/>
          </a:xfrm>
          <a:prstGeom prst="rect">
            <a:avLst/>
          </a:prstGeom>
          <a:noFill/>
          <a:ln w="9525">
            <a:noFill/>
            <a:miter lim="800000"/>
            <a:headEnd/>
            <a:tailEnd/>
          </a:ln>
        </p:spPr>
        <p:txBody>
          <a:bodyPr>
            <a:spAutoFit/>
          </a:bodyPr>
          <a:lstStyle/>
          <a:p>
            <a:pPr eaLnBrk="1" hangingPunct="1">
              <a:spcBef>
                <a:spcPct val="50000"/>
              </a:spcBef>
            </a:pPr>
            <a:r>
              <a:rPr lang="id-ID">
                <a:solidFill>
                  <a:schemeClr val="tx2"/>
                </a:solidFill>
                <a:latin typeface="Arial" charset="0"/>
              </a:rPr>
              <a:t>250 m</a:t>
            </a:r>
          </a:p>
        </p:txBody>
      </p:sp>
      <p:sp>
        <p:nvSpPr>
          <p:cNvPr id="30731" name="Line 10"/>
          <p:cNvSpPr>
            <a:spLocks noChangeShapeType="1"/>
          </p:cNvSpPr>
          <p:nvPr/>
        </p:nvSpPr>
        <p:spPr bwMode="auto">
          <a:xfrm>
            <a:off x="990600" y="3338513"/>
            <a:ext cx="381000" cy="1828800"/>
          </a:xfrm>
          <a:prstGeom prst="line">
            <a:avLst/>
          </a:prstGeom>
          <a:noFill/>
          <a:ln w="9525">
            <a:solidFill>
              <a:schemeClr val="tx1"/>
            </a:solidFill>
            <a:round/>
            <a:headEnd/>
            <a:tailEnd type="triangle" w="med" len="med"/>
          </a:ln>
        </p:spPr>
        <p:txBody>
          <a:bodyPr/>
          <a:lstStyle/>
          <a:p>
            <a:endParaRPr lang="en-US"/>
          </a:p>
        </p:txBody>
      </p:sp>
      <p:sp>
        <p:nvSpPr>
          <p:cNvPr id="30732" name="Text Box 11"/>
          <p:cNvSpPr txBox="1">
            <a:spLocks noChangeArrowheads="1"/>
          </p:cNvSpPr>
          <p:nvPr/>
        </p:nvSpPr>
        <p:spPr bwMode="auto">
          <a:xfrm>
            <a:off x="1112838" y="3871913"/>
            <a:ext cx="1173162" cy="396875"/>
          </a:xfrm>
          <a:prstGeom prst="rect">
            <a:avLst/>
          </a:prstGeom>
          <a:noFill/>
          <a:ln w="9525">
            <a:noFill/>
            <a:miter lim="800000"/>
            <a:headEnd/>
            <a:tailEnd/>
          </a:ln>
        </p:spPr>
        <p:txBody>
          <a:bodyPr>
            <a:spAutoFit/>
          </a:bodyPr>
          <a:lstStyle/>
          <a:p>
            <a:pPr eaLnBrk="1" hangingPunct="1">
              <a:spcBef>
                <a:spcPct val="50000"/>
              </a:spcBef>
            </a:pPr>
            <a:r>
              <a:rPr lang="id-ID">
                <a:solidFill>
                  <a:schemeClr val="tx2"/>
                </a:solidFill>
                <a:latin typeface="Arial" charset="0"/>
              </a:rPr>
              <a:t>150 m</a:t>
            </a:r>
          </a:p>
        </p:txBody>
      </p:sp>
      <p:sp>
        <p:nvSpPr>
          <p:cNvPr id="30733" name="Text Box 14"/>
          <p:cNvSpPr txBox="1">
            <a:spLocks noChangeArrowheads="1"/>
          </p:cNvSpPr>
          <p:nvPr/>
        </p:nvSpPr>
        <p:spPr bwMode="auto">
          <a:xfrm>
            <a:off x="152400" y="1905000"/>
            <a:ext cx="457200" cy="396875"/>
          </a:xfrm>
          <a:prstGeom prst="rect">
            <a:avLst/>
          </a:prstGeom>
          <a:noFill/>
          <a:ln w="9525">
            <a:noFill/>
            <a:miter lim="800000"/>
            <a:headEnd/>
            <a:tailEnd/>
          </a:ln>
        </p:spPr>
        <p:txBody>
          <a:bodyPr>
            <a:spAutoFit/>
          </a:bodyPr>
          <a:lstStyle/>
          <a:p>
            <a:pPr eaLnBrk="1" hangingPunct="1">
              <a:spcBef>
                <a:spcPct val="50000"/>
              </a:spcBef>
            </a:pPr>
            <a:r>
              <a:rPr lang="id-ID" b="1">
                <a:solidFill>
                  <a:schemeClr val="tx2"/>
                </a:solidFill>
                <a:latin typeface="Arial" charset="0"/>
              </a:rPr>
              <a:t>A</a:t>
            </a:r>
          </a:p>
        </p:txBody>
      </p:sp>
      <p:sp>
        <p:nvSpPr>
          <p:cNvPr id="30734" name="Text Box 15"/>
          <p:cNvSpPr txBox="1">
            <a:spLocks noChangeArrowheads="1"/>
          </p:cNvSpPr>
          <p:nvPr/>
        </p:nvSpPr>
        <p:spPr bwMode="auto">
          <a:xfrm>
            <a:off x="5562600" y="1676400"/>
            <a:ext cx="609600" cy="396875"/>
          </a:xfrm>
          <a:prstGeom prst="rect">
            <a:avLst/>
          </a:prstGeom>
          <a:noFill/>
          <a:ln w="9525">
            <a:noFill/>
            <a:miter lim="800000"/>
            <a:headEnd/>
            <a:tailEnd/>
          </a:ln>
        </p:spPr>
        <p:txBody>
          <a:bodyPr>
            <a:spAutoFit/>
          </a:bodyPr>
          <a:lstStyle/>
          <a:p>
            <a:pPr eaLnBrk="1" hangingPunct="1">
              <a:spcBef>
                <a:spcPct val="50000"/>
              </a:spcBef>
            </a:pPr>
            <a:r>
              <a:rPr lang="id-ID" b="1">
                <a:solidFill>
                  <a:schemeClr val="tx2"/>
                </a:solidFill>
                <a:latin typeface="Arial" charset="0"/>
              </a:rPr>
              <a:t>B</a:t>
            </a:r>
          </a:p>
        </p:txBody>
      </p:sp>
      <p:sp>
        <p:nvSpPr>
          <p:cNvPr id="30735" name="Text Box 16"/>
          <p:cNvSpPr txBox="1">
            <a:spLocks noChangeArrowheads="1"/>
          </p:cNvSpPr>
          <p:nvPr/>
        </p:nvSpPr>
        <p:spPr bwMode="auto">
          <a:xfrm>
            <a:off x="533400" y="5472113"/>
            <a:ext cx="457200" cy="396875"/>
          </a:xfrm>
          <a:prstGeom prst="rect">
            <a:avLst/>
          </a:prstGeom>
          <a:noFill/>
          <a:ln w="9525">
            <a:noFill/>
            <a:miter lim="800000"/>
            <a:headEnd/>
            <a:tailEnd/>
          </a:ln>
        </p:spPr>
        <p:txBody>
          <a:bodyPr>
            <a:spAutoFit/>
          </a:bodyPr>
          <a:lstStyle/>
          <a:p>
            <a:pPr eaLnBrk="1" hangingPunct="1">
              <a:spcBef>
                <a:spcPct val="50000"/>
              </a:spcBef>
            </a:pPr>
            <a:r>
              <a:rPr lang="id-ID" b="1">
                <a:solidFill>
                  <a:schemeClr val="tx2"/>
                </a:solidFill>
                <a:latin typeface="Arial" charset="0"/>
              </a:rPr>
              <a:t>C</a:t>
            </a:r>
          </a:p>
        </p:txBody>
      </p:sp>
      <p:sp>
        <p:nvSpPr>
          <p:cNvPr id="101393" name="Text Box 17"/>
          <p:cNvSpPr txBox="1">
            <a:spLocks noChangeArrowheads="1"/>
          </p:cNvSpPr>
          <p:nvPr/>
        </p:nvSpPr>
        <p:spPr bwMode="auto">
          <a:xfrm>
            <a:off x="5486400" y="3946525"/>
            <a:ext cx="3352800" cy="1006475"/>
          </a:xfrm>
          <a:prstGeom prst="rect">
            <a:avLst/>
          </a:prstGeom>
          <a:noFill/>
          <a:ln w="9525">
            <a:noFill/>
            <a:miter lim="800000"/>
            <a:headEnd/>
            <a:tailEnd/>
          </a:ln>
        </p:spPr>
        <p:txBody>
          <a:bodyPr>
            <a:spAutoFit/>
          </a:bodyPr>
          <a:lstStyle/>
          <a:p>
            <a:pPr eaLnBrk="1" hangingPunct="1">
              <a:spcBef>
                <a:spcPct val="50000"/>
              </a:spcBef>
            </a:pPr>
            <a:r>
              <a:rPr lang="id-ID">
                <a:solidFill>
                  <a:schemeClr val="bg1"/>
                </a:solidFill>
                <a:latin typeface="Arial" charset="0"/>
              </a:rPr>
              <a:t>Jika Budi bergerak dari A ke C dalam waktu 5 detik maka :</a:t>
            </a:r>
          </a:p>
        </p:txBody>
      </p:sp>
      <p:sp>
        <p:nvSpPr>
          <p:cNvPr id="101394" name="Text Box 18"/>
          <p:cNvSpPr txBox="1">
            <a:spLocks noChangeArrowheads="1"/>
          </p:cNvSpPr>
          <p:nvPr/>
        </p:nvSpPr>
        <p:spPr bwMode="auto">
          <a:xfrm>
            <a:off x="5486400" y="5029200"/>
            <a:ext cx="1828800" cy="396875"/>
          </a:xfrm>
          <a:prstGeom prst="rect">
            <a:avLst/>
          </a:prstGeom>
          <a:noFill/>
          <a:ln w="9525">
            <a:noFill/>
            <a:miter lim="800000"/>
            <a:headEnd/>
            <a:tailEnd/>
          </a:ln>
        </p:spPr>
        <p:txBody>
          <a:bodyPr>
            <a:spAutoFit/>
          </a:bodyPr>
          <a:lstStyle/>
          <a:p>
            <a:pPr eaLnBrk="1" hangingPunct="1">
              <a:spcBef>
                <a:spcPct val="50000"/>
              </a:spcBef>
            </a:pPr>
            <a:r>
              <a:rPr lang="id-ID">
                <a:solidFill>
                  <a:schemeClr val="bg1"/>
                </a:solidFill>
                <a:latin typeface="Arial" charset="0"/>
              </a:rPr>
              <a:t>Kelajuannya</a:t>
            </a:r>
            <a:r>
              <a:rPr lang="en-US">
                <a:solidFill>
                  <a:schemeClr val="bg1"/>
                </a:solidFill>
                <a:latin typeface="Arial" charset="0"/>
              </a:rPr>
              <a:t> =</a:t>
            </a:r>
            <a:endParaRPr lang="id-ID">
              <a:solidFill>
                <a:schemeClr val="bg1"/>
              </a:solidFill>
              <a:latin typeface="Arial" charset="0"/>
            </a:endParaRPr>
          </a:p>
        </p:txBody>
      </p:sp>
      <p:sp>
        <p:nvSpPr>
          <p:cNvPr id="101395" name="Text Box 19"/>
          <p:cNvSpPr txBox="1">
            <a:spLocks noChangeArrowheads="1"/>
          </p:cNvSpPr>
          <p:nvPr/>
        </p:nvSpPr>
        <p:spPr bwMode="auto">
          <a:xfrm>
            <a:off x="5486400" y="5715000"/>
            <a:ext cx="2057400" cy="396875"/>
          </a:xfrm>
          <a:prstGeom prst="rect">
            <a:avLst/>
          </a:prstGeom>
          <a:noFill/>
          <a:ln w="9525">
            <a:noFill/>
            <a:miter lim="800000"/>
            <a:headEnd/>
            <a:tailEnd/>
          </a:ln>
        </p:spPr>
        <p:txBody>
          <a:bodyPr>
            <a:spAutoFit/>
          </a:bodyPr>
          <a:lstStyle/>
          <a:p>
            <a:pPr eaLnBrk="1" hangingPunct="1">
              <a:spcBef>
                <a:spcPct val="50000"/>
              </a:spcBef>
            </a:pPr>
            <a:r>
              <a:rPr lang="en-US">
                <a:solidFill>
                  <a:schemeClr val="bg1"/>
                </a:solidFill>
                <a:latin typeface="Arial" charset="0"/>
              </a:rPr>
              <a:t>K</a:t>
            </a:r>
            <a:r>
              <a:rPr lang="id-ID">
                <a:solidFill>
                  <a:schemeClr val="bg1"/>
                </a:solidFill>
                <a:latin typeface="Arial" charset="0"/>
              </a:rPr>
              <a:t>ecepatannya </a:t>
            </a:r>
            <a:r>
              <a:rPr lang="en-US">
                <a:solidFill>
                  <a:schemeClr val="bg1"/>
                </a:solidFill>
                <a:latin typeface="Arial" charset="0"/>
              </a:rPr>
              <a:t>= </a:t>
            </a:r>
            <a:endParaRPr lang="id-ID">
              <a:solidFill>
                <a:schemeClr val="bg1"/>
              </a:solidFill>
              <a:latin typeface="Arial" charset="0"/>
            </a:endParaRPr>
          </a:p>
        </p:txBody>
      </p:sp>
      <p:sp>
        <p:nvSpPr>
          <p:cNvPr id="101398" name="Text Box 22"/>
          <p:cNvSpPr txBox="1">
            <a:spLocks noChangeArrowheads="1"/>
          </p:cNvSpPr>
          <p:nvPr/>
        </p:nvSpPr>
        <p:spPr bwMode="auto">
          <a:xfrm>
            <a:off x="7239000" y="5029200"/>
            <a:ext cx="1066800" cy="396875"/>
          </a:xfrm>
          <a:prstGeom prst="rect">
            <a:avLst/>
          </a:prstGeom>
          <a:noFill/>
          <a:ln w="9525">
            <a:noFill/>
            <a:miter lim="800000"/>
            <a:headEnd/>
            <a:tailEnd/>
          </a:ln>
        </p:spPr>
        <p:txBody>
          <a:bodyPr>
            <a:spAutoFit/>
          </a:bodyPr>
          <a:lstStyle/>
          <a:p>
            <a:pPr eaLnBrk="1" hangingPunct="1">
              <a:spcBef>
                <a:spcPct val="50000"/>
              </a:spcBef>
            </a:pPr>
            <a:r>
              <a:rPr lang="id-ID">
                <a:solidFill>
                  <a:schemeClr val="bg1"/>
                </a:solidFill>
                <a:latin typeface="Arial" charset="0"/>
              </a:rPr>
              <a:t>90 m/s</a:t>
            </a:r>
          </a:p>
        </p:txBody>
      </p:sp>
      <p:sp>
        <p:nvSpPr>
          <p:cNvPr id="101399" name="Text Box 23"/>
          <p:cNvSpPr txBox="1">
            <a:spLocks noChangeArrowheads="1"/>
          </p:cNvSpPr>
          <p:nvPr/>
        </p:nvSpPr>
        <p:spPr bwMode="auto">
          <a:xfrm>
            <a:off x="7543800" y="5715000"/>
            <a:ext cx="1066800" cy="396875"/>
          </a:xfrm>
          <a:prstGeom prst="rect">
            <a:avLst/>
          </a:prstGeom>
          <a:noFill/>
          <a:ln w="9525">
            <a:noFill/>
            <a:miter lim="800000"/>
            <a:headEnd/>
            <a:tailEnd/>
          </a:ln>
        </p:spPr>
        <p:txBody>
          <a:bodyPr>
            <a:spAutoFit/>
          </a:bodyPr>
          <a:lstStyle/>
          <a:p>
            <a:pPr eaLnBrk="1" hangingPunct="1">
              <a:spcBef>
                <a:spcPct val="50000"/>
              </a:spcBef>
            </a:pPr>
            <a:r>
              <a:rPr lang="id-ID">
                <a:solidFill>
                  <a:schemeClr val="bg1"/>
                </a:solidFill>
                <a:latin typeface="Arial" charset="0"/>
              </a:rPr>
              <a:t>30 m/s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1393"/>
                                        </p:tgtEl>
                                        <p:attrNameLst>
                                          <p:attrName>style.visibility</p:attrName>
                                        </p:attrNameLst>
                                      </p:cBhvr>
                                      <p:to>
                                        <p:strVal val="visible"/>
                                      </p:to>
                                    </p:set>
                                    <p:animEffect transition="in" filter="blinds(horizontal)">
                                      <p:cBhvr>
                                        <p:cTn id="7" dur="500"/>
                                        <p:tgtEl>
                                          <p:spTgt spid="10139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1397"/>
                                        </p:tgtEl>
                                        <p:attrNameLst>
                                          <p:attrName>style.visibility</p:attrName>
                                        </p:attrNameLst>
                                      </p:cBhvr>
                                      <p:to>
                                        <p:strVal val="visible"/>
                                      </p:to>
                                    </p:set>
                                    <p:animEffect transition="in" filter="box(in)">
                                      <p:cBhvr>
                                        <p:cTn id="10" dur="500"/>
                                        <p:tgtEl>
                                          <p:spTgt spid="10139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1394"/>
                                        </p:tgtEl>
                                        <p:attrNameLst>
                                          <p:attrName>style.visibility</p:attrName>
                                        </p:attrNameLst>
                                      </p:cBhvr>
                                      <p:to>
                                        <p:strVal val="visible"/>
                                      </p:to>
                                    </p:set>
                                    <p:animEffect transition="in" filter="blinds(horizontal)">
                                      <p:cBhvr>
                                        <p:cTn id="15" dur="500"/>
                                        <p:tgtEl>
                                          <p:spTgt spid="10139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1398"/>
                                        </p:tgtEl>
                                        <p:attrNameLst>
                                          <p:attrName>style.visibility</p:attrName>
                                        </p:attrNameLst>
                                      </p:cBhvr>
                                      <p:to>
                                        <p:strVal val="visible"/>
                                      </p:to>
                                    </p:set>
                                    <p:animEffect transition="in" filter="blinds(horizontal)">
                                      <p:cBhvr>
                                        <p:cTn id="20" dur="500"/>
                                        <p:tgtEl>
                                          <p:spTgt spid="10139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1395"/>
                                        </p:tgtEl>
                                        <p:attrNameLst>
                                          <p:attrName>style.visibility</p:attrName>
                                        </p:attrNameLst>
                                      </p:cBhvr>
                                      <p:to>
                                        <p:strVal val="visible"/>
                                      </p:to>
                                    </p:set>
                                    <p:animEffect transition="in" filter="blinds(horizontal)">
                                      <p:cBhvr>
                                        <p:cTn id="25" dur="500"/>
                                        <p:tgtEl>
                                          <p:spTgt spid="10139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01399"/>
                                        </p:tgtEl>
                                        <p:attrNameLst>
                                          <p:attrName>style.visibility</p:attrName>
                                        </p:attrNameLst>
                                      </p:cBhvr>
                                      <p:to>
                                        <p:strVal val="visible"/>
                                      </p:to>
                                    </p:set>
                                    <p:animEffect transition="in" filter="blinds(horizontal)">
                                      <p:cBhvr>
                                        <p:cTn id="30" dur="500"/>
                                        <p:tgtEl>
                                          <p:spTgt spid="101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97" grpId="0" animBg="1"/>
      <p:bldP spid="101393" grpId="0"/>
      <p:bldP spid="101394" grpId="0"/>
      <p:bldP spid="101395" grpId="0"/>
      <p:bldP spid="101398" grpId="0"/>
      <p:bldP spid="10139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4291013" y="2362200"/>
            <a:ext cx="3505200" cy="3505200"/>
          </a:xfrm>
          <a:prstGeom prst="rect">
            <a:avLst/>
          </a:prstGeom>
          <a:noFill/>
          <a:ln w="9525">
            <a:solidFill>
              <a:schemeClr val="tx1"/>
            </a:solidFill>
            <a:miter lim="800000"/>
            <a:headEnd/>
            <a:tailEnd/>
          </a:ln>
        </p:spPr>
        <p:txBody>
          <a:bodyPr wrap="none" anchor="ctr"/>
          <a:lstStyle/>
          <a:p>
            <a:endParaRPr lang="en-US"/>
          </a:p>
        </p:txBody>
      </p:sp>
      <p:pic>
        <p:nvPicPr>
          <p:cNvPr id="179205" name="Picture 5" descr="anak lari"/>
          <p:cNvPicPr>
            <a:picLocks noChangeAspect="1" noChangeArrowheads="1"/>
          </p:cNvPicPr>
          <p:nvPr/>
        </p:nvPicPr>
        <p:blipFill>
          <a:blip r:embed="rId2"/>
          <a:srcRect/>
          <a:stretch>
            <a:fillRect/>
          </a:stretch>
        </p:blipFill>
        <p:spPr bwMode="auto">
          <a:xfrm>
            <a:off x="4419600" y="1295400"/>
            <a:ext cx="855663" cy="1147763"/>
          </a:xfrm>
          <a:prstGeom prst="rect">
            <a:avLst/>
          </a:prstGeom>
          <a:noFill/>
          <a:ln w="9525">
            <a:noFill/>
            <a:miter lim="800000"/>
            <a:headEnd/>
            <a:tailEnd/>
          </a:ln>
        </p:spPr>
      </p:pic>
      <p:sp>
        <p:nvSpPr>
          <p:cNvPr id="31748" name="Text Box 6"/>
          <p:cNvSpPr txBox="1">
            <a:spLocks noChangeArrowheads="1"/>
          </p:cNvSpPr>
          <p:nvPr/>
        </p:nvSpPr>
        <p:spPr bwMode="auto">
          <a:xfrm>
            <a:off x="3886200" y="2133600"/>
            <a:ext cx="457200" cy="366713"/>
          </a:xfrm>
          <a:prstGeom prst="rect">
            <a:avLst/>
          </a:prstGeom>
          <a:noFill/>
          <a:ln w="9525">
            <a:noFill/>
            <a:miter lim="800000"/>
            <a:headEnd/>
            <a:tailEnd/>
          </a:ln>
        </p:spPr>
        <p:txBody>
          <a:bodyPr>
            <a:spAutoFit/>
          </a:bodyPr>
          <a:lstStyle/>
          <a:p>
            <a:pPr>
              <a:spcBef>
                <a:spcPct val="50000"/>
              </a:spcBef>
            </a:pPr>
            <a:r>
              <a:rPr lang="en-US" sz="1800" b="1" noProof="1">
                <a:latin typeface="Arial" charset="0"/>
              </a:rPr>
              <a:t>A</a:t>
            </a:r>
          </a:p>
        </p:txBody>
      </p:sp>
      <p:sp>
        <p:nvSpPr>
          <p:cNvPr id="31749" name="Text Box 7"/>
          <p:cNvSpPr txBox="1">
            <a:spLocks noChangeArrowheads="1"/>
          </p:cNvSpPr>
          <p:nvPr/>
        </p:nvSpPr>
        <p:spPr bwMode="auto">
          <a:xfrm>
            <a:off x="7848600" y="5715000"/>
            <a:ext cx="457200" cy="366713"/>
          </a:xfrm>
          <a:prstGeom prst="rect">
            <a:avLst/>
          </a:prstGeom>
          <a:noFill/>
          <a:ln w="9525">
            <a:noFill/>
            <a:miter lim="800000"/>
            <a:headEnd/>
            <a:tailEnd/>
          </a:ln>
        </p:spPr>
        <p:txBody>
          <a:bodyPr>
            <a:spAutoFit/>
          </a:bodyPr>
          <a:lstStyle/>
          <a:p>
            <a:pPr>
              <a:spcBef>
                <a:spcPct val="50000"/>
              </a:spcBef>
            </a:pPr>
            <a:r>
              <a:rPr lang="en-US" sz="1800" b="1" noProof="1">
                <a:latin typeface="Arial" charset="0"/>
              </a:rPr>
              <a:t>B</a:t>
            </a:r>
          </a:p>
        </p:txBody>
      </p:sp>
      <p:sp>
        <p:nvSpPr>
          <p:cNvPr id="31750" name="Text Box 8"/>
          <p:cNvSpPr txBox="1">
            <a:spLocks noChangeArrowheads="1"/>
          </p:cNvSpPr>
          <p:nvPr/>
        </p:nvSpPr>
        <p:spPr bwMode="auto">
          <a:xfrm>
            <a:off x="4305300" y="3886200"/>
            <a:ext cx="1143000" cy="366713"/>
          </a:xfrm>
          <a:prstGeom prst="rect">
            <a:avLst/>
          </a:prstGeom>
          <a:noFill/>
          <a:ln w="9525">
            <a:noFill/>
            <a:miter lim="800000"/>
            <a:headEnd/>
            <a:tailEnd/>
          </a:ln>
        </p:spPr>
        <p:txBody>
          <a:bodyPr>
            <a:spAutoFit/>
          </a:bodyPr>
          <a:lstStyle/>
          <a:p>
            <a:pPr>
              <a:spcBef>
                <a:spcPct val="50000"/>
              </a:spcBef>
            </a:pPr>
            <a:r>
              <a:rPr lang="en-US" sz="1800" b="1" noProof="1">
                <a:latin typeface="Arial" charset="0"/>
              </a:rPr>
              <a:t>10 meter</a:t>
            </a:r>
          </a:p>
        </p:txBody>
      </p:sp>
      <p:sp>
        <p:nvSpPr>
          <p:cNvPr id="31751" name="Text Box 9"/>
          <p:cNvSpPr txBox="1">
            <a:spLocks noChangeArrowheads="1"/>
          </p:cNvSpPr>
          <p:nvPr/>
        </p:nvSpPr>
        <p:spPr bwMode="auto">
          <a:xfrm>
            <a:off x="5410200" y="2376488"/>
            <a:ext cx="1143000" cy="366712"/>
          </a:xfrm>
          <a:prstGeom prst="rect">
            <a:avLst/>
          </a:prstGeom>
          <a:noFill/>
          <a:ln w="9525">
            <a:noFill/>
            <a:miter lim="800000"/>
            <a:headEnd/>
            <a:tailEnd/>
          </a:ln>
        </p:spPr>
        <p:txBody>
          <a:bodyPr>
            <a:spAutoFit/>
          </a:bodyPr>
          <a:lstStyle/>
          <a:p>
            <a:pPr>
              <a:spcBef>
                <a:spcPct val="50000"/>
              </a:spcBef>
            </a:pPr>
            <a:r>
              <a:rPr lang="en-US" sz="1800" b="1" noProof="1">
                <a:latin typeface="Arial" charset="0"/>
              </a:rPr>
              <a:t>10 meter</a:t>
            </a:r>
          </a:p>
        </p:txBody>
      </p:sp>
      <p:sp>
        <p:nvSpPr>
          <p:cNvPr id="31752" name="Text Box 10"/>
          <p:cNvSpPr txBox="1">
            <a:spLocks noChangeArrowheads="1"/>
          </p:cNvSpPr>
          <p:nvPr/>
        </p:nvSpPr>
        <p:spPr bwMode="auto">
          <a:xfrm>
            <a:off x="457200" y="1905000"/>
            <a:ext cx="3352800" cy="2014538"/>
          </a:xfrm>
          <a:prstGeom prst="rect">
            <a:avLst/>
          </a:prstGeom>
          <a:noFill/>
          <a:ln w="9525">
            <a:noFill/>
            <a:miter lim="800000"/>
            <a:headEnd/>
            <a:tailEnd/>
          </a:ln>
        </p:spPr>
        <p:txBody>
          <a:bodyPr>
            <a:spAutoFit/>
          </a:bodyPr>
          <a:lstStyle/>
          <a:p>
            <a:pPr>
              <a:spcBef>
                <a:spcPct val="50000"/>
              </a:spcBef>
            </a:pPr>
            <a:r>
              <a:rPr lang="en-US" sz="1800" b="1" noProof="1">
                <a:latin typeface="Arial" charset="0"/>
              </a:rPr>
              <a:t>Putu berlari di sekeliling taman berbentuk persegi dengan sisi 10 meter dari titik A ke titik B. Berapakah jarak yang ditempuh Putu? Berapakah perpindahan Putu?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nodeType="clickEffect">
                                  <p:stCondLst>
                                    <p:cond delay="0"/>
                                  </p:stCondLst>
                                  <p:childTnLst>
                                    <p:animMotion origin="layout" path="M -3.33333E-6 -0.05573 L 0.20209 -0.05573 C 0.29219 -0.05573 0.40417 0.11213 0.40417 0.24901 L 0.40417 0.55468 " pathEditMode="relative" rAng="0" ptsTypes="FfFF">
                                      <p:cBhvr>
                                        <p:cTn id="6" dur="2000" fill="hold"/>
                                        <p:tgtEl>
                                          <p:spTgt spid="179205"/>
                                        </p:tgtEl>
                                        <p:attrNameLst>
                                          <p:attrName>ppt_x</p:attrName>
                                          <p:attrName>ppt_y</p:attrName>
                                        </p:attrNameLst>
                                      </p:cBhvr>
                                      <p:rCtr x="202" y="3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lintasan lingkaran"/>
          <p:cNvPicPr>
            <a:picLocks noChangeAspect="1" noChangeArrowheads="1"/>
          </p:cNvPicPr>
          <p:nvPr/>
        </p:nvPicPr>
        <p:blipFill>
          <a:blip r:embed="rId2"/>
          <a:srcRect/>
          <a:stretch>
            <a:fillRect/>
          </a:stretch>
        </p:blipFill>
        <p:spPr bwMode="auto">
          <a:xfrm>
            <a:off x="4953000" y="2371725"/>
            <a:ext cx="3657600" cy="3648075"/>
          </a:xfrm>
          <a:prstGeom prst="rect">
            <a:avLst/>
          </a:prstGeom>
          <a:noFill/>
          <a:ln w="9525">
            <a:noFill/>
            <a:miter lim="800000"/>
            <a:headEnd/>
            <a:tailEnd/>
          </a:ln>
        </p:spPr>
      </p:pic>
      <p:sp>
        <p:nvSpPr>
          <p:cNvPr id="32771" name="Text Box 13"/>
          <p:cNvSpPr txBox="1">
            <a:spLocks noChangeArrowheads="1"/>
          </p:cNvSpPr>
          <p:nvPr/>
        </p:nvSpPr>
        <p:spPr bwMode="auto">
          <a:xfrm>
            <a:off x="457200" y="1682750"/>
            <a:ext cx="4038600" cy="4108450"/>
          </a:xfrm>
          <a:prstGeom prst="rect">
            <a:avLst/>
          </a:prstGeom>
          <a:noFill/>
          <a:ln w="9525">
            <a:noFill/>
            <a:miter lim="800000"/>
            <a:headEnd/>
            <a:tailEnd/>
          </a:ln>
        </p:spPr>
        <p:txBody>
          <a:bodyPr>
            <a:spAutoFit/>
          </a:bodyPr>
          <a:lstStyle/>
          <a:p>
            <a:pPr>
              <a:spcBef>
                <a:spcPct val="50000"/>
              </a:spcBef>
            </a:pPr>
            <a:r>
              <a:rPr lang="af-ZA" sz="2400" b="1">
                <a:latin typeface="Arial" charset="0"/>
              </a:rPr>
              <a:t>Pembalap sepeda menyayuh sepedanya dari garis start menempuh lintasan lingkaran dan berhenti tepat di garis start kembali. Apabila satu lintasan ditempuh selama 22 detik. Berapakah kecepatan pembalap? Berapakah kelajuan pembalap?</a:t>
            </a:r>
          </a:p>
        </p:txBody>
      </p:sp>
      <p:sp>
        <p:nvSpPr>
          <p:cNvPr id="32772" name="Text Box 14"/>
          <p:cNvSpPr txBox="1">
            <a:spLocks noChangeArrowheads="1"/>
          </p:cNvSpPr>
          <p:nvPr/>
        </p:nvSpPr>
        <p:spPr bwMode="auto">
          <a:xfrm>
            <a:off x="6273800" y="1660525"/>
            <a:ext cx="990600" cy="519113"/>
          </a:xfrm>
          <a:prstGeom prst="rect">
            <a:avLst/>
          </a:prstGeom>
          <a:noFill/>
          <a:ln w="9525">
            <a:noFill/>
            <a:miter lim="800000"/>
            <a:headEnd/>
            <a:tailEnd/>
          </a:ln>
        </p:spPr>
        <p:txBody>
          <a:bodyPr>
            <a:spAutoFit/>
          </a:bodyPr>
          <a:lstStyle/>
          <a:p>
            <a:pPr>
              <a:spcBef>
                <a:spcPct val="50000"/>
              </a:spcBef>
            </a:pPr>
            <a:r>
              <a:rPr lang="af-ZA" sz="2800"/>
              <a:t>Start</a:t>
            </a:r>
          </a:p>
        </p:txBody>
      </p:sp>
      <p:sp>
        <p:nvSpPr>
          <p:cNvPr id="32773" name="Line 15"/>
          <p:cNvSpPr>
            <a:spLocks noChangeShapeType="1"/>
          </p:cNvSpPr>
          <p:nvPr/>
        </p:nvSpPr>
        <p:spPr bwMode="auto">
          <a:xfrm>
            <a:off x="6781800" y="2143125"/>
            <a:ext cx="0" cy="228600"/>
          </a:xfrm>
          <a:prstGeom prst="line">
            <a:avLst/>
          </a:prstGeom>
          <a:noFill/>
          <a:ln w="3810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7"/>
          <p:cNvSpPr txBox="1">
            <a:spLocks noChangeArrowheads="1"/>
          </p:cNvSpPr>
          <p:nvPr/>
        </p:nvSpPr>
        <p:spPr bwMode="auto">
          <a:xfrm>
            <a:off x="457200" y="1828800"/>
            <a:ext cx="7239000" cy="701675"/>
          </a:xfrm>
          <a:prstGeom prst="rect">
            <a:avLst/>
          </a:prstGeom>
          <a:noFill/>
          <a:ln w="9525">
            <a:noFill/>
            <a:miter lim="800000"/>
            <a:headEnd/>
            <a:tailEnd/>
          </a:ln>
        </p:spPr>
        <p:txBody>
          <a:bodyPr>
            <a:spAutoFit/>
          </a:bodyPr>
          <a:lstStyle/>
          <a:p>
            <a:pPr eaLnBrk="1" hangingPunct="1"/>
            <a:r>
              <a:rPr lang="id-ID">
                <a:latin typeface="Arial" charset="0"/>
              </a:rPr>
              <a:t>Mobil bergerak dengan kecepatan 60 km/jam. </a:t>
            </a:r>
          </a:p>
          <a:p>
            <a:pPr eaLnBrk="1" hangingPunct="1"/>
            <a:r>
              <a:rPr lang="id-ID">
                <a:latin typeface="Arial" charset="0"/>
              </a:rPr>
              <a:t>Berapa jauh jarak yang ditempuh dalam waktu 3 jam?</a:t>
            </a:r>
          </a:p>
        </p:txBody>
      </p:sp>
      <p:sp>
        <p:nvSpPr>
          <p:cNvPr id="29744" name="Oval 48"/>
          <p:cNvSpPr>
            <a:spLocks noChangeArrowheads="1"/>
          </p:cNvSpPr>
          <p:nvPr/>
        </p:nvSpPr>
        <p:spPr bwMode="auto">
          <a:xfrm>
            <a:off x="3505200" y="2895600"/>
            <a:ext cx="1981200" cy="838200"/>
          </a:xfrm>
          <a:prstGeom prst="ellipse">
            <a:avLst/>
          </a:prstGeom>
          <a:solidFill>
            <a:schemeClr val="tx1"/>
          </a:solidFill>
          <a:ln w="9525">
            <a:solidFill>
              <a:schemeClr val="tx1"/>
            </a:solidFill>
            <a:round/>
            <a:headEnd/>
            <a:tailEnd/>
          </a:ln>
        </p:spPr>
        <p:txBody>
          <a:bodyPr wrap="none" anchor="ctr"/>
          <a:lstStyle/>
          <a:p>
            <a:pPr algn="ctr" eaLnBrk="1" hangingPunct="1"/>
            <a:r>
              <a:rPr lang="id-ID" sz="1800">
                <a:solidFill>
                  <a:schemeClr val="bg1"/>
                </a:solidFill>
              </a:rPr>
              <a:t>60 km/jam</a:t>
            </a:r>
          </a:p>
        </p:txBody>
      </p:sp>
      <p:sp>
        <p:nvSpPr>
          <p:cNvPr id="29745" name="Oval 49"/>
          <p:cNvSpPr>
            <a:spLocks noChangeArrowheads="1"/>
          </p:cNvSpPr>
          <p:nvPr/>
        </p:nvSpPr>
        <p:spPr bwMode="auto">
          <a:xfrm>
            <a:off x="990600" y="4495800"/>
            <a:ext cx="1981200" cy="1676400"/>
          </a:xfrm>
          <a:prstGeom prst="ellipse">
            <a:avLst/>
          </a:prstGeom>
          <a:solidFill>
            <a:schemeClr val="tx1"/>
          </a:solidFill>
          <a:ln w="9525">
            <a:solidFill>
              <a:schemeClr val="tx1"/>
            </a:solidFill>
            <a:round/>
            <a:headEnd/>
            <a:tailEnd/>
          </a:ln>
          <a:effectLst/>
        </p:spPr>
        <p:txBody>
          <a:bodyPr wrap="none" anchor="ctr"/>
          <a:lstStyle/>
          <a:p>
            <a:pPr algn="ctr">
              <a:defRPr/>
            </a:pPr>
            <a:endParaRPr lang="en-US" sz="1800">
              <a:effectLst>
                <a:outerShdw blurRad="38100" dist="38100" dir="2700000" algn="tl">
                  <a:srgbClr val="FFFFFF"/>
                </a:outerShdw>
              </a:effectLst>
            </a:endParaRPr>
          </a:p>
        </p:txBody>
      </p:sp>
      <p:sp>
        <p:nvSpPr>
          <p:cNvPr id="29746" name="Line 50"/>
          <p:cNvSpPr>
            <a:spLocks noChangeShapeType="1"/>
          </p:cNvSpPr>
          <p:nvPr/>
        </p:nvSpPr>
        <p:spPr bwMode="auto">
          <a:xfrm>
            <a:off x="990600" y="5334000"/>
            <a:ext cx="1981200" cy="0"/>
          </a:xfrm>
          <a:prstGeom prst="line">
            <a:avLst/>
          </a:prstGeom>
          <a:noFill/>
          <a:ln w="9525">
            <a:solidFill>
              <a:schemeClr val="bg1"/>
            </a:solidFill>
            <a:round/>
            <a:headEnd/>
            <a:tailEnd/>
          </a:ln>
        </p:spPr>
        <p:txBody>
          <a:bodyPr/>
          <a:lstStyle/>
          <a:p>
            <a:endParaRPr lang="en-US"/>
          </a:p>
        </p:txBody>
      </p:sp>
      <p:sp>
        <p:nvSpPr>
          <p:cNvPr id="29747" name="Text Box 51"/>
          <p:cNvSpPr txBox="1">
            <a:spLocks noChangeArrowheads="1"/>
          </p:cNvSpPr>
          <p:nvPr/>
        </p:nvSpPr>
        <p:spPr bwMode="auto">
          <a:xfrm>
            <a:off x="1600200" y="4800600"/>
            <a:ext cx="914400" cy="366713"/>
          </a:xfrm>
          <a:prstGeom prst="rect">
            <a:avLst/>
          </a:prstGeom>
          <a:noFill/>
          <a:ln w="9525">
            <a:noFill/>
            <a:miter lim="800000"/>
            <a:headEnd/>
            <a:tailEnd/>
          </a:ln>
        </p:spPr>
        <p:txBody>
          <a:bodyPr>
            <a:spAutoFit/>
          </a:bodyPr>
          <a:lstStyle/>
          <a:p>
            <a:pPr eaLnBrk="1" hangingPunct="1">
              <a:spcBef>
                <a:spcPct val="50000"/>
              </a:spcBef>
            </a:pPr>
            <a:r>
              <a:rPr lang="id-ID" sz="1800">
                <a:solidFill>
                  <a:schemeClr val="bg1"/>
                </a:solidFill>
              </a:rPr>
              <a:t>1 jam</a:t>
            </a:r>
          </a:p>
        </p:txBody>
      </p:sp>
      <p:sp>
        <p:nvSpPr>
          <p:cNvPr id="29748" name="Text Box 52"/>
          <p:cNvSpPr txBox="1">
            <a:spLocks noChangeArrowheads="1"/>
          </p:cNvSpPr>
          <p:nvPr/>
        </p:nvSpPr>
        <p:spPr bwMode="auto">
          <a:xfrm>
            <a:off x="1600200" y="5562600"/>
            <a:ext cx="914400" cy="366713"/>
          </a:xfrm>
          <a:prstGeom prst="rect">
            <a:avLst/>
          </a:prstGeom>
          <a:noFill/>
          <a:ln w="9525">
            <a:noFill/>
            <a:miter lim="800000"/>
            <a:headEnd/>
            <a:tailEnd/>
          </a:ln>
        </p:spPr>
        <p:txBody>
          <a:bodyPr>
            <a:spAutoFit/>
          </a:bodyPr>
          <a:lstStyle/>
          <a:p>
            <a:pPr eaLnBrk="1" hangingPunct="1">
              <a:spcBef>
                <a:spcPct val="50000"/>
              </a:spcBef>
            </a:pPr>
            <a:r>
              <a:rPr lang="id-ID" sz="1800">
                <a:solidFill>
                  <a:schemeClr val="bg1"/>
                </a:solidFill>
              </a:rPr>
              <a:t>3 jam</a:t>
            </a:r>
          </a:p>
        </p:txBody>
      </p:sp>
      <p:sp>
        <p:nvSpPr>
          <p:cNvPr id="29749" name="Oval 53"/>
          <p:cNvSpPr>
            <a:spLocks noChangeArrowheads="1"/>
          </p:cNvSpPr>
          <p:nvPr/>
        </p:nvSpPr>
        <p:spPr bwMode="auto">
          <a:xfrm>
            <a:off x="6096000" y="4495800"/>
            <a:ext cx="1981200" cy="1676400"/>
          </a:xfrm>
          <a:prstGeom prst="ellipse">
            <a:avLst/>
          </a:prstGeom>
          <a:solidFill>
            <a:schemeClr val="tx1"/>
          </a:solidFill>
          <a:ln w="9525">
            <a:solidFill>
              <a:schemeClr val="tx1"/>
            </a:solidFill>
            <a:round/>
            <a:headEnd/>
            <a:tailEnd/>
          </a:ln>
        </p:spPr>
        <p:txBody>
          <a:bodyPr wrap="none" anchor="ctr"/>
          <a:lstStyle/>
          <a:p>
            <a:endParaRPr lang="en-US"/>
          </a:p>
        </p:txBody>
      </p:sp>
      <p:sp>
        <p:nvSpPr>
          <p:cNvPr id="29750" name="Line 54"/>
          <p:cNvSpPr>
            <a:spLocks noChangeShapeType="1"/>
          </p:cNvSpPr>
          <p:nvPr/>
        </p:nvSpPr>
        <p:spPr bwMode="auto">
          <a:xfrm>
            <a:off x="6096000" y="5334000"/>
            <a:ext cx="1981200" cy="0"/>
          </a:xfrm>
          <a:prstGeom prst="line">
            <a:avLst/>
          </a:prstGeom>
          <a:noFill/>
          <a:ln w="9525">
            <a:solidFill>
              <a:schemeClr val="bg1"/>
            </a:solidFill>
            <a:round/>
            <a:headEnd/>
            <a:tailEnd/>
          </a:ln>
        </p:spPr>
        <p:txBody>
          <a:bodyPr/>
          <a:lstStyle/>
          <a:p>
            <a:endParaRPr lang="en-US"/>
          </a:p>
        </p:txBody>
      </p:sp>
      <p:sp>
        <p:nvSpPr>
          <p:cNvPr id="29751" name="Text Box 55"/>
          <p:cNvSpPr txBox="1">
            <a:spLocks noChangeArrowheads="1"/>
          </p:cNvSpPr>
          <p:nvPr/>
        </p:nvSpPr>
        <p:spPr bwMode="auto">
          <a:xfrm>
            <a:off x="6642100" y="4800600"/>
            <a:ext cx="914400" cy="366713"/>
          </a:xfrm>
          <a:prstGeom prst="rect">
            <a:avLst/>
          </a:prstGeom>
          <a:noFill/>
          <a:ln w="9525">
            <a:noFill/>
            <a:miter lim="800000"/>
            <a:headEnd/>
            <a:tailEnd/>
          </a:ln>
        </p:spPr>
        <p:txBody>
          <a:bodyPr>
            <a:spAutoFit/>
          </a:bodyPr>
          <a:lstStyle/>
          <a:p>
            <a:pPr eaLnBrk="1" hangingPunct="1">
              <a:spcBef>
                <a:spcPct val="50000"/>
              </a:spcBef>
            </a:pPr>
            <a:r>
              <a:rPr lang="id-ID" sz="1800">
                <a:solidFill>
                  <a:schemeClr val="bg1"/>
                </a:solidFill>
              </a:rPr>
              <a:t>60 km</a:t>
            </a:r>
          </a:p>
        </p:txBody>
      </p:sp>
      <p:sp>
        <p:nvSpPr>
          <p:cNvPr id="2060" name="Text Box 56"/>
          <p:cNvSpPr txBox="1">
            <a:spLocks noChangeArrowheads="1"/>
          </p:cNvSpPr>
          <p:nvPr/>
        </p:nvSpPr>
        <p:spPr bwMode="auto">
          <a:xfrm>
            <a:off x="6629400" y="5562600"/>
            <a:ext cx="914400" cy="366713"/>
          </a:xfrm>
          <a:prstGeom prst="rect">
            <a:avLst/>
          </a:prstGeom>
          <a:noFill/>
          <a:ln w="9525">
            <a:noFill/>
            <a:miter lim="800000"/>
            <a:headEnd/>
            <a:tailEnd/>
          </a:ln>
        </p:spPr>
        <p:txBody>
          <a:bodyPr>
            <a:spAutoFit/>
          </a:bodyPr>
          <a:lstStyle/>
          <a:p>
            <a:pPr eaLnBrk="1" hangingPunct="1">
              <a:spcBef>
                <a:spcPct val="50000"/>
              </a:spcBef>
            </a:pPr>
            <a:endParaRPr lang="id-ID" sz="1800">
              <a:latin typeface="Times New Roman" pitchFamily="18" charset="0"/>
            </a:endParaRPr>
          </a:p>
        </p:txBody>
      </p:sp>
      <p:graphicFrame>
        <p:nvGraphicFramePr>
          <p:cNvPr id="29753" name="Object 57"/>
          <p:cNvGraphicFramePr>
            <a:graphicFrameLocks noChangeAspect="1"/>
          </p:cNvGraphicFramePr>
          <p:nvPr>
            <p:ph/>
          </p:nvPr>
        </p:nvGraphicFramePr>
        <p:xfrm>
          <a:off x="6248400" y="5489575"/>
          <a:ext cx="1752600" cy="301625"/>
        </p:xfrm>
        <a:graphic>
          <a:graphicData uri="http://schemas.openxmlformats.org/presentationml/2006/ole">
            <p:oleObj spid="_x0000_s2050" name="Equation" r:id="rId4" imgW="1104840" imgH="190440" progId="">
              <p:embed/>
            </p:oleObj>
          </a:graphicData>
        </a:graphic>
      </p:graphicFrame>
      <p:sp>
        <p:nvSpPr>
          <p:cNvPr id="29755" name="Text Box 59"/>
          <p:cNvSpPr txBox="1">
            <a:spLocks noChangeArrowheads="1"/>
          </p:cNvSpPr>
          <p:nvPr/>
        </p:nvSpPr>
        <p:spPr bwMode="auto">
          <a:xfrm>
            <a:off x="6934200" y="5562600"/>
            <a:ext cx="533400" cy="366713"/>
          </a:xfrm>
          <a:prstGeom prst="rect">
            <a:avLst/>
          </a:prstGeom>
          <a:noFill/>
          <a:ln w="9525">
            <a:noFill/>
            <a:miter lim="800000"/>
            <a:headEnd/>
            <a:tailEnd/>
          </a:ln>
        </p:spPr>
        <p:txBody>
          <a:bodyPr>
            <a:spAutoFit/>
          </a:bodyPr>
          <a:lstStyle/>
          <a:p>
            <a:pPr eaLnBrk="1" hangingPunct="1">
              <a:spcBef>
                <a:spcPct val="50000"/>
              </a:spcBef>
            </a:pPr>
            <a:r>
              <a:rPr lang="id-ID" sz="1800">
                <a:solidFill>
                  <a:schemeClr val="bg1"/>
                </a:solidFill>
              </a:rPr>
              <a:t>?</a:t>
            </a:r>
          </a:p>
        </p:txBody>
      </p:sp>
      <p:sp>
        <p:nvSpPr>
          <p:cNvPr id="2062" name="AutoShape 62"/>
          <p:cNvSpPr>
            <a:spLocks noChangeArrowheads="1"/>
          </p:cNvSpPr>
          <p:nvPr/>
        </p:nvSpPr>
        <p:spPr bwMode="auto">
          <a:xfrm>
            <a:off x="152400" y="228600"/>
            <a:ext cx="5715000" cy="1143000"/>
          </a:xfrm>
          <a:prstGeom prst="cloudCallout">
            <a:avLst>
              <a:gd name="adj1" fmla="val 73611"/>
              <a:gd name="adj2" fmla="val 33056"/>
            </a:avLst>
          </a:prstGeom>
          <a:solidFill>
            <a:srgbClr val="FFFFFF"/>
          </a:solidFill>
          <a:ln w="38100">
            <a:solidFill>
              <a:srgbClr val="99CCFF"/>
            </a:solidFill>
            <a:round/>
            <a:headEnd/>
            <a:tailEnd/>
          </a:ln>
        </p:spPr>
        <p:txBody>
          <a:bodyPr/>
          <a:lstStyle/>
          <a:p>
            <a:pPr algn="ctr"/>
            <a:endParaRPr lang="id-ID" sz="4000">
              <a:latin typeface="Arial" charset="0"/>
            </a:endParaRPr>
          </a:p>
        </p:txBody>
      </p:sp>
      <p:sp>
        <p:nvSpPr>
          <p:cNvPr id="2063" name="Rectangle 63"/>
          <p:cNvSpPr>
            <a:spLocks noChangeArrowheads="1"/>
          </p:cNvSpPr>
          <p:nvPr/>
        </p:nvSpPr>
        <p:spPr bwMode="auto">
          <a:xfrm>
            <a:off x="4495800" y="685800"/>
            <a:ext cx="609600" cy="304800"/>
          </a:xfrm>
          <a:prstGeom prst="rect">
            <a:avLst/>
          </a:prstGeom>
          <a:solidFill>
            <a:schemeClr val="bg1"/>
          </a:solidFill>
          <a:ln w="9525">
            <a:noFill/>
            <a:miter lim="800000"/>
            <a:headEnd/>
            <a:tailEnd/>
          </a:ln>
        </p:spPr>
        <p:txBody>
          <a:bodyPr wrap="none" anchor="ctr"/>
          <a:lstStyle/>
          <a:p>
            <a:endParaRPr lang="en-US"/>
          </a:p>
        </p:txBody>
      </p:sp>
      <p:sp>
        <p:nvSpPr>
          <p:cNvPr id="2064" name="Rectangle 64"/>
          <p:cNvSpPr>
            <a:spLocks noChangeArrowheads="1"/>
          </p:cNvSpPr>
          <p:nvPr/>
        </p:nvSpPr>
        <p:spPr bwMode="auto">
          <a:xfrm>
            <a:off x="990600" y="533400"/>
            <a:ext cx="4267200" cy="609600"/>
          </a:xfrm>
          <a:prstGeom prst="rect">
            <a:avLst/>
          </a:prstGeom>
          <a:noFill/>
          <a:ln w="9525">
            <a:noFill/>
            <a:miter lim="800000"/>
            <a:headEnd/>
            <a:tailEnd/>
          </a:ln>
        </p:spPr>
        <p:txBody>
          <a:bodyPr anchor="b"/>
          <a:lstStyle/>
          <a:p>
            <a:pPr eaLnBrk="1" hangingPunct="1"/>
            <a:r>
              <a:rPr lang="id-ID" sz="4000">
                <a:latin typeface="Monotype Corsiva" pitchFamily="66" charset="0"/>
              </a:rPr>
              <a:t>Asyiknya Soal</a:t>
            </a:r>
          </a:p>
        </p:txBody>
      </p:sp>
      <p:pic>
        <p:nvPicPr>
          <p:cNvPr id="2065" name="Picture 69" descr="36934940"/>
          <p:cNvPicPr>
            <a:picLocks noChangeAspect="1" noChangeArrowheads="1"/>
          </p:cNvPicPr>
          <p:nvPr/>
        </p:nvPicPr>
        <p:blipFill>
          <a:blip r:embed="rId5"/>
          <a:srcRect/>
          <a:stretch>
            <a:fillRect/>
          </a:stretch>
        </p:blipFill>
        <p:spPr bwMode="auto">
          <a:xfrm>
            <a:off x="6805613" y="1371600"/>
            <a:ext cx="1966912" cy="3200400"/>
          </a:xfrm>
          <a:prstGeom prst="rect">
            <a:avLst/>
          </a:prstGeom>
          <a:noFill/>
          <a:ln w="9525">
            <a:noFill/>
            <a:miter lim="800000"/>
            <a:headEnd/>
            <a:tailEnd/>
          </a:ln>
        </p:spPr>
      </p:pic>
      <p:pic>
        <p:nvPicPr>
          <p:cNvPr id="2066" name="Picture 71" descr="32620459"/>
          <p:cNvPicPr>
            <a:picLocks noChangeAspect="1" noChangeArrowheads="1" noCrop="1"/>
          </p:cNvPicPr>
          <p:nvPr/>
        </p:nvPicPr>
        <p:blipFill>
          <a:blip r:embed="rId6"/>
          <a:srcRect/>
          <a:stretch>
            <a:fillRect/>
          </a:stretch>
        </p:blipFill>
        <p:spPr bwMode="auto">
          <a:xfrm>
            <a:off x="3352800" y="4343400"/>
            <a:ext cx="2438400" cy="18748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744"/>
                                        </p:tgtEl>
                                        <p:attrNameLst>
                                          <p:attrName>style.visibility</p:attrName>
                                        </p:attrNameLst>
                                      </p:cBhvr>
                                      <p:to>
                                        <p:strVal val="visible"/>
                                      </p:to>
                                    </p:set>
                                    <p:animEffect transition="in" filter="blinds(horizontal)">
                                      <p:cBhvr>
                                        <p:cTn id="7" dur="500"/>
                                        <p:tgtEl>
                                          <p:spTgt spid="297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747"/>
                                        </p:tgtEl>
                                        <p:attrNameLst>
                                          <p:attrName>style.visibility</p:attrName>
                                        </p:attrNameLst>
                                      </p:cBhvr>
                                      <p:to>
                                        <p:strVal val="visible"/>
                                      </p:to>
                                    </p:set>
                                    <p:animEffect transition="in" filter="blinds(horizontal)">
                                      <p:cBhvr>
                                        <p:cTn id="12" dur="500"/>
                                        <p:tgtEl>
                                          <p:spTgt spid="2974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9745"/>
                                        </p:tgtEl>
                                        <p:attrNameLst>
                                          <p:attrName>style.visibility</p:attrName>
                                        </p:attrNameLst>
                                      </p:cBhvr>
                                      <p:to>
                                        <p:strVal val="visible"/>
                                      </p:to>
                                    </p:set>
                                    <p:animEffect transition="in" filter="blinds(horizontal)">
                                      <p:cBhvr>
                                        <p:cTn id="15" dur="500"/>
                                        <p:tgtEl>
                                          <p:spTgt spid="2974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9751"/>
                                        </p:tgtEl>
                                        <p:attrNameLst>
                                          <p:attrName>style.visibility</p:attrName>
                                        </p:attrNameLst>
                                      </p:cBhvr>
                                      <p:to>
                                        <p:strVal val="visible"/>
                                      </p:to>
                                    </p:set>
                                    <p:animEffect transition="in" filter="blinds(horizontal)">
                                      <p:cBhvr>
                                        <p:cTn id="20" dur="500"/>
                                        <p:tgtEl>
                                          <p:spTgt spid="29751"/>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9749"/>
                                        </p:tgtEl>
                                        <p:attrNameLst>
                                          <p:attrName>style.visibility</p:attrName>
                                        </p:attrNameLst>
                                      </p:cBhvr>
                                      <p:to>
                                        <p:strVal val="visible"/>
                                      </p:to>
                                    </p:set>
                                    <p:animEffect transition="in" filter="blinds(horizontal)">
                                      <p:cBhvr>
                                        <p:cTn id="23" dur="500"/>
                                        <p:tgtEl>
                                          <p:spTgt spid="2974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9746"/>
                                        </p:tgtEl>
                                        <p:attrNameLst>
                                          <p:attrName>style.visibility</p:attrName>
                                        </p:attrNameLst>
                                      </p:cBhvr>
                                      <p:to>
                                        <p:strVal val="visible"/>
                                      </p:to>
                                    </p:set>
                                    <p:animEffect transition="in" filter="blinds(horizontal)">
                                      <p:cBhvr>
                                        <p:cTn id="28" dur="500"/>
                                        <p:tgtEl>
                                          <p:spTgt spid="29746"/>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9748"/>
                                        </p:tgtEl>
                                        <p:attrNameLst>
                                          <p:attrName>style.visibility</p:attrName>
                                        </p:attrNameLst>
                                      </p:cBhvr>
                                      <p:to>
                                        <p:strVal val="visible"/>
                                      </p:to>
                                    </p:set>
                                    <p:animEffect transition="in" filter="blinds(horizontal)">
                                      <p:cBhvr>
                                        <p:cTn id="31" dur="500"/>
                                        <p:tgtEl>
                                          <p:spTgt spid="2974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9755"/>
                                        </p:tgtEl>
                                        <p:attrNameLst>
                                          <p:attrName>style.visibility</p:attrName>
                                        </p:attrNameLst>
                                      </p:cBhvr>
                                      <p:to>
                                        <p:strVal val="visible"/>
                                      </p:to>
                                    </p:set>
                                    <p:animEffect transition="in" filter="blinds(horizontal)">
                                      <p:cBhvr>
                                        <p:cTn id="36" dur="500"/>
                                        <p:tgtEl>
                                          <p:spTgt spid="29755"/>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9750"/>
                                        </p:tgtEl>
                                        <p:attrNameLst>
                                          <p:attrName>style.visibility</p:attrName>
                                        </p:attrNameLst>
                                      </p:cBhvr>
                                      <p:to>
                                        <p:strVal val="visible"/>
                                      </p:to>
                                    </p:set>
                                    <p:animEffect transition="in" filter="blinds(horizontal)">
                                      <p:cBhvr>
                                        <p:cTn id="39" dur="500"/>
                                        <p:tgtEl>
                                          <p:spTgt spid="29750"/>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xit" presetSubtype="10" fill="hold" grpId="1" nodeType="clickEffect">
                                  <p:stCondLst>
                                    <p:cond delay="0"/>
                                  </p:stCondLst>
                                  <p:childTnLst>
                                    <p:animEffect transition="out" filter="blinds(horizontal)">
                                      <p:cBhvr>
                                        <p:cTn id="43" dur="500"/>
                                        <p:tgtEl>
                                          <p:spTgt spid="29755"/>
                                        </p:tgtEl>
                                      </p:cBhvr>
                                    </p:animEffect>
                                    <p:set>
                                      <p:cBhvr>
                                        <p:cTn id="44" dur="1" fill="hold">
                                          <p:stCondLst>
                                            <p:cond delay="499"/>
                                          </p:stCondLst>
                                        </p:cTn>
                                        <p:tgtEl>
                                          <p:spTgt spid="29755"/>
                                        </p:tgtEl>
                                        <p:attrNameLst>
                                          <p:attrName>style.visibility</p:attrName>
                                        </p:attrNameLst>
                                      </p:cBhvr>
                                      <p:to>
                                        <p:strVal val="hidden"/>
                                      </p:to>
                                    </p:set>
                                  </p:childTnLst>
                                </p:cTn>
                              </p:par>
                              <p:par>
                                <p:cTn id="45" presetID="3" presetClass="entr" presetSubtype="10" fill="hold" nodeType="withEffect">
                                  <p:stCondLst>
                                    <p:cond delay="0"/>
                                  </p:stCondLst>
                                  <p:childTnLst>
                                    <p:set>
                                      <p:cBhvr>
                                        <p:cTn id="46" dur="1" fill="hold">
                                          <p:stCondLst>
                                            <p:cond delay="0"/>
                                          </p:stCondLst>
                                        </p:cTn>
                                        <p:tgtEl>
                                          <p:spTgt spid="29753"/>
                                        </p:tgtEl>
                                        <p:attrNameLst>
                                          <p:attrName>style.visibility</p:attrName>
                                        </p:attrNameLst>
                                      </p:cBhvr>
                                      <p:to>
                                        <p:strVal val="visible"/>
                                      </p:to>
                                    </p:set>
                                    <p:animEffect transition="in" filter="blinds(horizontal)">
                                      <p:cBhvr>
                                        <p:cTn id="47" dur="500"/>
                                        <p:tgtEl>
                                          <p:spTgt spid="29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44" grpId="0" animBg="1"/>
      <p:bldP spid="29745" grpId="0" animBg="1"/>
      <p:bldP spid="29746" grpId="0" animBg="1"/>
      <p:bldP spid="29747" grpId="0"/>
      <p:bldP spid="29748" grpId="0"/>
      <p:bldP spid="29749" grpId="0" animBg="1"/>
      <p:bldP spid="29750" grpId="0" animBg="1"/>
      <p:bldP spid="29751" grpId="0"/>
      <p:bldP spid="29755" grpId="0"/>
      <p:bldP spid="2975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ext Box 7"/>
          <p:cNvSpPr txBox="1">
            <a:spLocks noChangeArrowheads="1"/>
          </p:cNvSpPr>
          <p:nvPr/>
        </p:nvSpPr>
        <p:spPr bwMode="auto">
          <a:xfrm>
            <a:off x="533400" y="1644650"/>
            <a:ext cx="7010400" cy="701675"/>
          </a:xfrm>
          <a:prstGeom prst="rect">
            <a:avLst/>
          </a:prstGeom>
          <a:noFill/>
          <a:ln w="9525">
            <a:noFill/>
            <a:miter lim="800000"/>
            <a:headEnd/>
            <a:tailEnd/>
          </a:ln>
        </p:spPr>
        <p:txBody>
          <a:bodyPr>
            <a:spAutoFit/>
          </a:bodyPr>
          <a:lstStyle/>
          <a:p>
            <a:pPr eaLnBrk="1" hangingPunct="1"/>
            <a:r>
              <a:rPr lang="id-ID">
                <a:latin typeface="Arial" charset="0"/>
              </a:rPr>
              <a:t>Mobil bergerak dengan kecepatan </a:t>
            </a:r>
            <a:r>
              <a:rPr lang="en-US">
                <a:latin typeface="Arial" charset="0"/>
              </a:rPr>
              <a:t>       </a:t>
            </a:r>
            <a:r>
              <a:rPr lang="id-ID">
                <a:latin typeface="Arial" charset="0"/>
              </a:rPr>
              <a:t>km/jam. </a:t>
            </a:r>
          </a:p>
          <a:p>
            <a:pPr eaLnBrk="1" hangingPunct="1"/>
            <a:r>
              <a:rPr lang="id-ID">
                <a:latin typeface="Arial" charset="0"/>
              </a:rPr>
              <a:t>Berapa jauh jarak yang ditempuh dalam waktu </a:t>
            </a:r>
            <a:r>
              <a:rPr lang="en-US">
                <a:latin typeface="Arial" charset="0"/>
              </a:rPr>
              <a:t>      </a:t>
            </a:r>
            <a:r>
              <a:rPr lang="id-ID">
                <a:latin typeface="Arial" charset="0"/>
              </a:rPr>
              <a:t>jam?</a:t>
            </a:r>
          </a:p>
        </p:txBody>
      </p:sp>
      <p:sp>
        <p:nvSpPr>
          <p:cNvPr id="3081" name="Oval 8"/>
          <p:cNvSpPr>
            <a:spLocks noChangeArrowheads="1"/>
          </p:cNvSpPr>
          <p:nvPr/>
        </p:nvSpPr>
        <p:spPr bwMode="auto">
          <a:xfrm>
            <a:off x="3429000" y="2971800"/>
            <a:ext cx="1981200" cy="838200"/>
          </a:xfrm>
          <a:prstGeom prst="ellipse">
            <a:avLst/>
          </a:prstGeom>
          <a:solidFill>
            <a:schemeClr val="bg1"/>
          </a:solidFill>
          <a:ln w="9525">
            <a:solidFill>
              <a:schemeClr val="tx1"/>
            </a:solidFill>
            <a:round/>
            <a:headEnd/>
            <a:tailEnd/>
          </a:ln>
        </p:spPr>
        <p:txBody>
          <a:bodyPr wrap="none" anchor="ctr"/>
          <a:lstStyle/>
          <a:p>
            <a:pPr algn="ctr" eaLnBrk="1" hangingPunct="1"/>
            <a:endParaRPr lang="id-ID" sz="1800">
              <a:solidFill>
                <a:schemeClr val="bg1"/>
              </a:solidFill>
            </a:endParaRPr>
          </a:p>
        </p:txBody>
      </p:sp>
      <p:sp>
        <p:nvSpPr>
          <p:cNvPr id="3082" name="Oval 9"/>
          <p:cNvSpPr>
            <a:spLocks noChangeArrowheads="1"/>
          </p:cNvSpPr>
          <p:nvPr/>
        </p:nvSpPr>
        <p:spPr bwMode="auto">
          <a:xfrm>
            <a:off x="1143000" y="4495800"/>
            <a:ext cx="1981200" cy="1676400"/>
          </a:xfrm>
          <a:prstGeom prst="ellipse">
            <a:avLst/>
          </a:prstGeom>
          <a:solidFill>
            <a:schemeClr val="bg1"/>
          </a:solidFill>
          <a:ln w="9525">
            <a:solidFill>
              <a:schemeClr val="tx1"/>
            </a:solidFill>
            <a:round/>
            <a:headEnd/>
            <a:tailEnd/>
          </a:ln>
        </p:spPr>
        <p:txBody>
          <a:bodyPr wrap="none" anchor="ctr"/>
          <a:lstStyle/>
          <a:p>
            <a:endParaRPr lang="en-US"/>
          </a:p>
        </p:txBody>
      </p:sp>
      <p:sp>
        <p:nvSpPr>
          <p:cNvPr id="3083" name="Line 10"/>
          <p:cNvSpPr>
            <a:spLocks noChangeShapeType="1"/>
          </p:cNvSpPr>
          <p:nvPr/>
        </p:nvSpPr>
        <p:spPr bwMode="auto">
          <a:xfrm>
            <a:off x="1143000" y="5334000"/>
            <a:ext cx="1981200" cy="0"/>
          </a:xfrm>
          <a:prstGeom prst="line">
            <a:avLst/>
          </a:prstGeom>
          <a:noFill/>
          <a:ln w="9525">
            <a:solidFill>
              <a:schemeClr val="tx1"/>
            </a:solidFill>
            <a:round/>
            <a:headEnd/>
            <a:tailEnd/>
          </a:ln>
        </p:spPr>
        <p:txBody>
          <a:bodyPr/>
          <a:lstStyle/>
          <a:p>
            <a:endParaRPr lang="en-US"/>
          </a:p>
        </p:txBody>
      </p:sp>
      <p:sp>
        <p:nvSpPr>
          <p:cNvPr id="3084" name="Text Box 11"/>
          <p:cNvSpPr txBox="1">
            <a:spLocks noChangeArrowheads="1"/>
          </p:cNvSpPr>
          <p:nvPr/>
        </p:nvSpPr>
        <p:spPr bwMode="auto">
          <a:xfrm>
            <a:off x="1676400" y="4876800"/>
            <a:ext cx="914400" cy="366713"/>
          </a:xfrm>
          <a:prstGeom prst="rect">
            <a:avLst/>
          </a:prstGeom>
          <a:noFill/>
          <a:ln w="9525">
            <a:noFill/>
            <a:miter lim="800000"/>
            <a:headEnd/>
            <a:tailEnd/>
          </a:ln>
        </p:spPr>
        <p:txBody>
          <a:bodyPr>
            <a:spAutoFit/>
          </a:bodyPr>
          <a:lstStyle/>
          <a:p>
            <a:pPr eaLnBrk="1" hangingPunct="1">
              <a:spcBef>
                <a:spcPct val="50000"/>
              </a:spcBef>
            </a:pPr>
            <a:r>
              <a:rPr lang="id-ID" sz="1800">
                <a:solidFill>
                  <a:srgbClr val="000000"/>
                </a:solidFill>
              </a:rPr>
              <a:t>1</a:t>
            </a:r>
            <a:r>
              <a:rPr lang="en-US" sz="1800">
                <a:solidFill>
                  <a:srgbClr val="000000"/>
                </a:solidFill>
              </a:rPr>
              <a:t> jam</a:t>
            </a:r>
            <a:endParaRPr lang="id-ID" sz="1800">
              <a:solidFill>
                <a:srgbClr val="000000"/>
              </a:solidFill>
            </a:endParaRPr>
          </a:p>
        </p:txBody>
      </p:sp>
      <p:sp>
        <p:nvSpPr>
          <p:cNvPr id="3085" name="Oval 13"/>
          <p:cNvSpPr>
            <a:spLocks noChangeArrowheads="1"/>
          </p:cNvSpPr>
          <p:nvPr/>
        </p:nvSpPr>
        <p:spPr bwMode="auto">
          <a:xfrm>
            <a:off x="6019800" y="4495800"/>
            <a:ext cx="1981200" cy="1676400"/>
          </a:xfrm>
          <a:prstGeom prst="ellipse">
            <a:avLst/>
          </a:prstGeom>
          <a:solidFill>
            <a:schemeClr val="bg1"/>
          </a:solidFill>
          <a:ln w="9525">
            <a:solidFill>
              <a:schemeClr val="tx1"/>
            </a:solidFill>
            <a:round/>
            <a:headEnd/>
            <a:tailEnd/>
          </a:ln>
        </p:spPr>
        <p:txBody>
          <a:bodyPr wrap="none" anchor="ctr"/>
          <a:lstStyle/>
          <a:p>
            <a:endParaRPr lang="en-US"/>
          </a:p>
        </p:txBody>
      </p:sp>
      <p:sp>
        <p:nvSpPr>
          <p:cNvPr id="3086" name="Line 14"/>
          <p:cNvSpPr>
            <a:spLocks noChangeShapeType="1"/>
          </p:cNvSpPr>
          <p:nvPr/>
        </p:nvSpPr>
        <p:spPr bwMode="auto">
          <a:xfrm>
            <a:off x="6019800" y="5334000"/>
            <a:ext cx="1981200" cy="0"/>
          </a:xfrm>
          <a:prstGeom prst="line">
            <a:avLst/>
          </a:prstGeom>
          <a:noFill/>
          <a:ln w="9525">
            <a:solidFill>
              <a:schemeClr val="tx1"/>
            </a:solidFill>
            <a:round/>
            <a:headEnd/>
            <a:tailEnd/>
          </a:ln>
        </p:spPr>
        <p:txBody>
          <a:bodyPr/>
          <a:lstStyle/>
          <a:p>
            <a:endParaRPr lang="en-US"/>
          </a:p>
        </p:txBody>
      </p:sp>
      <p:sp>
        <p:nvSpPr>
          <p:cNvPr id="3087" name="Text Box 15"/>
          <p:cNvSpPr txBox="1">
            <a:spLocks noChangeArrowheads="1"/>
          </p:cNvSpPr>
          <p:nvPr/>
        </p:nvSpPr>
        <p:spPr bwMode="auto">
          <a:xfrm>
            <a:off x="7010400" y="4876800"/>
            <a:ext cx="914400" cy="366713"/>
          </a:xfrm>
          <a:prstGeom prst="rect">
            <a:avLst/>
          </a:prstGeom>
          <a:noFill/>
          <a:ln w="9525">
            <a:noFill/>
            <a:miter lim="800000"/>
            <a:headEnd/>
            <a:tailEnd/>
          </a:ln>
        </p:spPr>
        <p:txBody>
          <a:bodyPr>
            <a:spAutoFit/>
          </a:bodyPr>
          <a:lstStyle/>
          <a:p>
            <a:pPr eaLnBrk="1" hangingPunct="1">
              <a:spcBef>
                <a:spcPct val="50000"/>
              </a:spcBef>
            </a:pPr>
            <a:r>
              <a:rPr lang="en-US" sz="1800">
                <a:solidFill>
                  <a:srgbClr val="000000"/>
                </a:solidFill>
              </a:rPr>
              <a:t>km</a:t>
            </a:r>
            <a:endParaRPr lang="id-ID" sz="1800">
              <a:solidFill>
                <a:srgbClr val="000000"/>
              </a:solidFill>
            </a:endParaRPr>
          </a:p>
        </p:txBody>
      </p:sp>
      <p:sp>
        <p:nvSpPr>
          <p:cNvPr id="3088" name="Text Box 16"/>
          <p:cNvSpPr txBox="1">
            <a:spLocks noChangeArrowheads="1"/>
          </p:cNvSpPr>
          <p:nvPr/>
        </p:nvSpPr>
        <p:spPr bwMode="auto">
          <a:xfrm>
            <a:off x="6553200" y="5562600"/>
            <a:ext cx="914400" cy="366713"/>
          </a:xfrm>
          <a:prstGeom prst="rect">
            <a:avLst/>
          </a:prstGeom>
          <a:noFill/>
          <a:ln w="9525">
            <a:noFill/>
            <a:miter lim="800000"/>
            <a:headEnd/>
            <a:tailEnd/>
          </a:ln>
        </p:spPr>
        <p:txBody>
          <a:bodyPr>
            <a:spAutoFit/>
          </a:bodyPr>
          <a:lstStyle/>
          <a:p>
            <a:pPr eaLnBrk="1" hangingPunct="1">
              <a:spcBef>
                <a:spcPct val="50000"/>
              </a:spcBef>
            </a:pPr>
            <a:endParaRPr lang="id-ID" sz="1800">
              <a:solidFill>
                <a:schemeClr val="tx2"/>
              </a:solidFill>
            </a:endParaRPr>
          </a:p>
        </p:txBody>
      </p:sp>
      <p:sp>
        <p:nvSpPr>
          <p:cNvPr id="3089" name="Text Box 18"/>
          <p:cNvSpPr txBox="1">
            <a:spLocks noChangeArrowheads="1"/>
          </p:cNvSpPr>
          <p:nvPr/>
        </p:nvSpPr>
        <p:spPr bwMode="auto">
          <a:xfrm>
            <a:off x="6858000" y="5562600"/>
            <a:ext cx="533400" cy="366713"/>
          </a:xfrm>
          <a:prstGeom prst="rect">
            <a:avLst/>
          </a:prstGeom>
          <a:noFill/>
          <a:ln w="9525">
            <a:noFill/>
            <a:miter lim="800000"/>
            <a:headEnd/>
            <a:tailEnd/>
          </a:ln>
        </p:spPr>
        <p:txBody>
          <a:bodyPr>
            <a:spAutoFit/>
          </a:bodyPr>
          <a:lstStyle/>
          <a:p>
            <a:pPr eaLnBrk="1" hangingPunct="1">
              <a:spcBef>
                <a:spcPct val="50000"/>
              </a:spcBef>
            </a:pPr>
            <a:r>
              <a:rPr lang="id-ID" sz="1800">
                <a:solidFill>
                  <a:srgbClr val="000000"/>
                </a:solidFill>
              </a:rPr>
              <a:t>?</a:t>
            </a:r>
          </a:p>
        </p:txBody>
      </p:sp>
      <p:sp>
        <p:nvSpPr>
          <p:cNvPr id="3090" name="AutoShape 21"/>
          <p:cNvSpPr>
            <a:spLocks noChangeArrowheads="1"/>
          </p:cNvSpPr>
          <p:nvPr/>
        </p:nvSpPr>
        <p:spPr bwMode="auto">
          <a:xfrm>
            <a:off x="152400" y="228600"/>
            <a:ext cx="5715000" cy="1143000"/>
          </a:xfrm>
          <a:prstGeom prst="cloudCallout">
            <a:avLst>
              <a:gd name="adj1" fmla="val 74500"/>
              <a:gd name="adj2" fmla="val 37500"/>
            </a:avLst>
          </a:prstGeom>
          <a:solidFill>
            <a:srgbClr val="FFFFFF"/>
          </a:solidFill>
          <a:ln w="38100">
            <a:solidFill>
              <a:srgbClr val="99CCFF"/>
            </a:solidFill>
            <a:round/>
            <a:headEnd/>
            <a:tailEnd/>
          </a:ln>
        </p:spPr>
        <p:txBody>
          <a:bodyPr/>
          <a:lstStyle/>
          <a:p>
            <a:pPr algn="ctr"/>
            <a:endParaRPr lang="id-ID" sz="4000">
              <a:latin typeface="Arial" charset="0"/>
            </a:endParaRPr>
          </a:p>
        </p:txBody>
      </p:sp>
      <p:sp>
        <p:nvSpPr>
          <p:cNvPr id="3091" name="Rectangle 22"/>
          <p:cNvSpPr>
            <a:spLocks noChangeArrowheads="1"/>
          </p:cNvSpPr>
          <p:nvPr/>
        </p:nvSpPr>
        <p:spPr bwMode="auto">
          <a:xfrm>
            <a:off x="4495800" y="685800"/>
            <a:ext cx="609600" cy="304800"/>
          </a:xfrm>
          <a:prstGeom prst="rect">
            <a:avLst/>
          </a:prstGeom>
          <a:solidFill>
            <a:schemeClr val="bg1"/>
          </a:solidFill>
          <a:ln w="9525">
            <a:noFill/>
            <a:miter lim="800000"/>
            <a:headEnd/>
            <a:tailEnd/>
          </a:ln>
        </p:spPr>
        <p:txBody>
          <a:bodyPr wrap="none" anchor="ctr"/>
          <a:lstStyle/>
          <a:p>
            <a:endParaRPr lang="en-US"/>
          </a:p>
        </p:txBody>
      </p:sp>
      <p:sp>
        <p:nvSpPr>
          <p:cNvPr id="3092" name="Rectangle 23"/>
          <p:cNvSpPr>
            <a:spLocks noChangeArrowheads="1"/>
          </p:cNvSpPr>
          <p:nvPr/>
        </p:nvSpPr>
        <p:spPr bwMode="auto">
          <a:xfrm>
            <a:off x="990600" y="533400"/>
            <a:ext cx="4267200" cy="609600"/>
          </a:xfrm>
          <a:prstGeom prst="rect">
            <a:avLst/>
          </a:prstGeom>
          <a:noFill/>
          <a:ln w="9525">
            <a:noFill/>
            <a:miter lim="800000"/>
            <a:headEnd/>
            <a:tailEnd/>
          </a:ln>
        </p:spPr>
        <p:txBody>
          <a:bodyPr anchor="b"/>
          <a:lstStyle/>
          <a:p>
            <a:pPr eaLnBrk="1" hangingPunct="1"/>
            <a:r>
              <a:rPr lang="id-ID" sz="4000">
                <a:latin typeface="Monotype Corsiva" pitchFamily="66" charset="0"/>
              </a:rPr>
              <a:t>Asyiknya Soal</a:t>
            </a:r>
          </a:p>
        </p:txBody>
      </p:sp>
      <p:sp>
        <p:nvSpPr>
          <p:cNvPr id="3093" name="Text Box 29"/>
          <p:cNvSpPr txBox="1">
            <a:spLocks noChangeArrowheads="1"/>
          </p:cNvSpPr>
          <p:nvPr/>
        </p:nvSpPr>
        <p:spPr bwMode="auto">
          <a:xfrm>
            <a:off x="4114800" y="3200400"/>
            <a:ext cx="1066800" cy="366713"/>
          </a:xfrm>
          <a:prstGeom prst="rect">
            <a:avLst/>
          </a:prstGeom>
          <a:noFill/>
          <a:ln w="9525">
            <a:noFill/>
            <a:miter lim="800000"/>
            <a:headEnd/>
            <a:tailEnd/>
          </a:ln>
        </p:spPr>
        <p:txBody>
          <a:bodyPr>
            <a:spAutoFit/>
          </a:bodyPr>
          <a:lstStyle/>
          <a:p>
            <a:pPr>
              <a:spcBef>
                <a:spcPct val="50000"/>
              </a:spcBef>
            </a:pPr>
            <a:r>
              <a:rPr lang="en-US" sz="1800">
                <a:solidFill>
                  <a:srgbClr val="000000"/>
                </a:solidFill>
              </a:rPr>
              <a:t>km/jam</a:t>
            </a:r>
          </a:p>
        </p:txBody>
      </p:sp>
      <p:sp>
        <p:nvSpPr>
          <p:cNvPr id="3094" name="Text Box 31"/>
          <p:cNvSpPr txBox="1">
            <a:spLocks noChangeArrowheads="1"/>
          </p:cNvSpPr>
          <p:nvPr/>
        </p:nvSpPr>
        <p:spPr bwMode="auto">
          <a:xfrm>
            <a:off x="1905000" y="5486400"/>
            <a:ext cx="685800" cy="366713"/>
          </a:xfrm>
          <a:prstGeom prst="rect">
            <a:avLst/>
          </a:prstGeom>
          <a:noFill/>
          <a:ln w="9525">
            <a:noFill/>
            <a:miter lim="800000"/>
            <a:headEnd/>
            <a:tailEnd/>
          </a:ln>
        </p:spPr>
        <p:txBody>
          <a:bodyPr>
            <a:spAutoFit/>
          </a:bodyPr>
          <a:lstStyle/>
          <a:p>
            <a:pPr>
              <a:spcBef>
                <a:spcPct val="50000"/>
              </a:spcBef>
            </a:pPr>
            <a:r>
              <a:rPr lang="en-US" sz="1800">
                <a:solidFill>
                  <a:srgbClr val="000000"/>
                </a:solidFill>
              </a:rPr>
              <a:t>jam</a:t>
            </a:r>
          </a:p>
        </p:txBody>
      </p:sp>
      <p:pic>
        <p:nvPicPr>
          <p:cNvPr id="3095" name="Picture 43" descr="36934940"/>
          <p:cNvPicPr>
            <a:picLocks noChangeAspect="1" noChangeArrowheads="1"/>
          </p:cNvPicPr>
          <p:nvPr/>
        </p:nvPicPr>
        <p:blipFill>
          <a:blip r:embed="rId10"/>
          <a:srcRect/>
          <a:stretch>
            <a:fillRect/>
          </a:stretch>
        </p:blipFill>
        <p:spPr bwMode="auto">
          <a:xfrm>
            <a:off x="6805613" y="1371600"/>
            <a:ext cx="1966912" cy="3200400"/>
          </a:xfrm>
          <a:prstGeom prst="rect">
            <a:avLst/>
          </a:prstGeom>
          <a:noFill/>
          <a:ln w="9525">
            <a:noFill/>
            <a:miter lim="800000"/>
            <a:headEnd/>
            <a:tailEnd/>
          </a:ln>
        </p:spPr>
      </p:pic>
    </p:spTree>
    <p:controls>
      <p:control spid="3074" name="Label1" r:id="rId2" imgW="504720" imgH="276120"/>
      <p:control spid="3075" name="Label2" r:id="rId3" imgW="419040" imgH="257040"/>
      <p:control spid="3076" name="Label4" r:id="rId4" imgW="533520" imgH="390600"/>
      <p:control spid="3077" name="CommandButton1" r:id="rId5" imgW="1676520" imgH="1219320"/>
      <p:control spid="3078" name="Label3" r:id="rId6" imgW="457200" imgH="276120"/>
      <p:control spid="3079" name="Label5" r:id="rId7" imgW="333360" imgH="304920"/>
    </p:controls>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7"/>
          <p:cNvSpPr txBox="1">
            <a:spLocks noChangeArrowheads="1"/>
          </p:cNvSpPr>
          <p:nvPr/>
        </p:nvSpPr>
        <p:spPr bwMode="auto">
          <a:xfrm>
            <a:off x="381000" y="1720850"/>
            <a:ext cx="7391400" cy="701675"/>
          </a:xfrm>
          <a:prstGeom prst="rect">
            <a:avLst/>
          </a:prstGeom>
          <a:noFill/>
          <a:ln w="9525">
            <a:noFill/>
            <a:miter lim="800000"/>
            <a:headEnd/>
            <a:tailEnd/>
          </a:ln>
        </p:spPr>
        <p:txBody>
          <a:bodyPr>
            <a:spAutoFit/>
          </a:bodyPr>
          <a:lstStyle/>
          <a:p>
            <a:pPr eaLnBrk="1" hangingPunct="1"/>
            <a:r>
              <a:rPr lang="id-ID">
                <a:latin typeface="Arial" charset="0"/>
              </a:rPr>
              <a:t>Tami berjalan dengan kecepatan 5 m/detik. </a:t>
            </a:r>
          </a:p>
          <a:p>
            <a:pPr eaLnBrk="1" hangingPunct="1"/>
            <a:r>
              <a:rPr lang="id-ID">
                <a:latin typeface="Arial" charset="0"/>
              </a:rPr>
              <a:t>Berapa jauh jarak yang ditempuh dalam waktu 4 detik?</a:t>
            </a:r>
          </a:p>
        </p:txBody>
      </p:sp>
      <p:sp>
        <p:nvSpPr>
          <p:cNvPr id="58376" name="Oval 8"/>
          <p:cNvSpPr>
            <a:spLocks noChangeArrowheads="1"/>
          </p:cNvSpPr>
          <p:nvPr/>
        </p:nvSpPr>
        <p:spPr bwMode="auto">
          <a:xfrm>
            <a:off x="3581400" y="2971800"/>
            <a:ext cx="1981200" cy="838200"/>
          </a:xfrm>
          <a:prstGeom prst="ellipse">
            <a:avLst/>
          </a:prstGeom>
          <a:solidFill>
            <a:schemeClr val="tx1"/>
          </a:solidFill>
          <a:ln w="9525">
            <a:solidFill>
              <a:schemeClr val="tx1"/>
            </a:solidFill>
            <a:round/>
            <a:headEnd/>
            <a:tailEnd/>
          </a:ln>
        </p:spPr>
        <p:txBody>
          <a:bodyPr wrap="none" anchor="ctr"/>
          <a:lstStyle/>
          <a:p>
            <a:pPr algn="ctr" eaLnBrk="1" hangingPunct="1"/>
            <a:r>
              <a:rPr lang="id-ID" sz="1800">
                <a:solidFill>
                  <a:schemeClr val="bg1"/>
                </a:solidFill>
              </a:rPr>
              <a:t>5 m/detik</a:t>
            </a:r>
          </a:p>
        </p:txBody>
      </p:sp>
      <p:sp>
        <p:nvSpPr>
          <p:cNvPr id="58377" name="Oval 9"/>
          <p:cNvSpPr>
            <a:spLocks noChangeArrowheads="1"/>
          </p:cNvSpPr>
          <p:nvPr/>
        </p:nvSpPr>
        <p:spPr bwMode="auto">
          <a:xfrm>
            <a:off x="1066800" y="4419600"/>
            <a:ext cx="1981200" cy="1676400"/>
          </a:xfrm>
          <a:prstGeom prst="ellipse">
            <a:avLst/>
          </a:prstGeom>
          <a:solidFill>
            <a:schemeClr val="tx1"/>
          </a:solidFill>
          <a:ln w="9525">
            <a:solidFill>
              <a:schemeClr val="tx1"/>
            </a:solidFill>
            <a:round/>
            <a:headEnd/>
            <a:tailEnd/>
          </a:ln>
        </p:spPr>
        <p:txBody>
          <a:bodyPr wrap="none" anchor="ctr"/>
          <a:lstStyle/>
          <a:p>
            <a:endParaRPr lang="en-US"/>
          </a:p>
        </p:txBody>
      </p:sp>
      <p:sp>
        <p:nvSpPr>
          <p:cNvPr id="58378" name="Line 10"/>
          <p:cNvSpPr>
            <a:spLocks noChangeShapeType="1"/>
          </p:cNvSpPr>
          <p:nvPr/>
        </p:nvSpPr>
        <p:spPr bwMode="auto">
          <a:xfrm>
            <a:off x="1066800" y="5257800"/>
            <a:ext cx="1981200" cy="0"/>
          </a:xfrm>
          <a:prstGeom prst="line">
            <a:avLst/>
          </a:prstGeom>
          <a:noFill/>
          <a:ln w="9525">
            <a:solidFill>
              <a:schemeClr val="bg1"/>
            </a:solidFill>
            <a:round/>
            <a:headEnd/>
            <a:tailEnd/>
          </a:ln>
        </p:spPr>
        <p:txBody>
          <a:bodyPr/>
          <a:lstStyle/>
          <a:p>
            <a:endParaRPr lang="en-US"/>
          </a:p>
        </p:txBody>
      </p:sp>
      <p:sp>
        <p:nvSpPr>
          <p:cNvPr id="58379" name="Text Box 11"/>
          <p:cNvSpPr txBox="1">
            <a:spLocks noChangeArrowheads="1"/>
          </p:cNvSpPr>
          <p:nvPr/>
        </p:nvSpPr>
        <p:spPr bwMode="auto">
          <a:xfrm>
            <a:off x="1600200" y="4800600"/>
            <a:ext cx="914400" cy="366713"/>
          </a:xfrm>
          <a:prstGeom prst="rect">
            <a:avLst/>
          </a:prstGeom>
          <a:noFill/>
          <a:ln w="9525">
            <a:noFill/>
            <a:miter lim="800000"/>
            <a:headEnd/>
            <a:tailEnd/>
          </a:ln>
        </p:spPr>
        <p:txBody>
          <a:bodyPr>
            <a:spAutoFit/>
          </a:bodyPr>
          <a:lstStyle/>
          <a:p>
            <a:pPr eaLnBrk="1" hangingPunct="1">
              <a:spcBef>
                <a:spcPct val="50000"/>
              </a:spcBef>
            </a:pPr>
            <a:r>
              <a:rPr lang="id-ID" sz="1800">
                <a:solidFill>
                  <a:schemeClr val="bg1"/>
                </a:solidFill>
              </a:rPr>
              <a:t>1 detik</a:t>
            </a:r>
          </a:p>
        </p:txBody>
      </p:sp>
      <p:sp>
        <p:nvSpPr>
          <p:cNvPr id="58380" name="Text Box 12"/>
          <p:cNvSpPr txBox="1">
            <a:spLocks noChangeArrowheads="1"/>
          </p:cNvSpPr>
          <p:nvPr/>
        </p:nvSpPr>
        <p:spPr bwMode="auto">
          <a:xfrm>
            <a:off x="1600200" y="5486400"/>
            <a:ext cx="914400" cy="366713"/>
          </a:xfrm>
          <a:prstGeom prst="rect">
            <a:avLst/>
          </a:prstGeom>
          <a:noFill/>
          <a:ln w="9525">
            <a:noFill/>
            <a:miter lim="800000"/>
            <a:headEnd/>
            <a:tailEnd/>
          </a:ln>
        </p:spPr>
        <p:txBody>
          <a:bodyPr>
            <a:spAutoFit/>
          </a:bodyPr>
          <a:lstStyle/>
          <a:p>
            <a:pPr eaLnBrk="1" hangingPunct="1">
              <a:spcBef>
                <a:spcPct val="50000"/>
              </a:spcBef>
            </a:pPr>
            <a:r>
              <a:rPr lang="id-ID" sz="1800">
                <a:solidFill>
                  <a:schemeClr val="bg1"/>
                </a:solidFill>
              </a:rPr>
              <a:t>4 detik</a:t>
            </a:r>
          </a:p>
        </p:txBody>
      </p:sp>
      <p:sp>
        <p:nvSpPr>
          <p:cNvPr id="58381" name="Oval 13"/>
          <p:cNvSpPr>
            <a:spLocks noChangeArrowheads="1"/>
          </p:cNvSpPr>
          <p:nvPr/>
        </p:nvSpPr>
        <p:spPr bwMode="auto">
          <a:xfrm>
            <a:off x="6172200" y="4495800"/>
            <a:ext cx="1981200" cy="1676400"/>
          </a:xfrm>
          <a:prstGeom prst="ellipse">
            <a:avLst/>
          </a:prstGeom>
          <a:solidFill>
            <a:schemeClr val="tx1"/>
          </a:solidFill>
          <a:ln w="9525">
            <a:solidFill>
              <a:schemeClr val="tx1"/>
            </a:solidFill>
            <a:round/>
            <a:headEnd/>
            <a:tailEnd/>
          </a:ln>
        </p:spPr>
        <p:txBody>
          <a:bodyPr wrap="none" anchor="ctr"/>
          <a:lstStyle/>
          <a:p>
            <a:endParaRPr lang="en-US"/>
          </a:p>
        </p:txBody>
      </p:sp>
      <p:sp>
        <p:nvSpPr>
          <p:cNvPr id="58382" name="Line 14"/>
          <p:cNvSpPr>
            <a:spLocks noChangeShapeType="1"/>
          </p:cNvSpPr>
          <p:nvPr/>
        </p:nvSpPr>
        <p:spPr bwMode="auto">
          <a:xfrm>
            <a:off x="6172200" y="5334000"/>
            <a:ext cx="1981200" cy="0"/>
          </a:xfrm>
          <a:prstGeom prst="line">
            <a:avLst/>
          </a:prstGeom>
          <a:noFill/>
          <a:ln w="9525">
            <a:solidFill>
              <a:schemeClr val="bg1"/>
            </a:solidFill>
            <a:round/>
            <a:headEnd/>
            <a:tailEnd/>
          </a:ln>
        </p:spPr>
        <p:txBody>
          <a:bodyPr/>
          <a:lstStyle/>
          <a:p>
            <a:endParaRPr lang="en-US"/>
          </a:p>
        </p:txBody>
      </p:sp>
      <p:sp>
        <p:nvSpPr>
          <p:cNvPr id="58383" name="Text Box 15"/>
          <p:cNvSpPr txBox="1">
            <a:spLocks noChangeArrowheads="1"/>
          </p:cNvSpPr>
          <p:nvPr/>
        </p:nvSpPr>
        <p:spPr bwMode="auto">
          <a:xfrm>
            <a:off x="6629400" y="4876800"/>
            <a:ext cx="1219200" cy="366713"/>
          </a:xfrm>
          <a:prstGeom prst="rect">
            <a:avLst/>
          </a:prstGeom>
          <a:noFill/>
          <a:ln w="9525">
            <a:noFill/>
            <a:miter lim="800000"/>
            <a:headEnd/>
            <a:tailEnd/>
          </a:ln>
        </p:spPr>
        <p:txBody>
          <a:bodyPr>
            <a:spAutoFit/>
          </a:bodyPr>
          <a:lstStyle/>
          <a:p>
            <a:pPr eaLnBrk="1" hangingPunct="1">
              <a:spcBef>
                <a:spcPct val="50000"/>
              </a:spcBef>
            </a:pPr>
            <a:r>
              <a:rPr lang="id-ID" sz="1800">
                <a:solidFill>
                  <a:schemeClr val="bg1"/>
                </a:solidFill>
              </a:rPr>
              <a:t>5 meter</a:t>
            </a:r>
          </a:p>
        </p:txBody>
      </p:sp>
      <p:sp>
        <p:nvSpPr>
          <p:cNvPr id="4108" name="Text Box 16"/>
          <p:cNvSpPr txBox="1">
            <a:spLocks noChangeArrowheads="1"/>
          </p:cNvSpPr>
          <p:nvPr/>
        </p:nvSpPr>
        <p:spPr bwMode="auto">
          <a:xfrm>
            <a:off x="6705600" y="5562600"/>
            <a:ext cx="914400" cy="366713"/>
          </a:xfrm>
          <a:prstGeom prst="rect">
            <a:avLst/>
          </a:prstGeom>
          <a:noFill/>
          <a:ln w="9525">
            <a:noFill/>
            <a:miter lim="800000"/>
            <a:headEnd/>
            <a:tailEnd/>
          </a:ln>
        </p:spPr>
        <p:txBody>
          <a:bodyPr>
            <a:spAutoFit/>
          </a:bodyPr>
          <a:lstStyle/>
          <a:p>
            <a:pPr eaLnBrk="1" hangingPunct="1">
              <a:spcBef>
                <a:spcPct val="50000"/>
              </a:spcBef>
            </a:pPr>
            <a:endParaRPr lang="id-ID" sz="1800">
              <a:solidFill>
                <a:schemeClr val="tx2"/>
              </a:solidFill>
            </a:endParaRPr>
          </a:p>
        </p:txBody>
      </p:sp>
      <p:graphicFrame>
        <p:nvGraphicFramePr>
          <p:cNvPr id="58385" name="Object 17"/>
          <p:cNvGraphicFramePr>
            <a:graphicFrameLocks noChangeAspect="1"/>
          </p:cNvGraphicFramePr>
          <p:nvPr>
            <p:ph/>
          </p:nvPr>
        </p:nvGraphicFramePr>
        <p:xfrm>
          <a:off x="6477000" y="5430838"/>
          <a:ext cx="1517650" cy="244475"/>
        </p:xfrm>
        <a:graphic>
          <a:graphicData uri="http://schemas.openxmlformats.org/presentationml/2006/ole">
            <p:oleObj spid="_x0000_s4098" name="Equation" r:id="rId4" imgW="1104840" imgH="177480" progId="">
              <p:embed/>
            </p:oleObj>
          </a:graphicData>
        </a:graphic>
      </p:graphicFrame>
      <p:sp>
        <p:nvSpPr>
          <p:cNvPr id="58386" name="Text Box 18"/>
          <p:cNvSpPr txBox="1">
            <a:spLocks noChangeArrowheads="1"/>
          </p:cNvSpPr>
          <p:nvPr/>
        </p:nvSpPr>
        <p:spPr bwMode="auto">
          <a:xfrm>
            <a:off x="7010400" y="5562600"/>
            <a:ext cx="533400" cy="366713"/>
          </a:xfrm>
          <a:prstGeom prst="rect">
            <a:avLst/>
          </a:prstGeom>
          <a:noFill/>
          <a:ln w="9525">
            <a:noFill/>
            <a:miter lim="800000"/>
            <a:headEnd/>
            <a:tailEnd/>
          </a:ln>
        </p:spPr>
        <p:txBody>
          <a:bodyPr>
            <a:spAutoFit/>
          </a:bodyPr>
          <a:lstStyle/>
          <a:p>
            <a:pPr eaLnBrk="1" hangingPunct="1">
              <a:spcBef>
                <a:spcPct val="50000"/>
              </a:spcBef>
            </a:pPr>
            <a:r>
              <a:rPr lang="id-ID" sz="1800">
                <a:solidFill>
                  <a:schemeClr val="bg1"/>
                </a:solidFill>
              </a:rPr>
              <a:t>?</a:t>
            </a:r>
          </a:p>
        </p:txBody>
      </p:sp>
      <p:sp>
        <p:nvSpPr>
          <p:cNvPr id="4110" name="AutoShape 22"/>
          <p:cNvSpPr>
            <a:spLocks noChangeArrowheads="1"/>
          </p:cNvSpPr>
          <p:nvPr/>
        </p:nvSpPr>
        <p:spPr bwMode="auto">
          <a:xfrm>
            <a:off x="152400" y="228600"/>
            <a:ext cx="5715000" cy="1143000"/>
          </a:xfrm>
          <a:prstGeom prst="cloudCallout">
            <a:avLst>
              <a:gd name="adj1" fmla="val 74500"/>
              <a:gd name="adj2" fmla="val 37500"/>
            </a:avLst>
          </a:prstGeom>
          <a:solidFill>
            <a:srgbClr val="FFFFFF"/>
          </a:solidFill>
          <a:ln w="38100">
            <a:solidFill>
              <a:srgbClr val="99CCFF"/>
            </a:solidFill>
            <a:round/>
            <a:headEnd/>
            <a:tailEnd/>
          </a:ln>
        </p:spPr>
        <p:txBody>
          <a:bodyPr/>
          <a:lstStyle/>
          <a:p>
            <a:pPr algn="ctr"/>
            <a:endParaRPr lang="id-ID" sz="4000">
              <a:latin typeface="Arial" charset="0"/>
            </a:endParaRPr>
          </a:p>
        </p:txBody>
      </p:sp>
      <p:sp>
        <p:nvSpPr>
          <p:cNvPr id="4111" name="Rectangle 23"/>
          <p:cNvSpPr>
            <a:spLocks noChangeArrowheads="1"/>
          </p:cNvSpPr>
          <p:nvPr/>
        </p:nvSpPr>
        <p:spPr bwMode="auto">
          <a:xfrm>
            <a:off x="4495800" y="685800"/>
            <a:ext cx="609600" cy="304800"/>
          </a:xfrm>
          <a:prstGeom prst="rect">
            <a:avLst/>
          </a:prstGeom>
          <a:solidFill>
            <a:schemeClr val="bg1"/>
          </a:solidFill>
          <a:ln w="9525">
            <a:noFill/>
            <a:miter lim="800000"/>
            <a:headEnd/>
            <a:tailEnd/>
          </a:ln>
        </p:spPr>
        <p:txBody>
          <a:bodyPr wrap="none" anchor="ctr"/>
          <a:lstStyle/>
          <a:p>
            <a:endParaRPr lang="en-US"/>
          </a:p>
        </p:txBody>
      </p:sp>
      <p:sp>
        <p:nvSpPr>
          <p:cNvPr id="4112" name="Rectangle 24"/>
          <p:cNvSpPr>
            <a:spLocks noChangeArrowheads="1"/>
          </p:cNvSpPr>
          <p:nvPr/>
        </p:nvSpPr>
        <p:spPr bwMode="auto">
          <a:xfrm>
            <a:off x="990600" y="533400"/>
            <a:ext cx="4267200" cy="609600"/>
          </a:xfrm>
          <a:prstGeom prst="rect">
            <a:avLst/>
          </a:prstGeom>
          <a:noFill/>
          <a:ln w="9525">
            <a:noFill/>
            <a:miter lim="800000"/>
            <a:headEnd/>
            <a:tailEnd/>
          </a:ln>
        </p:spPr>
        <p:txBody>
          <a:bodyPr anchor="b"/>
          <a:lstStyle/>
          <a:p>
            <a:pPr eaLnBrk="1" hangingPunct="1"/>
            <a:r>
              <a:rPr lang="id-ID" sz="4000">
                <a:latin typeface="Monotype Corsiva" pitchFamily="66" charset="0"/>
              </a:rPr>
              <a:t>Asyiknya Soal</a:t>
            </a:r>
          </a:p>
        </p:txBody>
      </p:sp>
      <p:pic>
        <p:nvPicPr>
          <p:cNvPr id="4113" name="Picture 25" descr="32620459"/>
          <p:cNvPicPr>
            <a:picLocks noChangeAspect="1" noChangeArrowheads="1" noCrop="1"/>
          </p:cNvPicPr>
          <p:nvPr/>
        </p:nvPicPr>
        <p:blipFill>
          <a:blip r:embed="rId5"/>
          <a:srcRect/>
          <a:stretch>
            <a:fillRect/>
          </a:stretch>
        </p:blipFill>
        <p:spPr bwMode="auto">
          <a:xfrm>
            <a:off x="3352800" y="4343400"/>
            <a:ext cx="2438400" cy="1874838"/>
          </a:xfrm>
          <a:prstGeom prst="rect">
            <a:avLst/>
          </a:prstGeom>
          <a:noFill/>
          <a:ln w="9525">
            <a:noFill/>
            <a:miter lim="800000"/>
            <a:headEnd/>
            <a:tailEnd/>
          </a:ln>
        </p:spPr>
      </p:pic>
      <p:pic>
        <p:nvPicPr>
          <p:cNvPr id="4114" name="Picture 26" descr="36934940"/>
          <p:cNvPicPr>
            <a:picLocks noChangeAspect="1" noChangeArrowheads="1"/>
          </p:cNvPicPr>
          <p:nvPr/>
        </p:nvPicPr>
        <p:blipFill>
          <a:blip r:embed="rId6"/>
          <a:srcRect/>
          <a:stretch>
            <a:fillRect/>
          </a:stretch>
        </p:blipFill>
        <p:spPr bwMode="auto">
          <a:xfrm>
            <a:off x="6805613" y="1371600"/>
            <a:ext cx="1966912" cy="3200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376"/>
                                        </p:tgtEl>
                                        <p:attrNameLst>
                                          <p:attrName>style.visibility</p:attrName>
                                        </p:attrNameLst>
                                      </p:cBhvr>
                                      <p:to>
                                        <p:strVal val="visible"/>
                                      </p:to>
                                    </p:set>
                                    <p:animEffect transition="in" filter="blinds(horizontal)">
                                      <p:cBhvr>
                                        <p:cTn id="7" dur="500"/>
                                        <p:tgtEl>
                                          <p:spTgt spid="5837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8379"/>
                                        </p:tgtEl>
                                        <p:attrNameLst>
                                          <p:attrName>style.visibility</p:attrName>
                                        </p:attrNameLst>
                                      </p:cBhvr>
                                      <p:to>
                                        <p:strVal val="visible"/>
                                      </p:to>
                                    </p:set>
                                    <p:animEffect transition="in" filter="blinds(horizontal)">
                                      <p:cBhvr>
                                        <p:cTn id="12" dur="500"/>
                                        <p:tgtEl>
                                          <p:spTgt spid="5837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8377"/>
                                        </p:tgtEl>
                                        <p:attrNameLst>
                                          <p:attrName>style.visibility</p:attrName>
                                        </p:attrNameLst>
                                      </p:cBhvr>
                                      <p:to>
                                        <p:strVal val="visible"/>
                                      </p:to>
                                    </p:set>
                                    <p:animEffect transition="in" filter="blinds(horizontal)">
                                      <p:cBhvr>
                                        <p:cTn id="15" dur="500"/>
                                        <p:tgtEl>
                                          <p:spTgt spid="5837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8383"/>
                                        </p:tgtEl>
                                        <p:attrNameLst>
                                          <p:attrName>style.visibility</p:attrName>
                                        </p:attrNameLst>
                                      </p:cBhvr>
                                      <p:to>
                                        <p:strVal val="visible"/>
                                      </p:to>
                                    </p:set>
                                    <p:animEffect transition="in" filter="blinds(horizontal)">
                                      <p:cBhvr>
                                        <p:cTn id="20" dur="500"/>
                                        <p:tgtEl>
                                          <p:spTgt spid="5838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58381"/>
                                        </p:tgtEl>
                                        <p:attrNameLst>
                                          <p:attrName>style.visibility</p:attrName>
                                        </p:attrNameLst>
                                      </p:cBhvr>
                                      <p:to>
                                        <p:strVal val="visible"/>
                                      </p:to>
                                    </p:set>
                                    <p:animEffect transition="in" filter="blinds(horizontal)">
                                      <p:cBhvr>
                                        <p:cTn id="23" dur="500"/>
                                        <p:tgtEl>
                                          <p:spTgt spid="58381"/>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8378"/>
                                        </p:tgtEl>
                                        <p:attrNameLst>
                                          <p:attrName>style.visibility</p:attrName>
                                        </p:attrNameLst>
                                      </p:cBhvr>
                                      <p:to>
                                        <p:strVal val="visible"/>
                                      </p:to>
                                    </p:set>
                                    <p:animEffect transition="in" filter="blinds(horizontal)">
                                      <p:cBhvr>
                                        <p:cTn id="28" dur="500"/>
                                        <p:tgtEl>
                                          <p:spTgt spid="5837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58380"/>
                                        </p:tgtEl>
                                        <p:attrNameLst>
                                          <p:attrName>style.visibility</p:attrName>
                                        </p:attrNameLst>
                                      </p:cBhvr>
                                      <p:to>
                                        <p:strVal val="visible"/>
                                      </p:to>
                                    </p:set>
                                    <p:animEffect transition="in" filter="blinds(horizontal)">
                                      <p:cBhvr>
                                        <p:cTn id="31" dur="500"/>
                                        <p:tgtEl>
                                          <p:spTgt spid="58380"/>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58386"/>
                                        </p:tgtEl>
                                        <p:attrNameLst>
                                          <p:attrName>style.visibility</p:attrName>
                                        </p:attrNameLst>
                                      </p:cBhvr>
                                      <p:to>
                                        <p:strVal val="visible"/>
                                      </p:to>
                                    </p:set>
                                    <p:animEffect transition="in" filter="blinds(horizontal)">
                                      <p:cBhvr>
                                        <p:cTn id="36" dur="500"/>
                                        <p:tgtEl>
                                          <p:spTgt spid="58386"/>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58382"/>
                                        </p:tgtEl>
                                        <p:attrNameLst>
                                          <p:attrName>style.visibility</p:attrName>
                                        </p:attrNameLst>
                                      </p:cBhvr>
                                      <p:to>
                                        <p:strVal val="visible"/>
                                      </p:to>
                                    </p:set>
                                    <p:animEffect transition="in" filter="blinds(horizontal)">
                                      <p:cBhvr>
                                        <p:cTn id="39" dur="500"/>
                                        <p:tgtEl>
                                          <p:spTgt spid="58382"/>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xit" presetSubtype="10" fill="hold" grpId="1" nodeType="clickEffect">
                                  <p:stCondLst>
                                    <p:cond delay="0"/>
                                  </p:stCondLst>
                                  <p:childTnLst>
                                    <p:animEffect transition="out" filter="blinds(horizontal)">
                                      <p:cBhvr>
                                        <p:cTn id="43" dur="500"/>
                                        <p:tgtEl>
                                          <p:spTgt spid="58386"/>
                                        </p:tgtEl>
                                      </p:cBhvr>
                                    </p:animEffect>
                                    <p:set>
                                      <p:cBhvr>
                                        <p:cTn id="44" dur="1" fill="hold">
                                          <p:stCondLst>
                                            <p:cond delay="499"/>
                                          </p:stCondLst>
                                        </p:cTn>
                                        <p:tgtEl>
                                          <p:spTgt spid="58386"/>
                                        </p:tgtEl>
                                        <p:attrNameLst>
                                          <p:attrName>style.visibility</p:attrName>
                                        </p:attrNameLst>
                                      </p:cBhvr>
                                      <p:to>
                                        <p:strVal val="hidden"/>
                                      </p:to>
                                    </p:set>
                                  </p:childTnLst>
                                </p:cTn>
                              </p:par>
                              <p:par>
                                <p:cTn id="45" presetID="3" presetClass="entr" presetSubtype="10" fill="hold" nodeType="withEffect">
                                  <p:stCondLst>
                                    <p:cond delay="0"/>
                                  </p:stCondLst>
                                  <p:childTnLst>
                                    <p:set>
                                      <p:cBhvr>
                                        <p:cTn id="46" dur="1" fill="hold">
                                          <p:stCondLst>
                                            <p:cond delay="0"/>
                                          </p:stCondLst>
                                        </p:cTn>
                                        <p:tgtEl>
                                          <p:spTgt spid="58385"/>
                                        </p:tgtEl>
                                        <p:attrNameLst>
                                          <p:attrName>style.visibility</p:attrName>
                                        </p:attrNameLst>
                                      </p:cBhvr>
                                      <p:to>
                                        <p:strVal val="visible"/>
                                      </p:to>
                                    </p:set>
                                    <p:animEffect transition="in" filter="blinds(horizontal)">
                                      <p:cBhvr>
                                        <p:cTn id="47" dur="500"/>
                                        <p:tgtEl>
                                          <p:spTgt spid="58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6" grpId="0" animBg="1"/>
      <p:bldP spid="58377" grpId="0" animBg="1"/>
      <p:bldP spid="58378" grpId="0" animBg="1"/>
      <p:bldP spid="58379" grpId="0"/>
      <p:bldP spid="58380" grpId="0"/>
      <p:bldP spid="58381" grpId="0" animBg="1"/>
      <p:bldP spid="58382" grpId="0" animBg="1"/>
      <p:bldP spid="58383" grpId="0"/>
      <p:bldP spid="58386" grpId="0"/>
      <p:bldP spid="58386"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Text Box 2"/>
          <p:cNvSpPr txBox="1">
            <a:spLocks noChangeArrowheads="1"/>
          </p:cNvSpPr>
          <p:nvPr/>
        </p:nvSpPr>
        <p:spPr bwMode="auto">
          <a:xfrm>
            <a:off x="533400" y="1644650"/>
            <a:ext cx="7010400" cy="701675"/>
          </a:xfrm>
          <a:prstGeom prst="rect">
            <a:avLst/>
          </a:prstGeom>
          <a:noFill/>
          <a:ln w="9525">
            <a:noFill/>
            <a:miter lim="800000"/>
            <a:headEnd/>
            <a:tailEnd/>
          </a:ln>
        </p:spPr>
        <p:txBody>
          <a:bodyPr>
            <a:spAutoFit/>
          </a:bodyPr>
          <a:lstStyle/>
          <a:p>
            <a:pPr eaLnBrk="1" hangingPunct="1"/>
            <a:r>
              <a:rPr lang="af-ZA">
                <a:latin typeface="Arial" charset="0"/>
              </a:rPr>
              <a:t>Tami bergerak dengan kecepatan        m/s.</a:t>
            </a:r>
          </a:p>
          <a:p>
            <a:pPr eaLnBrk="1" hangingPunct="1"/>
            <a:r>
              <a:rPr lang="af-ZA">
                <a:latin typeface="Arial" charset="0"/>
              </a:rPr>
              <a:t>Berapa jauh jarak yang ditempuh dalam waktu        s?</a:t>
            </a:r>
          </a:p>
        </p:txBody>
      </p:sp>
      <p:sp>
        <p:nvSpPr>
          <p:cNvPr id="5129" name="Oval 3"/>
          <p:cNvSpPr>
            <a:spLocks noChangeArrowheads="1"/>
          </p:cNvSpPr>
          <p:nvPr/>
        </p:nvSpPr>
        <p:spPr bwMode="auto">
          <a:xfrm>
            <a:off x="3429000" y="2971800"/>
            <a:ext cx="1981200" cy="838200"/>
          </a:xfrm>
          <a:prstGeom prst="ellipse">
            <a:avLst/>
          </a:prstGeom>
          <a:solidFill>
            <a:schemeClr val="bg1"/>
          </a:solidFill>
          <a:ln w="9525">
            <a:solidFill>
              <a:schemeClr val="tx1"/>
            </a:solidFill>
            <a:round/>
            <a:headEnd/>
            <a:tailEnd/>
          </a:ln>
        </p:spPr>
        <p:txBody>
          <a:bodyPr wrap="none" anchor="ctr"/>
          <a:lstStyle/>
          <a:p>
            <a:pPr algn="ctr" eaLnBrk="1" hangingPunct="1"/>
            <a:endParaRPr lang="af-ZA" sz="1800">
              <a:solidFill>
                <a:schemeClr val="bg1"/>
              </a:solidFill>
            </a:endParaRPr>
          </a:p>
        </p:txBody>
      </p:sp>
      <p:sp>
        <p:nvSpPr>
          <p:cNvPr id="5130" name="Oval 4"/>
          <p:cNvSpPr>
            <a:spLocks noChangeArrowheads="1"/>
          </p:cNvSpPr>
          <p:nvPr/>
        </p:nvSpPr>
        <p:spPr bwMode="auto">
          <a:xfrm>
            <a:off x="1143000" y="4495800"/>
            <a:ext cx="1981200" cy="1676400"/>
          </a:xfrm>
          <a:prstGeom prst="ellipse">
            <a:avLst/>
          </a:prstGeom>
          <a:solidFill>
            <a:schemeClr val="bg1"/>
          </a:solidFill>
          <a:ln w="9525">
            <a:solidFill>
              <a:schemeClr val="tx1"/>
            </a:solidFill>
            <a:round/>
            <a:headEnd/>
            <a:tailEnd/>
          </a:ln>
        </p:spPr>
        <p:txBody>
          <a:bodyPr wrap="none" anchor="ctr"/>
          <a:lstStyle/>
          <a:p>
            <a:endParaRPr lang="en-US"/>
          </a:p>
        </p:txBody>
      </p:sp>
      <p:sp>
        <p:nvSpPr>
          <p:cNvPr id="5131" name="Line 5"/>
          <p:cNvSpPr>
            <a:spLocks noChangeShapeType="1"/>
          </p:cNvSpPr>
          <p:nvPr/>
        </p:nvSpPr>
        <p:spPr bwMode="auto">
          <a:xfrm>
            <a:off x="1143000" y="5334000"/>
            <a:ext cx="1981200" cy="0"/>
          </a:xfrm>
          <a:prstGeom prst="line">
            <a:avLst/>
          </a:prstGeom>
          <a:noFill/>
          <a:ln w="9525">
            <a:solidFill>
              <a:schemeClr val="tx1"/>
            </a:solidFill>
            <a:round/>
            <a:headEnd/>
            <a:tailEnd/>
          </a:ln>
        </p:spPr>
        <p:txBody>
          <a:bodyPr/>
          <a:lstStyle/>
          <a:p>
            <a:endParaRPr lang="en-US"/>
          </a:p>
        </p:txBody>
      </p:sp>
      <p:sp>
        <p:nvSpPr>
          <p:cNvPr id="5132" name="Text Box 6"/>
          <p:cNvSpPr txBox="1">
            <a:spLocks noChangeArrowheads="1"/>
          </p:cNvSpPr>
          <p:nvPr/>
        </p:nvSpPr>
        <p:spPr bwMode="auto">
          <a:xfrm>
            <a:off x="1828800" y="4876800"/>
            <a:ext cx="914400" cy="366713"/>
          </a:xfrm>
          <a:prstGeom prst="rect">
            <a:avLst/>
          </a:prstGeom>
          <a:noFill/>
          <a:ln w="9525">
            <a:noFill/>
            <a:miter lim="800000"/>
            <a:headEnd/>
            <a:tailEnd/>
          </a:ln>
        </p:spPr>
        <p:txBody>
          <a:bodyPr>
            <a:spAutoFit/>
          </a:bodyPr>
          <a:lstStyle/>
          <a:p>
            <a:pPr eaLnBrk="1" hangingPunct="1">
              <a:spcBef>
                <a:spcPct val="50000"/>
              </a:spcBef>
            </a:pPr>
            <a:r>
              <a:rPr lang="af-ZA" sz="1800">
                <a:solidFill>
                  <a:srgbClr val="000000"/>
                </a:solidFill>
              </a:rPr>
              <a:t>1 s</a:t>
            </a:r>
          </a:p>
        </p:txBody>
      </p:sp>
      <p:sp>
        <p:nvSpPr>
          <p:cNvPr id="5133" name="Oval 7"/>
          <p:cNvSpPr>
            <a:spLocks noChangeArrowheads="1"/>
          </p:cNvSpPr>
          <p:nvPr/>
        </p:nvSpPr>
        <p:spPr bwMode="auto">
          <a:xfrm>
            <a:off x="6019800" y="4495800"/>
            <a:ext cx="1981200" cy="1676400"/>
          </a:xfrm>
          <a:prstGeom prst="ellipse">
            <a:avLst/>
          </a:prstGeom>
          <a:solidFill>
            <a:schemeClr val="bg1"/>
          </a:solidFill>
          <a:ln w="9525">
            <a:solidFill>
              <a:schemeClr val="tx1"/>
            </a:solidFill>
            <a:round/>
            <a:headEnd/>
            <a:tailEnd/>
          </a:ln>
        </p:spPr>
        <p:txBody>
          <a:bodyPr wrap="none" anchor="ctr"/>
          <a:lstStyle/>
          <a:p>
            <a:endParaRPr lang="en-US"/>
          </a:p>
        </p:txBody>
      </p:sp>
      <p:sp>
        <p:nvSpPr>
          <p:cNvPr id="5134" name="Line 8"/>
          <p:cNvSpPr>
            <a:spLocks noChangeShapeType="1"/>
          </p:cNvSpPr>
          <p:nvPr/>
        </p:nvSpPr>
        <p:spPr bwMode="auto">
          <a:xfrm>
            <a:off x="6019800" y="5334000"/>
            <a:ext cx="1981200" cy="0"/>
          </a:xfrm>
          <a:prstGeom prst="line">
            <a:avLst/>
          </a:prstGeom>
          <a:noFill/>
          <a:ln w="9525">
            <a:solidFill>
              <a:schemeClr val="tx1"/>
            </a:solidFill>
            <a:round/>
            <a:headEnd/>
            <a:tailEnd/>
          </a:ln>
        </p:spPr>
        <p:txBody>
          <a:bodyPr/>
          <a:lstStyle/>
          <a:p>
            <a:endParaRPr lang="en-US"/>
          </a:p>
        </p:txBody>
      </p:sp>
      <p:sp>
        <p:nvSpPr>
          <p:cNvPr id="5135" name="Text Box 9"/>
          <p:cNvSpPr txBox="1">
            <a:spLocks noChangeArrowheads="1"/>
          </p:cNvSpPr>
          <p:nvPr/>
        </p:nvSpPr>
        <p:spPr bwMode="auto">
          <a:xfrm>
            <a:off x="7010400" y="4876800"/>
            <a:ext cx="914400" cy="366713"/>
          </a:xfrm>
          <a:prstGeom prst="rect">
            <a:avLst/>
          </a:prstGeom>
          <a:noFill/>
          <a:ln w="9525">
            <a:noFill/>
            <a:miter lim="800000"/>
            <a:headEnd/>
            <a:tailEnd/>
          </a:ln>
        </p:spPr>
        <p:txBody>
          <a:bodyPr>
            <a:spAutoFit/>
          </a:bodyPr>
          <a:lstStyle/>
          <a:p>
            <a:pPr eaLnBrk="1" hangingPunct="1">
              <a:spcBef>
                <a:spcPct val="50000"/>
              </a:spcBef>
            </a:pPr>
            <a:r>
              <a:rPr lang="af-ZA" sz="1800">
                <a:solidFill>
                  <a:srgbClr val="000000"/>
                </a:solidFill>
              </a:rPr>
              <a:t>m</a:t>
            </a:r>
          </a:p>
        </p:txBody>
      </p:sp>
      <p:sp>
        <p:nvSpPr>
          <p:cNvPr id="5136" name="Text Box 10"/>
          <p:cNvSpPr txBox="1">
            <a:spLocks noChangeArrowheads="1"/>
          </p:cNvSpPr>
          <p:nvPr/>
        </p:nvSpPr>
        <p:spPr bwMode="auto">
          <a:xfrm>
            <a:off x="6553200" y="5562600"/>
            <a:ext cx="914400" cy="366713"/>
          </a:xfrm>
          <a:prstGeom prst="rect">
            <a:avLst/>
          </a:prstGeom>
          <a:noFill/>
          <a:ln w="9525">
            <a:noFill/>
            <a:miter lim="800000"/>
            <a:headEnd/>
            <a:tailEnd/>
          </a:ln>
        </p:spPr>
        <p:txBody>
          <a:bodyPr>
            <a:spAutoFit/>
          </a:bodyPr>
          <a:lstStyle/>
          <a:p>
            <a:pPr eaLnBrk="1" hangingPunct="1">
              <a:spcBef>
                <a:spcPct val="50000"/>
              </a:spcBef>
            </a:pPr>
            <a:endParaRPr lang="af-ZA" sz="1800">
              <a:solidFill>
                <a:schemeClr val="tx2"/>
              </a:solidFill>
            </a:endParaRPr>
          </a:p>
        </p:txBody>
      </p:sp>
      <p:sp>
        <p:nvSpPr>
          <p:cNvPr id="5137" name="Text Box 11"/>
          <p:cNvSpPr txBox="1">
            <a:spLocks noChangeArrowheads="1"/>
          </p:cNvSpPr>
          <p:nvPr/>
        </p:nvSpPr>
        <p:spPr bwMode="auto">
          <a:xfrm>
            <a:off x="6858000" y="5562600"/>
            <a:ext cx="533400" cy="366713"/>
          </a:xfrm>
          <a:prstGeom prst="rect">
            <a:avLst/>
          </a:prstGeom>
          <a:noFill/>
          <a:ln w="9525">
            <a:noFill/>
            <a:miter lim="800000"/>
            <a:headEnd/>
            <a:tailEnd/>
          </a:ln>
        </p:spPr>
        <p:txBody>
          <a:bodyPr>
            <a:spAutoFit/>
          </a:bodyPr>
          <a:lstStyle/>
          <a:p>
            <a:pPr eaLnBrk="1" hangingPunct="1">
              <a:spcBef>
                <a:spcPct val="50000"/>
              </a:spcBef>
            </a:pPr>
            <a:r>
              <a:rPr lang="af-ZA" sz="1800">
                <a:solidFill>
                  <a:srgbClr val="000000"/>
                </a:solidFill>
              </a:rPr>
              <a:t>?</a:t>
            </a:r>
          </a:p>
        </p:txBody>
      </p:sp>
      <p:sp>
        <p:nvSpPr>
          <p:cNvPr id="5138" name="AutoShape 13"/>
          <p:cNvSpPr>
            <a:spLocks noChangeArrowheads="1"/>
          </p:cNvSpPr>
          <p:nvPr/>
        </p:nvSpPr>
        <p:spPr bwMode="auto">
          <a:xfrm>
            <a:off x="152400" y="228600"/>
            <a:ext cx="5715000" cy="1143000"/>
          </a:xfrm>
          <a:prstGeom prst="cloudCallout">
            <a:avLst>
              <a:gd name="adj1" fmla="val 74500"/>
              <a:gd name="adj2" fmla="val 37500"/>
            </a:avLst>
          </a:prstGeom>
          <a:solidFill>
            <a:srgbClr val="FFFFFF"/>
          </a:solidFill>
          <a:ln w="38100">
            <a:solidFill>
              <a:srgbClr val="99CCFF"/>
            </a:solidFill>
            <a:round/>
            <a:headEnd/>
            <a:tailEnd/>
          </a:ln>
        </p:spPr>
        <p:txBody>
          <a:bodyPr/>
          <a:lstStyle/>
          <a:p>
            <a:pPr algn="ctr"/>
            <a:endParaRPr lang="af-ZA" sz="4000">
              <a:latin typeface="Arial" charset="0"/>
            </a:endParaRPr>
          </a:p>
        </p:txBody>
      </p:sp>
      <p:sp>
        <p:nvSpPr>
          <p:cNvPr id="5139" name="Rectangle 14"/>
          <p:cNvSpPr>
            <a:spLocks noChangeArrowheads="1"/>
          </p:cNvSpPr>
          <p:nvPr/>
        </p:nvSpPr>
        <p:spPr bwMode="auto">
          <a:xfrm>
            <a:off x="4495800" y="685800"/>
            <a:ext cx="609600" cy="304800"/>
          </a:xfrm>
          <a:prstGeom prst="rect">
            <a:avLst/>
          </a:prstGeom>
          <a:solidFill>
            <a:schemeClr val="bg1"/>
          </a:solidFill>
          <a:ln w="9525">
            <a:noFill/>
            <a:miter lim="800000"/>
            <a:headEnd/>
            <a:tailEnd/>
          </a:ln>
        </p:spPr>
        <p:txBody>
          <a:bodyPr wrap="none" anchor="ctr"/>
          <a:lstStyle/>
          <a:p>
            <a:endParaRPr lang="en-US"/>
          </a:p>
        </p:txBody>
      </p:sp>
      <p:sp>
        <p:nvSpPr>
          <p:cNvPr id="5140" name="Rectangle 15"/>
          <p:cNvSpPr>
            <a:spLocks noChangeArrowheads="1"/>
          </p:cNvSpPr>
          <p:nvPr/>
        </p:nvSpPr>
        <p:spPr bwMode="auto">
          <a:xfrm>
            <a:off x="990600" y="533400"/>
            <a:ext cx="4267200" cy="609600"/>
          </a:xfrm>
          <a:prstGeom prst="rect">
            <a:avLst/>
          </a:prstGeom>
          <a:noFill/>
          <a:ln w="9525">
            <a:noFill/>
            <a:miter lim="800000"/>
            <a:headEnd/>
            <a:tailEnd/>
          </a:ln>
        </p:spPr>
        <p:txBody>
          <a:bodyPr anchor="b"/>
          <a:lstStyle/>
          <a:p>
            <a:pPr eaLnBrk="1" hangingPunct="1"/>
            <a:r>
              <a:rPr lang="af-ZA" sz="4000">
                <a:latin typeface="Monotype Corsiva" pitchFamily="66" charset="0"/>
              </a:rPr>
              <a:t>Asyiknya Soal</a:t>
            </a:r>
          </a:p>
        </p:txBody>
      </p:sp>
      <p:sp>
        <p:nvSpPr>
          <p:cNvPr id="5141" name="Text Box 20"/>
          <p:cNvSpPr txBox="1">
            <a:spLocks noChangeArrowheads="1"/>
          </p:cNvSpPr>
          <p:nvPr/>
        </p:nvSpPr>
        <p:spPr bwMode="auto">
          <a:xfrm>
            <a:off x="4267200" y="3200400"/>
            <a:ext cx="1066800" cy="366713"/>
          </a:xfrm>
          <a:prstGeom prst="rect">
            <a:avLst/>
          </a:prstGeom>
          <a:noFill/>
          <a:ln w="9525">
            <a:noFill/>
            <a:miter lim="800000"/>
            <a:headEnd/>
            <a:tailEnd/>
          </a:ln>
        </p:spPr>
        <p:txBody>
          <a:bodyPr>
            <a:spAutoFit/>
          </a:bodyPr>
          <a:lstStyle/>
          <a:p>
            <a:pPr>
              <a:spcBef>
                <a:spcPct val="50000"/>
              </a:spcBef>
            </a:pPr>
            <a:r>
              <a:rPr lang="af-ZA" sz="1800">
                <a:solidFill>
                  <a:srgbClr val="000000"/>
                </a:solidFill>
              </a:rPr>
              <a:t>m/s</a:t>
            </a:r>
          </a:p>
        </p:txBody>
      </p:sp>
      <p:sp>
        <p:nvSpPr>
          <p:cNvPr id="5142" name="Text Box 21"/>
          <p:cNvSpPr txBox="1">
            <a:spLocks noChangeArrowheads="1"/>
          </p:cNvSpPr>
          <p:nvPr/>
        </p:nvSpPr>
        <p:spPr bwMode="auto">
          <a:xfrm>
            <a:off x="2057400" y="5486400"/>
            <a:ext cx="685800" cy="366713"/>
          </a:xfrm>
          <a:prstGeom prst="rect">
            <a:avLst/>
          </a:prstGeom>
          <a:noFill/>
          <a:ln w="9525">
            <a:noFill/>
            <a:miter lim="800000"/>
            <a:headEnd/>
            <a:tailEnd/>
          </a:ln>
        </p:spPr>
        <p:txBody>
          <a:bodyPr>
            <a:spAutoFit/>
          </a:bodyPr>
          <a:lstStyle/>
          <a:p>
            <a:pPr>
              <a:spcBef>
                <a:spcPct val="50000"/>
              </a:spcBef>
            </a:pPr>
            <a:r>
              <a:rPr lang="af-ZA" sz="1800">
                <a:solidFill>
                  <a:srgbClr val="000000"/>
                </a:solidFill>
              </a:rPr>
              <a:t>s</a:t>
            </a:r>
          </a:p>
        </p:txBody>
      </p:sp>
      <p:pic>
        <p:nvPicPr>
          <p:cNvPr id="5143" name="Picture 25" descr="36934940"/>
          <p:cNvPicPr>
            <a:picLocks noChangeAspect="1" noChangeArrowheads="1"/>
          </p:cNvPicPr>
          <p:nvPr/>
        </p:nvPicPr>
        <p:blipFill>
          <a:blip r:embed="rId10"/>
          <a:srcRect/>
          <a:stretch>
            <a:fillRect/>
          </a:stretch>
        </p:blipFill>
        <p:spPr bwMode="auto">
          <a:xfrm>
            <a:off x="6805613" y="1371600"/>
            <a:ext cx="1966912" cy="3200400"/>
          </a:xfrm>
          <a:prstGeom prst="rect">
            <a:avLst/>
          </a:prstGeom>
          <a:noFill/>
          <a:ln w="9525">
            <a:noFill/>
            <a:miter lim="800000"/>
            <a:headEnd/>
            <a:tailEnd/>
          </a:ln>
        </p:spPr>
      </p:pic>
    </p:spTree>
    <p:controls>
      <p:control spid="5122" name="Label1" r:id="rId2" imgW="228600" imgH="276120"/>
      <p:control spid="5123" name="Label2" r:id="rId3" imgW="237960" imgH="276120"/>
      <p:control spid="5124" name="Label4" r:id="rId4" imgW="533520" imgH="390600"/>
      <p:control spid="5125" name="CommandButton1" r:id="rId5" imgW="1676520" imgH="1219320"/>
      <p:control spid="5126" name="Label3" r:id="rId6" imgW="457200" imgH="276120"/>
      <p:control spid="5127" name="Label5" r:id="rId7" imgW="333360" imgH="304920"/>
    </p:controls>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7"/>
          <p:cNvSpPr txBox="1">
            <a:spLocks noChangeArrowheads="1"/>
          </p:cNvSpPr>
          <p:nvPr/>
        </p:nvSpPr>
        <p:spPr bwMode="auto">
          <a:xfrm>
            <a:off x="762000" y="1616075"/>
            <a:ext cx="6324600" cy="1006475"/>
          </a:xfrm>
          <a:prstGeom prst="rect">
            <a:avLst/>
          </a:prstGeom>
          <a:noFill/>
          <a:ln w="9525">
            <a:noFill/>
            <a:miter lim="800000"/>
            <a:headEnd/>
            <a:tailEnd/>
          </a:ln>
        </p:spPr>
        <p:txBody>
          <a:bodyPr>
            <a:spAutoFit/>
          </a:bodyPr>
          <a:lstStyle/>
          <a:p>
            <a:pPr eaLnBrk="1" hangingPunct="1"/>
            <a:r>
              <a:rPr lang="en-US" noProof="1">
                <a:latin typeface="Arial" charset="0"/>
              </a:rPr>
              <a:t>Sebuah kereta menempuh jarak 30 km selama 20 menit. Berapakah jarak yang ditempuh kereta selama 1 jam? </a:t>
            </a:r>
          </a:p>
        </p:txBody>
      </p:sp>
      <p:sp>
        <p:nvSpPr>
          <p:cNvPr id="33795" name="AutoShape 21"/>
          <p:cNvSpPr>
            <a:spLocks noChangeArrowheads="1"/>
          </p:cNvSpPr>
          <p:nvPr/>
        </p:nvSpPr>
        <p:spPr bwMode="auto">
          <a:xfrm>
            <a:off x="152400" y="228600"/>
            <a:ext cx="5715000" cy="1143000"/>
          </a:xfrm>
          <a:prstGeom prst="cloudCallout">
            <a:avLst>
              <a:gd name="adj1" fmla="val 74500"/>
              <a:gd name="adj2" fmla="val 37500"/>
            </a:avLst>
          </a:prstGeom>
          <a:solidFill>
            <a:srgbClr val="FFFFFF"/>
          </a:solidFill>
          <a:ln w="38100">
            <a:solidFill>
              <a:srgbClr val="99CCFF"/>
            </a:solidFill>
            <a:round/>
            <a:headEnd/>
            <a:tailEnd/>
          </a:ln>
        </p:spPr>
        <p:txBody>
          <a:bodyPr/>
          <a:lstStyle/>
          <a:p>
            <a:pPr algn="ctr"/>
            <a:endParaRPr lang="en-US" noProof="1">
              <a:latin typeface="Arial" charset="0"/>
            </a:endParaRPr>
          </a:p>
        </p:txBody>
      </p:sp>
      <p:sp>
        <p:nvSpPr>
          <p:cNvPr id="33796" name="Rectangle 22"/>
          <p:cNvSpPr>
            <a:spLocks noChangeArrowheads="1"/>
          </p:cNvSpPr>
          <p:nvPr/>
        </p:nvSpPr>
        <p:spPr bwMode="auto">
          <a:xfrm>
            <a:off x="4495800" y="685800"/>
            <a:ext cx="609600" cy="304800"/>
          </a:xfrm>
          <a:prstGeom prst="rect">
            <a:avLst/>
          </a:prstGeom>
          <a:solidFill>
            <a:schemeClr val="bg1"/>
          </a:solidFill>
          <a:ln w="9525">
            <a:noFill/>
            <a:miter lim="800000"/>
            <a:headEnd/>
            <a:tailEnd/>
          </a:ln>
        </p:spPr>
        <p:txBody>
          <a:bodyPr wrap="none" anchor="ctr"/>
          <a:lstStyle/>
          <a:p>
            <a:endParaRPr lang="en-US"/>
          </a:p>
        </p:txBody>
      </p:sp>
      <p:sp>
        <p:nvSpPr>
          <p:cNvPr id="33797" name="Rectangle 23"/>
          <p:cNvSpPr>
            <a:spLocks noChangeArrowheads="1"/>
          </p:cNvSpPr>
          <p:nvPr/>
        </p:nvSpPr>
        <p:spPr bwMode="auto">
          <a:xfrm>
            <a:off x="990600" y="533400"/>
            <a:ext cx="4267200" cy="609600"/>
          </a:xfrm>
          <a:prstGeom prst="rect">
            <a:avLst/>
          </a:prstGeom>
          <a:noFill/>
          <a:ln w="9525">
            <a:noFill/>
            <a:miter lim="800000"/>
            <a:headEnd/>
            <a:tailEnd/>
          </a:ln>
        </p:spPr>
        <p:txBody>
          <a:bodyPr anchor="b"/>
          <a:lstStyle/>
          <a:p>
            <a:pPr eaLnBrk="1" hangingPunct="1"/>
            <a:r>
              <a:rPr lang="en-US" sz="4000" noProof="1">
                <a:latin typeface="Monotype Corsiva" pitchFamily="66" charset="0"/>
              </a:rPr>
              <a:t>Asyiknya Soal</a:t>
            </a:r>
          </a:p>
        </p:txBody>
      </p:sp>
      <p:sp>
        <p:nvSpPr>
          <p:cNvPr id="60446" name="Text Box 30"/>
          <p:cNvSpPr txBox="1">
            <a:spLocks noChangeArrowheads="1"/>
          </p:cNvSpPr>
          <p:nvPr/>
        </p:nvSpPr>
        <p:spPr bwMode="auto">
          <a:xfrm>
            <a:off x="838200" y="2895600"/>
            <a:ext cx="5638800" cy="396875"/>
          </a:xfrm>
          <a:prstGeom prst="rect">
            <a:avLst/>
          </a:prstGeom>
          <a:noFill/>
          <a:ln w="9525">
            <a:noFill/>
            <a:miter lim="800000"/>
            <a:headEnd/>
            <a:tailEnd/>
          </a:ln>
        </p:spPr>
        <p:txBody>
          <a:bodyPr>
            <a:spAutoFit/>
          </a:bodyPr>
          <a:lstStyle/>
          <a:p>
            <a:pPr>
              <a:spcBef>
                <a:spcPct val="50000"/>
              </a:spcBef>
            </a:pPr>
            <a:r>
              <a:rPr lang="en-US" noProof="1">
                <a:latin typeface="Arial" charset="0"/>
              </a:rPr>
              <a:t>Dalam 20 menit kereta menempuh jarak 30 km</a:t>
            </a:r>
          </a:p>
        </p:txBody>
      </p:sp>
      <p:sp>
        <p:nvSpPr>
          <p:cNvPr id="60447" name="Text Box 31"/>
          <p:cNvSpPr txBox="1">
            <a:spLocks noChangeArrowheads="1"/>
          </p:cNvSpPr>
          <p:nvPr/>
        </p:nvSpPr>
        <p:spPr bwMode="auto">
          <a:xfrm>
            <a:off x="1295400" y="3352800"/>
            <a:ext cx="5486400" cy="396875"/>
          </a:xfrm>
          <a:prstGeom prst="rect">
            <a:avLst/>
          </a:prstGeom>
          <a:noFill/>
          <a:ln w="9525">
            <a:noFill/>
            <a:miter lim="800000"/>
            <a:headEnd/>
            <a:tailEnd/>
          </a:ln>
        </p:spPr>
        <p:txBody>
          <a:bodyPr>
            <a:spAutoFit/>
          </a:bodyPr>
          <a:lstStyle/>
          <a:p>
            <a:pPr>
              <a:spcBef>
                <a:spcPct val="50000"/>
              </a:spcBef>
            </a:pPr>
            <a:r>
              <a:rPr lang="en-US" noProof="1">
                <a:latin typeface="Arial" charset="0"/>
              </a:rPr>
              <a:t>Dalam 40 menit kereta menempuh jarak 60 km</a:t>
            </a:r>
          </a:p>
        </p:txBody>
      </p:sp>
      <p:sp>
        <p:nvSpPr>
          <p:cNvPr id="60448" name="Text Box 32"/>
          <p:cNvSpPr txBox="1">
            <a:spLocks noChangeArrowheads="1"/>
          </p:cNvSpPr>
          <p:nvPr/>
        </p:nvSpPr>
        <p:spPr bwMode="auto">
          <a:xfrm>
            <a:off x="1905000" y="3946525"/>
            <a:ext cx="5486400" cy="396875"/>
          </a:xfrm>
          <a:prstGeom prst="rect">
            <a:avLst/>
          </a:prstGeom>
          <a:noFill/>
          <a:ln w="9525">
            <a:noFill/>
            <a:miter lim="800000"/>
            <a:headEnd/>
            <a:tailEnd/>
          </a:ln>
        </p:spPr>
        <p:txBody>
          <a:bodyPr>
            <a:spAutoFit/>
          </a:bodyPr>
          <a:lstStyle/>
          <a:p>
            <a:pPr>
              <a:spcBef>
                <a:spcPct val="50000"/>
              </a:spcBef>
            </a:pPr>
            <a:r>
              <a:rPr lang="en-US" noProof="1">
                <a:latin typeface="Arial" charset="0"/>
              </a:rPr>
              <a:t>Dalam 60 menit kereta menempuh jarak 90 km</a:t>
            </a:r>
          </a:p>
        </p:txBody>
      </p:sp>
      <p:sp>
        <p:nvSpPr>
          <p:cNvPr id="60510" name="Rectangle 94"/>
          <p:cNvSpPr>
            <a:spLocks noChangeArrowheads="1"/>
          </p:cNvSpPr>
          <p:nvPr/>
        </p:nvSpPr>
        <p:spPr bwMode="auto">
          <a:xfrm>
            <a:off x="533400" y="4724400"/>
            <a:ext cx="1143000" cy="381000"/>
          </a:xfrm>
          <a:prstGeom prst="rect">
            <a:avLst/>
          </a:prstGeom>
          <a:noFill/>
          <a:ln w="9525">
            <a:solidFill>
              <a:schemeClr val="tx1"/>
            </a:solidFill>
            <a:miter lim="800000"/>
            <a:headEnd/>
            <a:tailEnd/>
          </a:ln>
        </p:spPr>
        <p:txBody>
          <a:bodyPr wrap="none" anchor="ctr"/>
          <a:lstStyle/>
          <a:p>
            <a:pPr algn="ctr"/>
            <a:r>
              <a:rPr lang="en-US" sz="1400" noProof="1">
                <a:latin typeface="Arial" charset="0"/>
              </a:rPr>
              <a:t>Waktu (menit)</a:t>
            </a:r>
          </a:p>
        </p:txBody>
      </p:sp>
      <p:sp>
        <p:nvSpPr>
          <p:cNvPr id="60511" name="Rectangle 95"/>
          <p:cNvSpPr>
            <a:spLocks noChangeArrowheads="1"/>
          </p:cNvSpPr>
          <p:nvPr/>
        </p:nvSpPr>
        <p:spPr bwMode="auto">
          <a:xfrm>
            <a:off x="1676400" y="4724400"/>
            <a:ext cx="1447800" cy="381000"/>
          </a:xfrm>
          <a:prstGeom prst="rect">
            <a:avLst/>
          </a:prstGeom>
          <a:noFill/>
          <a:ln w="9525">
            <a:solidFill>
              <a:schemeClr val="tx1"/>
            </a:solidFill>
            <a:miter lim="800000"/>
            <a:headEnd/>
            <a:tailEnd/>
          </a:ln>
        </p:spPr>
        <p:txBody>
          <a:bodyPr wrap="none" anchor="ctr"/>
          <a:lstStyle/>
          <a:p>
            <a:pPr algn="ctr"/>
            <a:r>
              <a:rPr lang="en-US" sz="1400" noProof="1">
                <a:latin typeface="Arial" charset="0"/>
              </a:rPr>
              <a:t>Perpindahan (km)</a:t>
            </a:r>
          </a:p>
        </p:txBody>
      </p:sp>
      <p:sp>
        <p:nvSpPr>
          <p:cNvPr id="60520" name="Rectangle 104"/>
          <p:cNvSpPr>
            <a:spLocks noChangeArrowheads="1"/>
          </p:cNvSpPr>
          <p:nvPr/>
        </p:nvSpPr>
        <p:spPr bwMode="auto">
          <a:xfrm>
            <a:off x="533400" y="5105400"/>
            <a:ext cx="1143000" cy="381000"/>
          </a:xfrm>
          <a:prstGeom prst="rect">
            <a:avLst/>
          </a:prstGeom>
          <a:noFill/>
          <a:ln w="9525">
            <a:solidFill>
              <a:schemeClr val="tx1"/>
            </a:solidFill>
            <a:miter lim="800000"/>
            <a:headEnd/>
            <a:tailEnd/>
          </a:ln>
        </p:spPr>
        <p:txBody>
          <a:bodyPr wrap="none" anchor="ctr"/>
          <a:lstStyle/>
          <a:p>
            <a:pPr algn="ctr"/>
            <a:r>
              <a:rPr lang="en-US" noProof="1">
                <a:latin typeface="Arial" charset="0"/>
              </a:rPr>
              <a:t>20</a:t>
            </a:r>
          </a:p>
        </p:txBody>
      </p:sp>
      <p:sp>
        <p:nvSpPr>
          <p:cNvPr id="60521" name="Rectangle 105"/>
          <p:cNvSpPr>
            <a:spLocks noChangeArrowheads="1"/>
          </p:cNvSpPr>
          <p:nvPr/>
        </p:nvSpPr>
        <p:spPr bwMode="auto">
          <a:xfrm>
            <a:off x="1676400" y="5105400"/>
            <a:ext cx="1447800" cy="381000"/>
          </a:xfrm>
          <a:prstGeom prst="rect">
            <a:avLst/>
          </a:prstGeom>
          <a:noFill/>
          <a:ln w="9525">
            <a:solidFill>
              <a:schemeClr val="tx1"/>
            </a:solidFill>
            <a:miter lim="800000"/>
            <a:headEnd/>
            <a:tailEnd/>
          </a:ln>
        </p:spPr>
        <p:txBody>
          <a:bodyPr wrap="none" anchor="ctr"/>
          <a:lstStyle/>
          <a:p>
            <a:pPr algn="ctr"/>
            <a:r>
              <a:rPr lang="en-US" noProof="1">
                <a:latin typeface="Arial" charset="0"/>
              </a:rPr>
              <a:t>30</a:t>
            </a:r>
          </a:p>
        </p:txBody>
      </p:sp>
      <p:sp>
        <p:nvSpPr>
          <p:cNvPr id="60523" name="Rectangle 107"/>
          <p:cNvSpPr>
            <a:spLocks noChangeArrowheads="1"/>
          </p:cNvSpPr>
          <p:nvPr/>
        </p:nvSpPr>
        <p:spPr bwMode="auto">
          <a:xfrm>
            <a:off x="533400" y="5486400"/>
            <a:ext cx="1143000" cy="381000"/>
          </a:xfrm>
          <a:prstGeom prst="rect">
            <a:avLst/>
          </a:prstGeom>
          <a:noFill/>
          <a:ln w="9525">
            <a:solidFill>
              <a:schemeClr val="tx1"/>
            </a:solidFill>
            <a:miter lim="800000"/>
            <a:headEnd/>
            <a:tailEnd/>
          </a:ln>
        </p:spPr>
        <p:txBody>
          <a:bodyPr wrap="none" anchor="ctr"/>
          <a:lstStyle/>
          <a:p>
            <a:pPr algn="ctr"/>
            <a:r>
              <a:rPr lang="en-US" noProof="1">
                <a:latin typeface="Arial" charset="0"/>
              </a:rPr>
              <a:t>40</a:t>
            </a:r>
          </a:p>
        </p:txBody>
      </p:sp>
      <p:sp>
        <p:nvSpPr>
          <p:cNvPr id="60524" name="Rectangle 108"/>
          <p:cNvSpPr>
            <a:spLocks noChangeArrowheads="1"/>
          </p:cNvSpPr>
          <p:nvPr/>
        </p:nvSpPr>
        <p:spPr bwMode="auto">
          <a:xfrm>
            <a:off x="1676400" y="5486400"/>
            <a:ext cx="1447800" cy="381000"/>
          </a:xfrm>
          <a:prstGeom prst="rect">
            <a:avLst/>
          </a:prstGeom>
          <a:noFill/>
          <a:ln w="9525">
            <a:solidFill>
              <a:schemeClr val="tx1"/>
            </a:solidFill>
            <a:miter lim="800000"/>
            <a:headEnd/>
            <a:tailEnd/>
          </a:ln>
        </p:spPr>
        <p:txBody>
          <a:bodyPr wrap="none" anchor="ctr"/>
          <a:lstStyle/>
          <a:p>
            <a:pPr algn="ctr"/>
            <a:r>
              <a:rPr lang="en-US" noProof="1">
                <a:latin typeface="Arial" charset="0"/>
              </a:rPr>
              <a:t>60</a:t>
            </a:r>
          </a:p>
        </p:txBody>
      </p:sp>
      <p:sp>
        <p:nvSpPr>
          <p:cNvPr id="60526" name="Rectangle 110"/>
          <p:cNvSpPr>
            <a:spLocks noChangeArrowheads="1"/>
          </p:cNvSpPr>
          <p:nvPr/>
        </p:nvSpPr>
        <p:spPr bwMode="auto">
          <a:xfrm>
            <a:off x="533400" y="5867400"/>
            <a:ext cx="1143000" cy="381000"/>
          </a:xfrm>
          <a:prstGeom prst="rect">
            <a:avLst/>
          </a:prstGeom>
          <a:noFill/>
          <a:ln w="9525">
            <a:solidFill>
              <a:schemeClr val="tx1"/>
            </a:solidFill>
            <a:miter lim="800000"/>
            <a:headEnd/>
            <a:tailEnd/>
          </a:ln>
        </p:spPr>
        <p:txBody>
          <a:bodyPr wrap="none" anchor="ctr"/>
          <a:lstStyle/>
          <a:p>
            <a:pPr algn="ctr"/>
            <a:r>
              <a:rPr lang="en-US" noProof="1">
                <a:latin typeface="Arial" charset="0"/>
              </a:rPr>
              <a:t>60</a:t>
            </a:r>
          </a:p>
        </p:txBody>
      </p:sp>
      <p:sp>
        <p:nvSpPr>
          <p:cNvPr id="60527" name="Rectangle 111"/>
          <p:cNvSpPr>
            <a:spLocks noChangeArrowheads="1"/>
          </p:cNvSpPr>
          <p:nvPr/>
        </p:nvSpPr>
        <p:spPr bwMode="auto">
          <a:xfrm>
            <a:off x="1676400" y="5867400"/>
            <a:ext cx="1447800" cy="381000"/>
          </a:xfrm>
          <a:prstGeom prst="rect">
            <a:avLst/>
          </a:prstGeom>
          <a:noFill/>
          <a:ln w="9525">
            <a:solidFill>
              <a:schemeClr val="tx1"/>
            </a:solidFill>
            <a:miter lim="800000"/>
            <a:headEnd/>
            <a:tailEnd/>
          </a:ln>
        </p:spPr>
        <p:txBody>
          <a:bodyPr wrap="none" anchor="ctr"/>
          <a:lstStyle/>
          <a:p>
            <a:pPr algn="ctr"/>
            <a:r>
              <a:rPr lang="en-US" noProof="1">
                <a:latin typeface="Arial" charset="0"/>
              </a:rPr>
              <a:t>90</a:t>
            </a:r>
          </a:p>
        </p:txBody>
      </p:sp>
      <p:pic>
        <p:nvPicPr>
          <p:cNvPr id="33809" name="Picture 113" descr="32655397(2)"/>
          <p:cNvPicPr>
            <a:picLocks noChangeAspect="1" noChangeArrowheads="1" noCrop="1"/>
          </p:cNvPicPr>
          <p:nvPr/>
        </p:nvPicPr>
        <p:blipFill>
          <a:blip r:embed="rId3"/>
          <a:srcRect/>
          <a:stretch>
            <a:fillRect/>
          </a:stretch>
        </p:blipFill>
        <p:spPr bwMode="auto">
          <a:xfrm>
            <a:off x="4343400" y="4495800"/>
            <a:ext cx="3962400" cy="21526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46"/>
                                        </p:tgtEl>
                                        <p:attrNameLst>
                                          <p:attrName>style.visibility</p:attrName>
                                        </p:attrNameLst>
                                      </p:cBhvr>
                                      <p:to>
                                        <p:strVal val="visible"/>
                                      </p:to>
                                    </p:set>
                                    <p:animEffect transition="in" filter="blinds(horizontal)">
                                      <p:cBhvr>
                                        <p:cTn id="7" dur="500"/>
                                        <p:tgtEl>
                                          <p:spTgt spid="6044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0510"/>
                                        </p:tgtEl>
                                        <p:attrNameLst>
                                          <p:attrName>style.visibility</p:attrName>
                                        </p:attrNameLst>
                                      </p:cBhvr>
                                      <p:to>
                                        <p:strVal val="visible"/>
                                      </p:to>
                                    </p:set>
                                    <p:animEffect transition="in" filter="blinds(horizontal)">
                                      <p:cBhvr>
                                        <p:cTn id="10" dur="500"/>
                                        <p:tgtEl>
                                          <p:spTgt spid="605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0511"/>
                                        </p:tgtEl>
                                        <p:attrNameLst>
                                          <p:attrName>style.visibility</p:attrName>
                                        </p:attrNameLst>
                                      </p:cBhvr>
                                      <p:to>
                                        <p:strVal val="visible"/>
                                      </p:to>
                                    </p:set>
                                    <p:animEffect transition="in" filter="blinds(horizontal)">
                                      <p:cBhvr>
                                        <p:cTn id="13" dur="500"/>
                                        <p:tgtEl>
                                          <p:spTgt spid="6051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0520"/>
                                        </p:tgtEl>
                                        <p:attrNameLst>
                                          <p:attrName>style.visibility</p:attrName>
                                        </p:attrNameLst>
                                      </p:cBhvr>
                                      <p:to>
                                        <p:strVal val="visible"/>
                                      </p:to>
                                    </p:set>
                                    <p:animEffect transition="in" filter="blinds(horizontal)">
                                      <p:cBhvr>
                                        <p:cTn id="16" dur="500"/>
                                        <p:tgtEl>
                                          <p:spTgt spid="6052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60521"/>
                                        </p:tgtEl>
                                        <p:attrNameLst>
                                          <p:attrName>style.visibility</p:attrName>
                                        </p:attrNameLst>
                                      </p:cBhvr>
                                      <p:to>
                                        <p:strVal val="visible"/>
                                      </p:to>
                                    </p:set>
                                    <p:animEffect transition="in" filter="blinds(horizontal)">
                                      <p:cBhvr>
                                        <p:cTn id="19" dur="500"/>
                                        <p:tgtEl>
                                          <p:spTgt spid="60521"/>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60447"/>
                                        </p:tgtEl>
                                        <p:attrNameLst>
                                          <p:attrName>style.visibility</p:attrName>
                                        </p:attrNameLst>
                                      </p:cBhvr>
                                      <p:to>
                                        <p:strVal val="visible"/>
                                      </p:to>
                                    </p:set>
                                    <p:animEffect transition="in" filter="blinds(horizontal)">
                                      <p:cBhvr>
                                        <p:cTn id="24" dur="500"/>
                                        <p:tgtEl>
                                          <p:spTgt spid="60447"/>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60523"/>
                                        </p:tgtEl>
                                        <p:attrNameLst>
                                          <p:attrName>style.visibility</p:attrName>
                                        </p:attrNameLst>
                                      </p:cBhvr>
                                      <p:to>
                                        <p:strVal val="visible"/>
                                      </p:to>
                                    </p:set>
                                    <p:animEffect transition="in" filter="blinds(horizontal)">
                                      <p:cBhvr>
                                        <p:cTn id="27" dur="500"/>
                                        <p:tgtEl>
                                          <p:spTgt spid="60523"/>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60524"/>
                                        </p:tgtEl>
                                        <p:attrNameLst>
                                          <p:attrName>style.visibility</p:attrName>
                                        </p:attrNameLst>
                                      </p:cBhvr>
                                      <p:to>
                                        <p:strVal val="visible"/>
                                      </p:to>
                                    </p:set>
                                    <p:animEffect transition="in" filter="blinds(horizontal)">
                                      <p:cBhvr>
                                        <p:cTn id="30" dur="500"/>
                                        <p:tgtEl>
                                          <p:spTgt spid="60524"/>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60448"/>
                                        </p:tgtEl>
                                        <p:attrNameLst>
                                          <p:attrName>style.visibility</p:attrName>
                                        </p:attrNameLst>
                                      </p:cBhvr>
                                      <p:to>
                                        <p:strVal val="visible"/>
                                      </p:to>
                                    </p:set>
                                    <p:animEffect transition="in" filter="blinds(horizontal)">
                                      <p:cBhvr>
                                        <p:cTn id="35" dur="500"/>
                                        <p:tgtEl>
                                          <p:spTgt spid="60448"/>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60526"/>
                                        </p:tgtEl>
                                        <p:attrNameLst>
                                          <p:attrName>style.visibility</p:attrName>
                                        </p:attrNameLst>
                                      </p:cBhvr>
                                      <p:to>
                                        <p:strVal val="visible"/>
                                      </p:to>
                                    </p:set>
                                    <p:animEffect transition="in" filter="blinds(horizontal)">
                                      <p:cBhvr>
                                        <p:cTn id="38" dur="500"/>
                                        <p:tgtEl>
                                          <p:spTgt spid="60526"/>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60527"/>
                                        </p:tgtEl>
                                        <p:attrNameLst>
                                          <p:attrName>style.visibility</p:attrName>
                                        </p:attrNameLst>
                                      </p:cBhvr>
                                      <p:to>
                                        <p:strVal val="visible"/>
                                      </p:to>
                                    </p:set>
                                    <p:animEffect transition="in" filter="blinds(horizontal)">
                                      <p:cBhvr>
                                        <p:cTn id="41" dur="500"/>
                                        <p:tgtEl>
                                          <p:spTgt spid="60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46" grpId="0"/>
      <p:bldP spid="60447" grpId="0"/>
      <p:bldP spid="60448" grpId="0"/>
      <p:bldP spid="60510" grpId="0" animBg="1"/>
      <p:bldP spid="60511" grpId="0" animBg="1"/>
      <p:bldP spid="60520" grpId="0" animBg="1"/>
      <p:bldP spid="60521" grpId="0" animBg="1"/>
      <p:bldP spid="60523" grpId="0" animBg="1"/>
      <p:bldP spid="60524" grpId="0" animBg="1"/>
      <p:bldP spid="60526" grpId="0" animBg="1"/>
      <p:bldP spid="605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r>
              <a:rPr lang="en-US" smtClean="0">
                <a:latin typeface="Monotype Corsiva" pitchFamily="66" charset="0"/>
              </a:rPr>
              <a:t>KOMPETENSI  DASAR</a:t>
            </a:r>
            <a:endParaRPr lang="en-US" noProof="1" smtClean="0">
              <a:latin typeface="Monotype Corsiva" pitchFamily="66" charset="0"/>
            </a:endParaRPr>
          </a:p>
        </p:txBody>
      </p:sp>
      <p:sp>
        <p:nvSpPr>
          <p:cNvPr id="154627" name="Rectangle 3"/>
          <p:cNvSpPr>
            <a:spLocks noGrp="1" noChangeArrowheads="1"/>
          </p:cNvSpPr>
          <p:nvPr>
            <p:ph type="body" idx="1"/>
          </p:nvPr>
        </p:nvSpPr>
        <p:spPr>
          <a:xfrm>
            <a:off x="1752600" y="1828800"/>
            <a:ext cx="5446713" cy="1716088"/>
          </a:xfrm>
        </p:spPr>
        <p:txBody>
          <a:bodyPr/>
          <a:lstStyle/>
          <a:p>
            <a:pPr eaLnBrk="1" hangingPunct="1">
              <a:buFont typeface="Wingdings" pitchFamily="2" charset="2"/>
              <a:buNone/>
            </a:pPr>
            <a:r>
              <a:rPr lang="en-US" sz="2400" smtClean="0">
                <a:latin typeface="Arial" charset="0"/>
              </a:rPr>
              <a:t>Menganalisis Besaran Fisika Pada Gerak Dengan Kecepatan Konstan</a:t>
            </a:r>
            <a:endParaRPr lang="en-US" sz="2400" noProof="1" smtClean="0">
              <a:latin typeface="Arial" charset="0"/>
            </a:endParaRPr>
          </a:p>
          <a:p>
            <a:pPr eaLnBrk="1" hangingPunct="1"/>
            <a:endParaRPr lang="en-US" sz="2400" noProof="1" smtClean="0">
              <a:latin typeface="Arial" charset="0"/>
            </a:endParaRPr>
          </a:p>
        </p:txBody>
      </p:sp>
      <p:sp>
        <p:nvSpPr>
          <p:cNvPr id="154628" name="Text Box 4"/>
          <p:cNvSpPr txBox="1">
            <a:spLocks noChangeArrowheads="1"/>
          </p:cNvSpPr>
          <p:nvPr/>
        </p:nvSpPr>
        <p:spPr bwMode="auto">
          <a:xfrm>
            <a:off x="3048000" y="3581400"/>
            <a:ext cx="4114800" cy="519113"/>
          </a:xfrm>
          <a:prstGeom prst="rect">
            <a:avLst/>
          </a:prstGeom>
          <a:noFill/>
          <a:ln w="9525">
            <a:noFill/>
            <a:miter lim="800000"/>
            <a:headEnd/>
            <a:tailEnd/>
          </a:ln>
        </p:spPr>
        <p:txBody>
          <a:bodyPr>
            <a:spAutoFit/>
          </a:bodyPr>
          <a:lstStyle/>
          <a:p>
            <a:pPr>
              <a:spcBef>
                <a:spcPct val="50000"/>
              </a:spcBef>
            </a:pPr>
            <a:r>
              <a:rPr lang="en-US" sz="2800" noProof="1"/>
              <a:t>Mobil tiba-tiba naik!!!!</a:t>
            </a:r>
          </a:p>
        </p:txBody>
      </p:sp>
      <p:pic>
        <p:nvPicPr>
          <p:cNvPr id="154630" name="Picture 6" descr="skunk_running_from_car_hg_clr"/>
          <p:cNvPicPr>
            <a:picLocks noChangeAspect="1" noChangeArrowheads="1" noCrop="1"/>
          </p:cNvPicPr>
          <p:nvPr/>
        </p:nvPicPr>
        <p:blipFill>
          <a:blip r:embed="rId3"/>
          <a:srcRect/>
          <a:stretch>
            <a:fillRect/>
          </a:stretch>
        </p:blipFill>
        <p:spPr bwMode="auto">
          <a:xfrm>
            <a:off x="6248400" y="4724400"/>
            <a:ext cx="2362200" cy="1816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4626"/>
                                        </p:tgtEl>
                                        <p:attrNameLst>
                                          <p:attrName>style.visibility</p:attrName>
                                        </p:attrNameLst>
                                      </p:cBhvr>
                                      <p:to>
                                        <p:strVal val="visible"/>
                                      </p:to>
                                    </p:set>
                                    <p:animEffect transition="in" filter="blinds(horizontal)">
                                      <p:cBhvr>
                                        <p:cTn id="7" dur="500"/>
                                        <p:tgtEl>
                                          <p:spTgt spid="1546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4627">
                                            <p:txEl>
                                              <p:pRg st="0" end="0"/>
                                            </p:txEl>
                                          </p:spTgt>
                                        </p:tgtEl>
                                        <p:attrNameLst>
                                          <p:attrName>style.visibility</p:attrName>
                                        </p:attrNameLst>
                                      </p:cBhvr>
                                      <p:to>
                                        <p:strVal val="visible"/>
                                      </p:to>
                                    </p:set>
                                    <p:animEffect transition="in" filter="blinds(horizontal)">
                                      <p:cBhvr>
                                        <p:cTn id="12" dur="500"/>
                                        <p:tgtEl>
                                          <p:spTgt spid="1546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4628"/>
                                        </p:tgtEl>
                                        <p:attrNameLst>
                                          <p:attrName>style.visibility</p:attrName>
                                        </p:attrNameLst>
                                      </p:cBhvr>
                                      <p:to>
                                        <p:strVal val="visible"/>
                                      </p:to>
                                    </p:set>
                                    <p:anim calcmode="lin" valueType="num">
                                      <p:cBhvr additive="base">
                                        <p:cTn id="17" dur="500" fill="hold"/>
                                        <p:tgtEl>
                                          <p:spTgt spid="154628"/>
                                        </p:tgtEl>
                                        <p:attrNameLst>
                                          <p:attrName>ppt_x</p:attrName>
                                        </p:attrNameLst>
                                      </p:cBhvr>
                                      <p:tavLst>
                                        <p:tav tm="0">
                                          <p:val>
                                            <p:strVal val="#ppt_x"/>
                                          </p:val>
                                        </p:tav>
                                        <p:tav tm="100000">
                                          <p:val>
                                            <p:strVal val="#ppt_x"/>
                                          </p:val>
                                        </p:tav>
                                      </p:tavLst>
                                    </p:anim>
                                    <p:anim calcmode="lin" valueType="num">
                                      <p:cBhvr additive="base">
                                        <p:cTn id="18" dur="500" fill="hold"/>
                                        <p:tgtEl>
                                          <p:spTgt spid="154628"/>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3" presetClass="entr" presetSubtype="10" fill="hold" nodeType="afterEffect">
                                  <p:stCondLst>
                                    <p:cond delay="0"/>
                                  </p:stCondLst>
                                  <p:childTnLst>
                                    <p:set>
                                      <p:cBhvr>
                                        <p:cTn id="21" dur="1" fill="hold">
                                          <p:stCondLst>
                                            <p:cond delay="0"/>
                                          </p:stCondLst>
                                        </p:cTn>
                                        <p:tgtEl>
                                          <p:spTgt spid="154630"/>
                                        </p:tgtEl>
                                        <p:attrNameLst>
                                          <p:attrName>style.visibility</p:attrName>
                                        </p:attrNameLst>
                                      </p:cBhvr>
                                      <p:to>
                                        <p:strVal val="visible"/>
                                      </p:to>
                                    </p:set>
                                    <p:animEffect transition="in" filter="blinds(horizontal)">
                                      <p:cBhvr>
                                        <p:cTn id="22" dur="500"/>
                                        <p:tgtEl>
                                          <p:spTgt spid="154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p:bldP spid="154627" grpId="0" build="p"/>
      <p:bldP spid="1546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762000" y="1616075"/>
            <a:ext cx="6324600" cy="1006475"/>
          </a:xfrm>
          <a:prstGeom prst="rect">
            <a:avLst/>
          </a:prstGeom>
          <a:noFill/>
          <a:ln w="9525">
            <a:noFill/>
            <a:miter lim="800000"/>
            <a:headEnd/>
            <a:tailEnd/>
          </a:ln>
        </p:spPr>
        <p:txBody>
          <a:bodyPr>
            <a:spAutoFit/>
          </a:bodyPr>
          <a:lstStyle/>
          <a:p>
            <a:pPr eaLnBrk="1" hangingPunct="1"/>
            <a:r>
              <a:rPr lang="en-US" noProof="1">
                <a:latin typeface="Arial" charset="0"/>
              </a:rPr>
              <a:t>Sebuah kereta menempuh jarak 20 km selama 20 menit. Berapa lama waktu yang ditempuh oleh kereta untuk menempuh jarak 100 km? </a:t>
            </a:r>
          </a:p>
        </p:txBody>
      </p:sp>
      <p:sp>
        <p:nvSpPr>
          <p:cNvPr id="34819" name="AutoShape 4"/>
          <p:cNvSpPr>
            <a:spLocks noChangeArrowheads="1"/>
          </p:cNvSpPr>
          <p:nvPr/>
        </p:nvSpPr>
        <p:spPr bwMode="auto">
          <a:xfrm>
            <a:off x="152400" y="228600"/>
            <a:ext cx="5715000" cy="1143000"/>
          </a:xfrm>
          <a:prstGeom prst="cloudCallout">
            <a:avLst>
              <a:gd name="adj1" fmla="val 74500"/>
              <a:gd name="adj2" fmla="val 37500"/>
            </a:avLst>
          </a:prstGeom>
          <a:solidFill>
            <a:srgbClr val="FFFFFF"/>
          </a:solidFill>
          <a:ln w="38100">
            <a:solidFill>
              <a:srgbClr val="99CCFF"/>
            </a:solidFill>
            <a:round/>
            <a:headEnd/>
            <a:tailEnd/>
          </a:ln>
        </p:spPr>
        <p:txBody>
          <a:bodyPr/>
          <a:lstStyle/>
          <a:p>
            <a:pPr algn="ctr"/>
            <a:endParaRPr lang="en-US" noProof="1">
              <a:latin typeface="Arial" charset="0"/>
            </a:endParaRPr>
          </a:p>
        </p:txBody>
      </p:sp>
      <p:sp>
        <p:nvSpPr>
          <p:cNvPr id="34820" name="Rectangle 5"/>
          <p:cNvSpPr>
            <a:spLocks noChangeArrowheads="1"/>
          </p:cNvSpPr>
          <p:nvPr/>
        </p:nvSpPr>
        <p:spPr bwMode="auto">
          <a:xfrm>
            <a:off x="4495800" y="685800"/>
            <a:ext cx="609600" cy="304800"/>
          </a:xfrm>
          <a:prstGeom prst="rect">
            <a:avLst/>
          </a:prstGeom>
          <a:solidFill>
            <a:schemeClr val="bg1"/>
          </a:solidFill>
          <a:ln w="9525">
            <a:noFill/>
            <a:miter lim="800000"/>
            <a:headEnd/>
            <a:tailEnd/>
          </a:ln>
        </p:spPr>
        <p:txBody>
          <a:bodyPr wrap="none" anchor="ctr"/>
          <a:lstStyle/>
          <a:p>
            <a:endParaRPr lang="en-US"/>
          </a:p>
        </p:txBody>
      </p:sp>
      <p:sp>
        <p:nvSpPr>
          <p:cNvPr id="34821" name="Rectangle 6"/>
          <p:cNvSpPr>
            <a:spLocks noChangeArrowheads="1"/>
          </p:cNvSpPr>
          <p:nvPr/>
        </p:nvSpPr>
        <p:spPr bwMode="auto">
          <a:xfrm>
            <a:off x="990600" y="533400"/>
            <a:ext cx="4267200" cy="609600"/>
          </a:xfrm>
          <a:prstGeom prst="rect">
            <a:avLst/>
          </a:prstGeom>
          <a:noFill/>
          <a:ln w="9525">
            <a:noFill/>
            <a:miter lim="800000"/>
            <a:headEnd/>
            <a:tailEnd/>
          </a:ln>
        </p:spPr>
        <p:txBody>
          <a:bodyPr anchor="b"/>
          <a:lstStyle/>
          <a:p>
            <a:pPr eaLnBrk="1" hangingPunct="1"/>
            <a:r>
              <a:rPr lang="en-US" sz="4000" noProof="1">
                <a:latin typeface="Monotype Corsiva" pitchFamily="66" charset="0"/>
              </a:rPr>
              <a:t>Asyiknya Soal</a:t>
            </a:r>
          </a:p>
        </p:txBody>
      </p:sp>
      <p:sp>
        <p:nvSpPr>
          <p:cNvPr id="162823" name="Text Box 7"/>
          <p:cNvSpPr txBox="1">
            <a:spLocks noChangeArrowheads="1"/>
          </p:cNvSpPr>
          <p:nvPr/>
        </p:nvSpPr>
        <p:spPr bwMode="auto">
          <a:xfrm>
            <a:off x="1143000" y="2879725"/>
            <a:ext cx="5562600" cy="396875"/>
          </a:xfrm>
          <a:prstGeom prst="rect">
            <a:avLst/>
          </a:prstGeom>
          <a:noFill/>
          <a:ln w="9525">
            <a:noFill/>
            <a:miter lim="800000"/>
            <a:headEnd/>
            <a:tailEnd/>
          </a:ln>
        </p:spPr>
        <p:txBody>
          <a:bodyPr>
            <a:spAutoFit/>
          </a:bodyPr>
          <a:lstStyle/>
          <a:p>
            <a:pPr>
              <a:spcBef>
                <a:spcPct val="50000"/>
              </a:spcBef>
            </a:pPr>
            <a:r>
              <a:rPr lang="en-US" noProof="1">
                <a:latin typeface="Arial" charset="0"/>
              </a:rPr>
              <a:t>Dalam 20 menit kereta menempuh jarak 20 km</a:t>
            </a:r>
          </a:p>
        </p:txBody>
      </p:sp>
      <p:sp>
        <p:nvSpPr>
          <p:cNvPr id="162824" name="Text Box 8"/>
          <p:cNvSpPr txBox="1">
            <a:spLocks noChangeArrowheads="1"/>
          </p:cNvSpPr>
          <p:nvPr/>
        </p:nvSpPr>
        <p:spPr bwMode="auto">
          <a:xfrm>
            <a:off x="1600200" y="3200400"/>
            <a:ext cx="5791200" cy="396875"/>
          </a:xfrm>
          <a:prstGeom prst="rect">
            <a:avLst/>
          </a:prstGeom>
          <a:noFill/>
          <a:ln w="9525">
            <a:noFill/>
            <a:miter lim="800000"/>
            <a:headEnd/>
            <a:tailEnd/>
          </a:ln>
        </p:spPr>
        <p:txBody>
          <a:bodyPr>
            <a:spAutoFit/>
          </a:bodyPr>
          <a:lstStyle/>
          <a:p>
            <a:pPr>
              <a:spcBef>
                <a:spcPct val="50000"/>
              </a:spcBef>
            </a:pPr>
            <a:r>
              <a:rPr lang="en-US" noProof="1">
                <a:latin typeface="Arial" charset="0"/>
              </a:rPr>
              <a:t>Dalam 40 menit kereta menempuh jarak 40 km</a:t>
            </a:r>
          </a:p>
        </p:txBody>
      </p:sp>
      <p:sp>
        <p:nvSpPr>
          <p:cNvPr id="162827" name="Text Box 11"/>
          <p:cNvSpPr txBox="1">
            <a:spLocks noChangeArrowheads="1"/>
          </p:cNvSpPr>
          <p:nvPr/>
        </p:nvSpPr>
        <p:spPr bwMode="auto">
          <a:xfrm>
            <a:off x="2209800" y="3489325"/>
            <a:ext cx="5638800" cy="396875"/>
          </a:xfrm>
          <a:prstGeom prst="rect">
            <a:avLst/>
          </a:prstGeom>
          <a:noFill/>
          <a:ln w="9525">
            <a:noFill/>
            <a:miter lim="800000"/>
            <a:headEnd/>
            <a:tailEnd/>
          </a:ln>
        </p:spPr>
        <p:txBody>
          <a:bodyPr>
            <a:spAutoFit/>
          </a:bodyPr>
          <a:lstStyle/>
          <a:p>
            <a:pPr>
              <a:spcBef>
                <a:spcPct val="50000"/>
              </a:spcBef>
            </a:pPr>
            <a:r>
              <a:rPr lang="en-US" noProof="1">
                <a:latin typeface="Arial" charset="0"/>
              </a:rPr>
              <a:t>Dalam 60 menit kereta menempuh jarak 60 km</a:t>
            </a:r>
          </a:p>
        </p:txBody>
      </p:sp>
      <p:sp>
        <p:nvSpPr>
          <p:cNvPr id="162828" name="Text Box 12"/>
          <p:cNvSpPr txBox="1">
            <a:spLocks noChangeArrowheads="1"/>
          </p:cNvSpPr>
          <p:nvPr/>
        </p:nvSpPr>
        <p:spPr bwMode="auto">
          <a:xfrm>
            <a:off x="1066800" y="4038600"/>
            <a:ext cx="7696200" cy="396875"/>
          </a:xfrm>
          <a:prstGeom prst="rect">
            <a:avLst/>
          </a:prstGeom>
          <a:noFill/>
          <a:ln w="9525">
            <a:noFill/>
            <a:miter lim="800000"/>
            <a:headEnd/>
            <a:tailEnd/>
          </a:ln>
        </p:spPr>
        <p:txBody>
          <a:bodyPr>
            <a:spAutoFit/>
          </a:bodyPr>
          <a:lstStyle/>
          <a:p>
            <a:pPr>
              <a:spcBef>
                <a:spcPct val="50000"/>
              </a:spcBef>
            </a:pPr>
            <a:r>
              <a:rPr lang="en-US" noProof="1">
                <a:latin typeface="Arial" charset="0"/>
              </a:rPr>
              <a:t>Maka untuk menempuh jarak 100 km diperlukan waktu 100 menit</a:t>
            </a:r>
          </a:p>
        </p:txBody>
      </p:sp>
      <p:sp>
        <p:nvSpPr>
          <p:cNvPr id="162829" name="Rectangle 13"/>
          <p:cNvSpPr>
            <a:spLocks noChangeArrowheads="1"/>
          </p:cNvSpPr>
          <p:nvPr/>
        </p:nvSpPr>
        <p:spPr bwMode="auto">
          <a:xfrm>
            <a:off x="762000" y="4572000"/>
            <a:ext cx="1143000" cy="381000"/>
          </a:xfrm>
          <a:prstGeom prst="rect">
            <a:avLst/>
          </a:prstGeom>
          <a:noFill/>
          <a:ln w="9525">
            <a:solidFill>
              <a:schemeClr val="tx1"/>
            </a:solidFill>
            <a:miter lim="800000"/>
            <a:headEnd/>
            <a:tailEnd/>
          </a:ln>
        </p:spPr>
        <p:txBody>
          <a:bodyPr wrap="none" anchor="ctr"/>
          <a:lstStyle/>
          <a:p>
            <a:pPr algn="ctr"/>
            <a:r>
              <a:rPr lang="en-US" sz="1400" noProof="1">
                <a:latin typeface="Arial" charset="0"/>
              </a:rPr>
              <a:t>Waktu (menit)</a:t>
            </a:r>
          </a:p>
        </p:txBody>
      </p:sp>
      <p:sp>
        <p:nvSpPr>
          <p:cNvPr id="162830" name="Rectangle 14"/>
          <p:cNvSpPr>
            <a:spLocks noChangeArrowheads="1"/>
          </p:cNvSpPr>
          <p:nvPr/>
        </p:nvSpPr>
        <p:spPr bwMode="auto">
          <a:xfrm>
            <a:off x="1905000" y="4572000"/>
            <a:ext cx="1447800" cy="381000"/>
          </a:xfrm>
          <a:prstGeom prst="rect">
            <a:avLst/>
          </a:prstGeom>
          <a:noFill/>
          <a:ln w="9525">
            <a:solidFill>
              <a:schemeClr val="tx1"/>
            </a:solidFill>
            <a:miter lim="800000"/>
            <a:headEnd/>
            <a:tailEnd/>
          </a:ln>
        </p:spPr>
        <p:txBody>
          <a:bodyPr wrap="none" anchor="ctr"/>
          <a:lstStyle/>
          <a:p>
            <a:pPr algn="ctr"/>
            <a:r>
              <a:rPr lang="en-US" sz="1400" noProof="1">
                <a:latin typeface="Arial" charset="0"/>
              </a:rPr>
              <a:t>Perpindahan (km)</a:t>
            </a:r>
          </a:p>
        </p:txBody>
      </p:sp>
      <p:sp>
        <p:nvSpPr>
          <p:cNvPr id="162831" name="Rectangle 15"/>
          <p:cNvSpPr>
            <a:spLocks noChangeArrowheads="1"/>
          </p:cNvSpPr>
          <p:nvPr/>
        </p:nvSpPr>
        <p:spPr bwMode="auto">
          <a:xfrm>
            <a:off x="762000" y="4953000"/>
            <a:ext cx="1143000" cy="381000"/>
          </a:xfrm>
          <a:prstGeom prst="rect">
            <a:avLst/>
          </a:prstGeom>
          <a:noFill/>
          <a:ln w="9525">
            <a:solidFill>
              <a:schemeClr val="tx1"/>
            </a:solidFill>
            <a:miter lim="800000"/>
            <a:headEnd/>
            <a:tailEnd/>
          </a:ln>
        </p:spPr>
        <p:txBody>
          <a:bodyPr wrap="none" anchor="ctr"/>
          <a:lstStyle/>
          <a:p>
            <a:pPr algn="ctr"/>
            <a:r>
              <a:rPr lang="en-US" noProof="1">
                <a:latin typeface="Arial" charset="0"/>
              </a:rPr>
              <a:t>20</a:t>
            </a:r>
          </a:p>
        </p:txBody>
      </p:sp>
      <p:sp>
        <p:nvSpPr>
          <p:cNvPr id="162832" name="Rectangle 16"/>
          <p:cNvSpPr>
            <a:spLocks noChangeArrowheads="1"/>
          </p:cNvSpPr>
          <p:nvPr/>
        </p:nvSpPr>
        <p:spPr bwMode="auto">
          <a:xfrm>
            <a:off x="1905000" y="4953000"/>
            <a:ext cx="1447800" cy="381000"/>
          </a:xfrm>
          <a:prstGeom prst="rect">
            <a:avLst/>
          </a:prstGeom>
          <a:noFill/>
          <a:ln w="9525">
            <a:solidFill>
              <a:schemeClr val="tx1"/>
            </a:solidFill>
            <a:miter lim="800000"/>
            <a:headEnd/>
            <a:tailEnd/>
          </a:ln>
        </p:spPr>
        <p:txBody>
          <a:bodyPr wrap="none" anchor="ctr"/>
          <a:lstStyle/>
          <a:p>
            <a:pPr algn="ctr"/>
            <a:r>
              <a:rPr lang="en-US" noProof="1">
                <a:latin typeface="Arial" charset="0"/>
              </a:rPr>
              <a:t>20</a:t>
            </a:r>
          </a:p>
        </p:txBody>
      </p:sp>
      <p:sp>
        <p:nvSpPr>
          <p:cNvPr id="162833" name="Rectangle 17"/>
          <p:cNvSpPr>
            <a:spLocks noChangeArrowheads="1"/>
          </p:cNvSpPr>
          <p:nvPr/>
        </p:nvSpPr>
        <p:spPr bwMode="auto">
          <a:xfrm>
            <a:off x="762000" y="5334000"/>
            <a:ext cx="1143000" cy="381000"/>
          </a:xfrm>
          <a:prstGeom prst="rect">
            <a:avLst/>
          </a:prstGeom>
          <a:noFill/>
          <a:ln w="9525">
            <a:solidFill>
              <a:schemeClr val="tx1"/>
            </a:solidFill>
            <a:miter lim="800000"/>
            <a:headEnd/>
            <a:tailEnd/>
          </a:ln>
        </p:spPr>
        <p:txBody>
          <a:bodyPr wrap="none" anchor="ctr"/>
          <a:lstStyle/>
          <a:p>
            <a:pPr algn="ctr"/>
            <a:r>
              <a:rPr lang="en-US" noProof="1">
                <a:latin typeface="Arial" charset="0"/>
              </a:rPr>
              <a:t>40</a:t>
            </a:r>
          </a:p>
        </p:txBody>
      </p:sp>
      <p:sp>
        <p:nvSpPr>
          <p:cNvPr id="162834" name="Rectangle 18"/>
          <p:cNvSpPr>
            <a:spLocks noChangeArrowheads="1"/>
          </p:cNvSpPr>
          <p:nvPr/>
        </p:nvSpPr>
        <p:spPr bwMode="auto">
          <a:xfrm>
            <a:off x="1905000" y="5334000"/>
            <a:ext cx="1447800" cy="381000"/>
          </a:xfrm>
          <a:prstGeom prst="rect">
            <a:avLst/>
          </a:prstGeom>
          <a:noFill/>
          <a:ln w="9525">
            <a:solidFill>
              <a:schemeClr val="tx1"/>
            </a:solidFill>
            <a:miter lim="800000"/>
            <a:headEnd/>
            <a:tailEnd/>
          </a:ln>
        </p:spPr>
        <p:txBody>
          <a:bodyPr wrap="none" anchor="ctr"/>
          <a:lstStyle/>
          <a:p>
            <a:pPr algn="ctr"/>
            <a:r>
              <a:rPr lang="en-US" noProof="1">
                <a:latin typeface="Arial" charset="0"/>
              </a:rPr>
              <a:t>40</a:t>
            </a:r>
          </a:p>
        </p:txBody>
      </p:sp>
      <p:sp>
        <p:nvSpPr>
          <p:cNvPr id="162835" name="Rectangle 19"/>
          <p:cNvSpPr>
            <a:spLocks noChangeArrowheads="1"/>
          </p:cNvSpPr>
          <p:nvPr/>
        </p:nvSpPr>
        <p:spPr bwMode="auto">
          <a:xfrm>
            <a:off x="762000" y="5715000"/>
            <a:ext cx="1143000" cy="381000"/>
          </a:xfrm>
          <a:prstGeom prst="rect">
            <a:avLst/>
          </a:prstGeom>
          <a:noFill/>
          <a:ln w="9525">
            <a:solidFill>
              <a:schemeClr val="tx1"/>
            </a:solidFill>
            <a:miter lim="800000"/>
            <a:headEnd/>
            <a:tailEnd/>
          </a:ln>
        </p:spPr>
        <p:txBody>
          <a:bodyPr wrap="none" anchor="ctr"/>
          <a:lstStyle/>
          <a:p>
            <a:pPr algn="ctr"/>
            <a:r>
              <a:rPr lang="en-US" noProof="1">
                <a:latin typeface="Arial" charset="0"/>
              </a:rPr>
              <a:t>60</a:t>
            </a:r>
          </a:p>
        </p:txBody>
      </p:sp>
      <p:sp>
        <p:nvSpPr>
          <p:cNvPr id="162836" name="Rectangle 20"/>
          <p:cNvSpPr>
            <a:spLocks noChangeArrowheads="1"/>
          </p:cNvSpPr>
          <p:nvPr/>
        </p:nvSpPr>
        <p:spPr bwMode="auto">
          <a:xfrm>
            <a:off x="1905000" y="5715000"/>
            <a:ext cx="1447800" cy="381000"/>
          </a:xfrm>
          <a:prstGeom prst="rect">
            <a:avLst/>
          </a:prstGeom>
          <a:noFill/>
          <a:ln w="9525">
            <a:solidFill>
              <a:schemeClr val="tx1"/>
            </a:solidFill>
            <a:miter lim="800000"/>
            <a:headEnd/>
            <a:tailEnd/>
          </a:ln>
        </p:spPr>
        <p:txBody>
          <a:bodyPr wrap="none" anchor="ctr"/>
          <a:lstStyle/>
          <a:p>
            <a:pPr algn="ctr"/>
            <a:r>
              <a:rPr lang="en-US" noProof="1">
                <a:latin typeface="Arial" charset="0"/>
              </a:rPr>
              <a:t>60</a:t>
            </a:r>
          </a:p>
        </p:txBody>
      </p:sp>
      <p:sp>
        <p:nvSpPr>
          <p:cNvPr id="162837" name="Rectangle 21"/>
          <p:cNvSpPr>
            <a:spLocks noChangeArrowheads="1"/>
          </p:cNvSpPr>
          <p:nvPr/>
        </p:nvSpPr>
        <p:spPr bwMode="auto">
          <a:xfrm>
            <a:off x="760413" y="6096000"/>
            <a:ext cx="1143000" cy="381000"/>
          </a:xfrm>
          <a:prstGeom prst="rect">
            <a:avLst/>
          </a:prstGeom>
          <a:noFill/>
          <a:ln w="9525">
            <a:solidFill>
              <a:schemeClr val="tx1"/>
            </a:solidFill>
            <a:miter lim="800000"/>
            <a:headEnd/>
            <a:tailEnd/>
          </a:ln>
        </p:spPr>
        <p:txBody>
          <a:bodyPr wrap="none" anchor="ctr"/>
          <a:lstStyle/>
          <a:p>
            <a:pPr algn="ctr"/>
            <a:r>
              <a:rPr lang="en-US" noProof="1">
                <a:latin typeface="Arial" charset="0"/>
              </a:rPr>
              <a:t>100</a:t>
            </a:r>
          </a:p>
        </p:txBody>
      </p:sp>
      <p:sp>
        <p:nvSpPr>
          <p:cNvPr id="162838" name="Rectangle 22"/>
          <p:cNvSpPr>
            <a:spLocks noChangeArrowheads="1"/>
          </p:cNvSpPr>
          <p:nvPr/>
        </p:nvSpPr>
        <p:spPr bwMode="auto">
          <a:xfrm>
            <a:off x="1905000" y="6096000"/>
            <a:ext cx="1447800" cy="381000"/>
          </a:xfrm>
          <a:prstGeom prst="rect">
            <a:avLst/>
          </a:prstGeom>
          <a:noFill/>
          <a:ln w="9525">
            <a:solidFill>
              <a:schemeClr val="tx1"/>
            </a:solidFill>
            <a:miter lim="800000"/>
            <a:headEnd/>
            <a:tailEnd/>
          </a:ln>
        </p:spPr>
        <p:txBody>
          <a:bodyPr wrap="none" anchor="ctr"/>
          <a:lstStyle/>
          <a:p>
            <a:pPr algn="ctr"/>
            <a:r>
              <a:rPr lang="en-US" noProof="1">
                <a:latin typeface="Arial" charset="0"/>
              </a:rPr>
              <a:t>100</a:t>
            </a:r>
          </a:p>
        </p:txBody>
      </p:sp>
      <p:pic>
        <p:nvPicPr>
          <p:cNvPr id="34836" name="Picture 23" descr="36934940"/>
          <p:cNvPicPr>
            <a:picLocks noChangeAspect="1" noChangeArrowheads="1"/>
          </p:cNvPicPr>
          <p:nvPr/>
        </p:nvPicPr>
        <p:blipFill>
          <a:blip r:embed="rId3"/>
          <a:srcRect/>
          <a:stretch>
            <a:fillRect/>
          </a:stretch>
        </p:blipFill>
        <p:spPr bwMode="auto">
          <a:xfrm>
            <a:off x="7226300" y="1371600"/>
            <a:ext cx="1546225" cy="2514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2823"/>
                                        </p:tgtEl>
                                        <p:attrNameLst>
                                          <p:attrName>style.visibility</p:attrName>
                                        </p:attrNameLst>
                                      </p:cBhvr>
                                      <p:to>
                                        <p:strVal val="visible"/>
                                      </p:to>
                                    </p:set>
                                    <p:animEffect transition="in" filter="blinds(horizontal)">
                                      <p:cBhvr>
                                        <p:cTn id="7" dur="500"/>
                                        <p:tgtEl>
                                          <p:spTgt spid="16282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2829"/>
                                        </p:tgtEl>
                                        <p:attrNameLst>
                                          <p:attrName>style.visibility</p:attrName>
                                        </p:attrNameLst>
                                      </p:cBhvr>
                                      <p:to>
                                        <p:strVal val="visible"/>
                                      </p:to>
                                    </p:set>
                                    <p:animEffect transition="in" filter="blinds(horizontal)">
                                      <p:cBhvr>
                                        <p:cTn id="10" dur="500"/>
                                        <p:tgtEl>
                                          <p:spTgt spid="16282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2830"/>
                                        </p:tgtEl>
                                        <p:attrNameLst>
                                          <p:attrName>style.visibility</p:attrName>
                                        </p:attrNameLst>
                                      </p:cBhvr>
                                      <p:to>
                                        <p:strVal val="visible"/>
                                      </p:to>
                                    </p:set>
                                    <p:animEffect transition="in" filter="blinds(horizontal)">
                                      <p:cBhvr>
                                        <p:cTn id="13" dur="500"/>
                                        <p:tgtEl>
                                          <p:spTgt spid="16283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62831"/>
                                        </p:tgtEl>
                                        <p:attrNameLst>
                                          <p:attrName>style.visibility</p:attrName>
                                        </p:attrNameLst>
                                      </p:cBhvr>
                                      <p:to>
                                        <p:strVal val="visible"/>
                                      </p:to>
                                    </p:set>
                                    <p:animEffect transition="in" filter="blinds(horizontal)">
                                      <p:cBhvr>
                                        <p:cTn id="16" dur="500"/>
                                        <p:tgtEl>
                                          <p:spTgt spid="16283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62832"/>
                                        </p:tgtEl>
                                        <p:attrNameLst>
                                          <p:attrName>style.visibility</p:attrName>
                                        </p:attrNameLst>
                                      </p:cBhvr>
                                      <p:to>
                                        <p:strVal val="visible"/>
                                      </p:to>
                                    </p:set>
                                    <p:animEffect transition="in" filter="blinds(horizontal)">
                                      <p:cBhvr>
                                        <p:cTn id="19" dur="500"/>
                                        <p:tgtEl>
                                          <p:spTgt spid="162832"/>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62824"/>
                                        </p:tgtEl>
                                        <p:attrNameLst>
                                          <p:attrName>style.visibility</p:attrName>
                                        </p:attrNameLst>
                                      </p:cBhvr>
                                      <p:to>
                                        <p:strVal val="visible"/>
                                      </p:to>
                                    </p:set>
                                    <p:animEffect transition="in" filter="blinds(horizontal)">
                                      <p:cBhvr>
                                        <p:cTn id="24" dur="500"/>
                                        <p:tgtEl>
                                          <p:spTgt spid="162824"/>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62833"/>
                                        </p:tgtEl>
                                        <p:attrNameLst>
                                          <p:attrName>style.visibility</p:attrName>
                                        </p:attrNameLst>
                                      </p:cBhvr>
                                      <p:to>
                                        <p:strVal val="visible"/>
                                      </p:to>
                                    </p:set>
                                    <p:animEffect transition="in" filter="blinds(horizontal)">
                                      <p:cBhvr>
                                        <p:cTn id="27" dur="500"/>
                                        <p:tgtEl>
                                          <p:spTgt spid="162833"/>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62834"/>
                                        </p:tgtEl>
                                        <p:attrNameLst>
                                          <p:attrName>style.visibility</p:attrName>
                                        </p:attrNameLst>
                                      </p:cBhvr>
                                      <p:to>
                                        <p:strVal val="visible"/>
                                      </p:to>
                                    </p:set>
                                    <p:animEffect transition="in" filter="blinds(horizontal)">
                                      <p:cBhvr>
                                        <p:cTn id="30" dur="500"/>
                                        <p:tgtEl>
                                          <p:spTgt spid="162834"/>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62827"/>
                                        </p:tgtEl>
                                        <p:attrNameLst>
                                          <p:attrName>style.visibility</p:attrName>
                                        </p:attrNameLst>
                                      </p:cBhvr>
                                      <p:to>
                                        <p:strVal val="visible"/>
                                      </p:to>
                                    </p:set>
                                    <p:animEffect transition="in" filter="blinds(horizontal)">
                                      <p:cBhvr>
                                        <p:cTn id="35" dur="500"/>
                                        <p:tgtEl>
                                          <p:spTgt spid="162827"/>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62835"/>
                                        </p:tgtEl>
                                        <p:attrNameLst>
                                          <p:attrName>style.visibility</p:attrName>
                                        </p:attrNameLst>
                                      </p:cBhvr>
                                      <p:to>
                                        <p:strVal val="visible"/>
                                      </p:to>
                                    </p:set>
                                    <p:animEffect transition="in" filter="blinds(horizontal)">
                                      <p:cBhvr>
                                        <p:cTn id="38" dur="500"/>
                                        <p:tgtEl>
                                          <p:spTgt spid="162835"/>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62836"/>
                                        </p:tgtEl>
                                        <p:attrNameLst>
                                          <p:attrName>style.visibility</p:attrName>
                                        </p:attrNameLst>
                                      </p:cBhvr>
                                      <p:to>
                                        <p:strVal val="visible"/>
                                      </p:to>
                                    </p:set>
                                    <p:animEffect transition="in" filter="blinds(horizontal)">
                                      <p:cBhvr>
                                        <p:cTn id="41" dur="500"/>
                                        <p:tgtEl>
                                          <p:spTgt spid="162836"/>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62828"/>
                                        </p:tgtEl>
                                        <p:attrNameLst>
                                          <p:attrName>style.visibility</p:attrName>
                                        </p:attrNameLst>
                                      </p:cBhvr>
                                      <p:to>
                                        <p:strVal val="visible"/>
                                      </p:to>
                                    </p:set>
                                    <p:animEffect transition="in" filter="blinds(horizontal)">
                                      <p:cBhvr>
                                        <p:cTn id="46" dur="500"/>
                                        <p:tgtEl>
                                          <p:spTgt spid="162828"/>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62837"/>
                                        </p:tgtEl>
                                        <p:attrNameLst>
                                          <p:attrName>style.visibility</p:attrName>
                                        </p:attrNameLst>
                                      </p:cBhvr>
                                      <p:to>
                                        <p:strVal val="visible"/>
                                      </p:to>
                                    </p:set>
                                    <p:animEffect transition="in" filter="blinds(horizontal)">
                                      <p:cBhvr>
                                        <p:cTn id="49" dur="500"/>
                                        <p:tgtEl>
                                          <p:spTgt spid="162837"/>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62838"/>
                                        </p:tgtEl>
                                        <p:attrNameLst>
                                          <p:attrName>style.visibility</p:attrName>
                                        </p:attrNameLst>
                                      </p:cBhvr>
                                      <p:to>
                                        <p:strVal val="visible"/>
                                      </p:to>
                                    </p:set>
                                    <p:animEffect transition="in" filter="blinds(horizontal)">
                                      <p:cBhvr>
                                        <p:cTn id="52" dur="500"/>
                                        <p:tgtEl>
                                          <p:spTgt spid="162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3" grpId="0"/>
      <p:bldP spid="162824" grpId="0"/>
      <p:bldP spid="162827" grpId="0"/>
      <p:bldP spid="162828" grpId="0"/>
      <p:bldP spid="162829" grpId="0" animBg="1"/>
      <p:bldP spid="162830" grpId="0" animBg="1"/>
      <p:bldP spid="162831" grpId="0" animBg="1"/>
      <p:bldP spid="162832" grpId="0" animBg="1"/>
      <p:bldP spid="162833" grpId="0" animBg="1"/>
      <p:bldP spid="162834" grpId="0" animBg="1"/>
      <p:bldP spid="162835" grpId="0" animBg="1"/>
      <p:bldP spid="162836" grpId="0" animBg="1"/>
      <p:bldP spid="162837" grpId="0" animBg="1"/>
      <p:bldP spid="1628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6" name="Rectangle 14"/>
          <p:cNvSpPr>
            <a:spLocks noChangeArrowheads="1"/>
          </p:cNvSpPr>
          <p:nvPr/>
        </p:nvSpPr>
        <p:spPr bwMode="auto">
          <a:xfrm rot="-3112441">
            <a:off x="880269" y="4004469"/>
            <a:ext cx="2133600" cy="2354262"/>
          </a:xfrm>
          <a:prstGeom prst="rect">
            <a:avLst/>
          </a:prstGeom>
          <a:solidFill>
            <a:srgbClr val="000000"/>
          </a:solidFill>
          <a:ln w="9525">
            <a:solidFill>
              <a:schemeClr val="tx1"/>
            </a:solidFill>
            <a:miter lim="800000"/>
            <a:headEnd/>
            <a:tailEnd/>
          </a:ln>
        </p:spPr>
        <p:txBody>
          <a:bodyPr wrap="none" anchor="ctr"/>
          <a:lstStyle/>
          <a:p>
            <a:endParaRPr lang="en-US"/>
          </a:p>
        </p:txBody>
      </p:sp>
      <p:sp>
        <p:nvSpPr>
          <p:cNvPr id="13325" name="Rectangle 13"/>
          <p:cNvSpPr>
            <a:spLocks noChangeArrowheads="1"/>
          </p:cNvSpPr>
          <p:nvPr/>
        </p:nvSpPr>
        <p:spPr bwMode="auto">
          <a:xfrm rot="-3332050">
            <a:off x="6197600" y="1227138"/>
            <a:ext cx="1524000" cy="1676400"/>
          </a:xfrm>
          <a:prstGeom prst="rect">
            <a:avLst/>
          </a:prstGeom>
          <a:solidFill>
            <a:srgbClr val="000000"/>
          </a:solidFill>
          <a:ln w="9525">
            <a:solidFill>
              <a:schemeClr val="tx1"/>
            </a:solidFill>
            <a:miter lim="800000"/>
            <a:headEnd/>
            <a:tailEnd/>
          </a:ln>
        </p:spPr>
        <p:txBody>
          <a:bodyPr wrap="none" anchor="ctr"/>
          <a:lstStyle/>
          <a:p>
            <a:endParaRPr lang="en-US"/>
          </a:p>
        </p:txBody>
      </p:sp>
      <p:sp>
        <p:nvSpPr>
          <p:cNvPr id="35844" name="Rectangle 2"/>
          <p:cNvSpPr>
            <a:spLocks noGrp="1" noChangeArrowheads="1"/>
          </p:cNvSpPr>
          <p:nvPr>
            <p:ph type="title"/>
          </p:nvPr>
        </p:nvSpPr>
        <p:spPr>
          <a:xfrm>
            <a:off x="609600" y="533400"/>
            <a:ext cx="4114800" cy="914400"/>
          </a:xfrm>
        </p:spPr>
        <p:txBody>
          <a:bodyPr/>
          <a:lstStyle/>
          <a:p>
            <a:pPr eaLnBrk="1" hangingPunct="1"/>
            <a:r>
              <a:rPr lang="id-ID" sz="4800" smtClean="0">
                <a:solidFill>
                  <a:schemeClr val="tx1"/>
                </a:solidFill>
                <a:latin typeface="Monotype Corsiva" pitchFamily="66" charset="0"/>
              </a:rPr>
              <a:t>Tahukah </a:t>
            </a:r>
            <a:r>
              <a:rPr lang="en-US" sz="4800" smtClean="0">
                <a:solidFill>
                  <a:schemeClr val="tx1"/>
                </a:solidFill>
                <a:latin typeface="Monotype Corsiva" pitchFamily="66" charset="0"/>
              </a:rPr>
              <a:t>k</a:t>
            </a:r>
            <a:r>
              <a:rPr lang="id-ID" sz="4800" smtClean="0">
                <a:solidFill>
                  <a:schemeClr val="tx1"/>
                </a:solidFill>
                <a:latin typeface="Monotype Corsiva" pitchFamily="66" charset="0"/>
              </a:rPr>
              <a:t>amu?</a:t>
            </a:r>
          </a:p>
        </p:txBody>
      </p:sp>
      <p:sp>
        <p:nvSpPr>
          <p:cNvPr id="13316" name="Text Box 4"/>
          <p:cNvSpPr txBox="1">
            <a:spLocks noChangeArrowheads="1"/>
          </p:cNvSpPr>
          <p:nvPr/>
        </p:nvSpPr>
        <p:spPr bwMode="auto">
          <a:xfrm>
            <a:off x="609600" y="1524000"/>
            <a:ext cx="5029200" cy="915988"/>
          </a:xfrm>
          <a:prstGeom prst="rect">
            <a:avLst/>
          </a:prstGeom>
          <a:noFill/>
          <a:ln w="9525">
            <a:noFill/>
            <a:miter lim="800000"/>
            <a:headEnd/>
            <a:tailEnd/>
          </a:ln>
        </p:spPr>
        <p:txBody>
          <a:bodyPr>
            <a:spAutoFit/>
          </a:bodyPr>
          <a:lstStyle/>
          <a:p>
            <a:pPr eaLnBrk="1" hangingPunct="1">
              <a:spcBef>
                <a:spcPct val="50000"/>
              </a:spcBef>
            </a:pPr>
            <a:r>
              <a:rPr lang="id-ID" sz="1800" b="1">
                <a:latin typeface="Arial" charset="0"/>
              </a:rPr>
              <a:t>Seorang penerjun payung umumnya terjun dari ketinggian 4 km dan dapat mencapai kecepatan 300 km/jam</a:t>
            </a:r>
            <a:r>
              <a:rPr lang="en-US" sz="1800" b="1">
                <a:latin typeface="Arial" charset="0"/>
              </a:rPr>
              <a:t>.</a:t>
            </a:r>
            <a:endParaRPr lang="id-ID" sz="1800" b="1">
              <a:latin typeface="Arial" charset="0"/>
            </a:endParaRPr>
          </a:p>
        </p:txBody>
      </p:sp>
      <p:sp>
        <p:nvSpPr>
          <p:cNvPr id="13319" name="WordArt 7" descr="tom"/>
          <p:cNvSpPr>
            <a:spLocks noChangeArrowheads="1" noChangeShapeType="1" noTextEdit="1"/>
          </p:cNvSpPr>
          <p:nvPr/>
        </p:nvSpPr>
        <p:spPr bwMode="auto">
          <a:xfrm>
            <a:off x="1066800" y="2895600"/>
            <a:ext cx="65532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blipFill dpi="0" rotWithShape="1">
                  <a:blip r:embed="rId3"/>
                  <a:srcRect/>
                  <a:stretch>
                    <a:fillRect/>
                  </a:stretch>
                </a:blipFill>
                <a:latin typeface="Arial Black"/>
              </a:rPr>
              <a:t>TETAPI TAHUKAH KAMU?</a:t>
            </a:r>
          </a:p>
        </p:txBody>
      </p:sp>
      <p:sp>
        <p:nvSpPr>
          <p:cNvPr id="13320" name="Text Box 8"/>
          <p:cNvSpPr txBox="1">
            <a:spLocks noChangeArrowheads="1"/>
          </p:cNvSpPr>
          <p:nvPr/>
        </p:nvSpPr>
        <p:spPr bwMode="auto">
          <a:xfrm>
            <a:off x="4038600" y="4003675"/>
            <a:ext cx="4953000" cy="1739900"/>
          </a:xfrm>
          <a:prstGeom prst="rect">
            <a:avLst/>
          </a:prstGeom>
          <a:noFill/>
          <a:ln w="9525">
            <a:noFill/>
            <a:miter lim="800000"/>
            <a:headEnd/>
            <a:tailEnd/>
          </a:ln>
        </p:spPr>
        <p:txBody>
          <a:bodyPr>
            <a:spAutoFit/>
          </a:bodyPr>
          <a:lstStyle/>
          <a:p>
            <a:pPr eaLnBrk="1" hangingPunct="1">
              <a:spcBef>
                <a:spcPct val="50000"/>
              </a:spcBef>
            </a:pPr>
            <a:r>
              <a:rPr lang="id-ID" sz="1800" b="1">
                <a:latin typeface="Arial" charset="0"/>
              </a:rPr>
              <a:t>Joseph Kittinger pada tahun 1960 mencetak rekor terjun dari ketinggian 31,3 km menggunakan balon udara dan mencapai kecepatan 1.149 km/jam. Artinya ia sudah mencapai kecepatan supersonik hanya dengan terjun bebas!!!</a:t>
            </a:r>
          </a:p>
        </p:txBody>
      </p:sp>
      <p:pic>
        <p:nvPicPr>
          <p:cNvPr id="13322" name="Picture 10"/>
          <p:cNvPicPr>
            <a:picLocks noChangeAspect="1" noChangeArrowheads="1"/>
          </p:cNvPicPr>
          <p:nvPr/>
        </p:nvPicPr>
        <p:blipFill>
          <a:blip r:embed="rId4"/>
          <a:srcRect/>
          <a:stretch>
            <a:fillRect/>
          </a:stretch>
        </p:blipFill>
        <p:spPr bwMode="auto">
          <a:xfrm>
            <a:off x="6096000" y="1228725"/>
            <a:ext cx="1828800" cy="1666875"/>
          </a:xfrm>
          <a:prstGeom prst="rect">
            <a:avLst/>
          </a:prstGeom>
          <a:noFill/>
          <a:ln w="9525">
            <a:noFill/>
            <a:miter lim="800000"/>
            <a:headEnd/>
            <a:tailEnd/>
          </a:ln>
        </p:spPr>
      </p:pic>
      <p:pic>
        <p:nvPicPr>
          <p:cNvPr id="13327" name="Picture 15"/>
          <p:cNvPicPr>
            <a:picLocks noChangeAspect="1" noChangeArrowheads="1"/>
          </p:cNvPicPr>
          <p:nvPr/>
        </p:nvPicPr>
        <p:blipFill>
          <a:blip r:embed="rId5"/>
          <a:srcRect/>
          <a:stretch>
            <a:fillRect/>
          </a:stretch>
        </p:blipFill>
        <p:spPr bwMode="auto">
          <a:xfrm>
            <a:off x="914400" y="3810000"/>
            <a:ext cx="2163763" cy="2743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blinds(horizontal)">
                                      <p:cBhvr>
                                        <p:cTn id="7" dur="500"/>
                                        <p:tgtEl>
                                          <p:spTgt spid="13316"/>
                                        </p:tgtEl>
                                      </p:cBhvr>
                                    </p:animEffect>
                                  </p:childTnLst>
                                </p:cTn>
                              </p:par>
                              <p:par>
                                <p:cTn id="8" presetID="3" presetClass="entr" presetSubtype="10" fill="hold" nodeType="withEffect">
                                  <p:stCondLst>
                                    <p:cond delay="0"/>
                                  </p:stCondLst>
                                  <p:childTnLst>
                                    <p:set>
                                      <p:cBhvr>
                                        <p:cTn id="9" dur="1" fill="hold">
                                          <p:stCondLst>
                                            <p:cond delay="0"/>
                                          </p:stCondLst>
                                        </p:cTn>
                                        <p:tgtEl>
                                          <p:spTgt spid="13322"/>
                                        </p:tgtEl>
                                        <p:attrNameLst>
                                          <p:attrName>style.visibility</p:attrName>
                                        </p:attrNameLst>
                                      </p:cBhvr>
                                      <p:to>
                                        <p:strVal val="visible"/>
                                      </p:to>
                                    </p:set>
                                    <p:animEffect transition="in" filter="blinds(horizontal)">
                                      <p:cBhvr>
                                        <p:cTn id="10" dur="500"/>
                                        <p:tgtEl>
                                          <p:spTgt spid="13322"/>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3325"/>
                                        </p:tgtEl>
                                        <p:attrNameLst>
                                          <p:attrName>style.visibility</p:attrName>
                                        </p:attrNameLst>
                                      </p:cBhvr>
                                      <p:to>
                                        <p:strVal val="visible"/>
                                      </p:to>
                                    </p:set>
                                    <p:animEffect transition="in" filter="diamond(in)">
                                      <p:cBhvr>
                                        <p:cTn id="13" dur="2000"/>
                                        <p:tgtEl>
                                          <p:spTgt spid="1332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3319"/>
                                        </p:tgtEl>
                                        <p:attrNameLst>
                                          <p:attrName>style.visibility</p:attrName>
                                        </p:attrNameLst>
                                      </p:cBhvr>
                                      <p:to>
                                        <p:strVal val="visible"/>
                                      </p:to>
                                    </p:set>
                                    <p:animEffect transition="in" filter="blinds(horizontal)">
                                      <p:cBhvr>
                                        <p:cTn id="18" dur="500"/>
                                        <p:tgtEl>
                                          <p:spTgt spid="1331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3320"/>
                                        </p:tgtEl>
                                        <p:attrNameLst>
                                          <p:attrName>style.visibility</p:attrName>
                                        </p:attrNameLst>
                                      </p:cBhvr>
                                      <p:to>
                                        <p:strVal val="visible"/>
                                      </p:to>
                                    </p:set>
                                    <p:animEffect transition="in" filter="blinds(horizontal)">
                                      <p:cBhvr>
                                        <p:cTn id="21" dur="500"/>
                                        <p:tgtEl>
                                          <p:spTgt spid="13320"/>
                                        </p:tgtEl>
                                      </p:cBhvr>
                                    </p:animEffect>
                                  </p:childTnLst>
                                </p:cTn>
                              </p:par>
                              <p:par>
                                <p:cTn id="22" presetID="3" presetClass="entr" presetSubtype="10" fill="hold" nodeType="withEffect">
                                  <p:stCondLst>
                                    <p:cond delay="0"/>
                                  </p:stCondLst>
                                  <p:childTnLst>
                                    <p:set>
                                      <p:cBhvr>
                                        <p:cTn id="23" dur="1" fill="hold">
                                          <p:stCondLst>
                                            <p:cond delay="0"/>
                                          </p:stCondLst>
                                        </p:cTn>
                                        <p:tgtEl>
                                          <p:spTgt spid="13327"/>
                                        </p:tgtEl>
                                        <p:attrNameLst>
                                          <p:attrName>style.visibility</p:attrName>
                                        </p:attrNameLst>
                                      </p:cBhvr>
                                      <p:to>
                                        <p:strVal val="visible"/>
                                      </p:to>
                                    </p:set>
                                    <p:animEffect transition="in" filter="blinds(horizontal)">
                                      <p:cBhvr>
                                        <p:cTn id="24" dur="500"/>
                                        <p:tgtEl>
                                          <p:spTgt spid="13327"/>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13326"/>
                                        </p:tgtEl>
                                        <p:attrNameLst>
                                          <p:attrName>style.visibility</p:attrName>
                                        </p:attrNameLst>
                                      </p:cBhvr>
                                      <p:to>
                                        <p:strVal val="visible"/>
                                      </p:to>
                                    </p:set>
                                    <p:animEffect transition="in" filter="box(in)">
                                      <p:cBhvr>
                                        <p:cTn id="27" dur="500"/>
                                        <p:tgtEl>
                                          <p:spTgt spid="13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6" grpId="0" animBg="1"/>
      <p:bldP spid="13325" grpId="0" animBg="1"/>
      <p:bldP spid="13316" grpId="0"/>
      <p:bldP spid="13319" grpId="0" animBg="1"/>
      <p:bldP spid="133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1295400" y="1571625"/>
            <a:ext cx="6324600" cy="1311275"/>
          </a:xfrm>
          <a:prstGeom prst="rect">
            <a:avLst/>
          </a:prstGeom>
          <a:noFill/>
          <a:ln w="9525">
            <a:noFill/>
            <a:miter lim="800000"/>
            <a:headEnd/>
            <a:tailEnd/>
          </a:ln>
        </p:spPr>
        <p:txBody>
          <a:bodyPr>
            <a:spAutoFit/>
          </a:bodyPr>
          <a:lstStyle/>
          <a:p>
            <a:pPr eaLnBrk="1" hangingPunct="1"/>
            <a:r>
              <a:rPr lang="id-ID">
                <a:latin typeface="Arial" charset="0"/>
              </a:rPr>
              <a:t>Dua mobil bergerak saling mendekati pada jarak 3</a:t>
            </a:r>
            <a:r>
              <a:rPr lang="en-US">
                <a:latin typeface="Arial" charset="0"/>
              </a:rPr>
              <a:t>0</a:t>
            </a:r>
            <a:r>
              <a:rPr lang="id-ID">
                <a:latin typeface="Arial" charset="0"/>
              </a:rPr>
              <a:t>0 m. Mobil A bergerak dengan kecepatan 20 m/s dan mobil B bergerak pada kecepatan 1</a:t>
            </a:r>
            <a:r>
              <a:rPr lang="en-US">
                <a:latin typeface="Arial" charset="0"/>
              </a:rPr>
              <a:t>0</a:t>
            </a:r>
            <a:r>
              <a:rPr lang="id-ID">
                <a:latin typeface="Arial" charset="0"/>
              </a:rPr>
              <a:t> m/s. Kapan mereka akan bertemu?</a:t>
            </a:r>
          </a:p>
        </p:txBody>
      </p:sp>
      <p:sp>
        <p:nvSpPr>
          <p:cNvPr id="3076" name="Text Box 4"/>
          <p:cNvSpPr txBox="1">
            <a:spLocks noChangeArrowheads="1"/>
          </p:cNvSpPr>
          <p:nvPr/>
        </p:nvSpPr>
        <p:spPr bwMode="auto">
          <a:xfrm>
            <a:off x="5699125" y="3371850"/>
            <a:ext cx="1184275" cy="396875"/>
          </a:xfrm>
          <a:prstGeom prst="rect">
            <a:avLst/>
          </a:prstGeom>
          <a:noFill/>
          <a:ln w="9525">
            <a:noFill/>
            <a:miter lim="800000"/>
            <a:headEnd/>
            <a:tailEnd/>
          </a:ln>
        </p:spPr>
        <p:txBody>
          <a:bodyPr wrap="none">
            <a:spAutoFit/>
          </a:bodyPr>
          <a:lstStyle/>
          <a:p>
            <a:pPr eaLnBrk="1" hangingPunct="1"/>
            <a:r>
              <a:rPr lang="id-ID">
                <a:solidFill>
                  <a:schemeClr val="tx2"/>
                </a:solidFill>
                <a:latin typeface="Arial" charset="0"/>
              </a:rPr>
              <a:t>20 meter</a:t>
            </a:r>
          </a:p>
        </p:txBody>
      </p:sp>
      <p:sp>
        <p:nvSpPr>
          <p:cNvPr id="3077" name="Text Box 5"/>
          <p:cNvSpPr txBox="1">
            <a:spLocks noChangeArrowheads="1"/>
          </p:cNvSpPr>
          <p:nvPr/>
        </p:nvSpPr>
        <p:spPr bwMode="auto">
          <a:xfrm>
            <a:off x="3962400" y="4168775"/>
            <a:ext cx="1184275" cy="396875"/>
          </a:xfrm>
          <a:prstGeom prst="rect">
            <a:avLst/>
          </a:prstGeom>
          <a:noFill/>
          <a:ln w="9525">
            <a:noFill/>
            <a:miter lim="800000"/>
            <a:headEnd/>
            <a:tailEnd/>
          </a:ln>
        </p:spPr>
        <p:txBody>
          <a:bodyPr wrap="none">
            <a:spAutoFit/>
          </a:bodyPr>
          <a:lstStyle/>
          <a:p>
            <a:pPr eaLnBrk="1" hangingPunct="1"/>
            <a:r>
              <a:rPr lang="id-ID">
                <a:solidFill>
                  <a:schemeClr val="tx2"/>
                </a:solidFill>
                <a:latin typeface="Arial" charset="0"/>
              </a:rPr>
              <a:t>1</a:t>
            </a:r>
            <a:r>
              <a:rPr lang="en-US">
                <a:solidFill>
                  <a:schemeClr val="tx2"/>
                </a:solidFill>
                <a:latin typeface="Arial" charset="0"/>
              </a:rPr>
              <a:t>0</a:t>
            </a:r>
            <a:r>
              <a:rPr lang="id-ID">
                <a:solidFill>
                  <a:schemeClr val="tx2"/>
                </a:solidFill>
                <a:latin typeface="Arial" charset="0"/>
              </a:rPr>
              <a:t> meter</a:t>
            </a:r>
          </a:p>
        </p:txBody>
      </p:sp>
      <p:sp>
        <p:nvSpPr>
          <p:cNvPr id="3078" name="Text Box 6"/>
          <p:cNvSpPr txBox="1">
            <a:spLocks noChangeArrowheads="1"/>
          </p:cNvSpPr>
          <p:nvPr/>
        </p:nvSpPr>
        <p:spPr bwMode="auto">
          <a:xfrm>
            <a:off x="5029200" y="4930775"/>
            <a:ext cx="1184275" cy="396875"/>
          </a:xfrm>
          <a:prstGeom prst="rect">
            <a:avLst/>
          </a:prstGeom>
          <a:noFill/>
          <a:ln w="9525">
            <a:noFill/>
            <a:miter lim="800000"/>
            <a:headEnd/>
            <a:tailEnd/>
          </a:ln>
        </p:spPr>
        <p:txBody>
          <a:bodyPr wrap="none">
            <a:spAutoFit/>
          </a:bodyPr>
          <a:lstStyle/>
          <a:p>
            <a:pPr eaLnBrk="1" hangingPunct="1"/>
            <a:r>
              <a:rPr lang="id-ID">
                <a:solidFill>
                  <a:schemeClr val="tx2"/>
                </a:solidFill>
                <a:latin typeface="Arial" charset="0"/>
              </a:rPr>
              <a:t>3</a:t>
            </a:r>
            <a:r>
              <a:rPr lang="en-US">
                <a:solidFill>
                  <a:schemeClr val="tx2"/>
                </a:solidFill>
                <a:latin typeface="Arial" charset="0"/>
              </a:rPr>
              <a:t>0</a:t>
            </a:r>
            <a:r>
              <a:rPr lang="id-ID">
                <a:solidFill>
                  <a:schemeClr val="tx2"/>
                </a:solidFill>
                <a:latin typeface="Arial" charset="0"/>
              </a:rPr>
              <a:t> meter</a:t>
            </a:r>
          </a:p>
        </p:txBody>
      </p:sp>
      <p:grpSp>
        <p:nvGrpSpPr>
          <p:cNvPr id="2" name="Group 7"/>
          <p:cNvGrpSpPr>
            <a:grpSpLocks/>
          </p:cNvGrpSpPr>
          <p:nvPr/>
        </p:nvGrpSpPr>
        <p:grpSpPr bwMode="auto">
          <a:xfrm>
            <a:off x="2651125" y="5657850"/>
            <a:ext cx="2149475" cy="396875"/>
            <a:chOff x="1574" y="3127"/>
            <a:chExt cx="1354" cy="250"/>
          </a:xfrm>
        </p:grpSpPr>
        <p:sp>
          <p:nvSpPr>
            <p:cNvPr id="36892" name="Text Box 8"/>
            <p:cNvSpPr txBox="1">
              <a:spLocks noChangeArrowheads="1"/>
            </p:cNvSpPr>
            <p:nvPr/>
          </p:nvSpPr>
          <p:spPr bwMode="auto">
            <a:xfrm>
              <a:off x="1574" y="3127"/>
              <a:ext cx="835" cy="250"/>
            </a:xfrm>
            <a:prstGeom prst="rect">
              <a:avLst/>
            </a:prstGeom>
            <a:noFill/>
            <a:ln w="9525">
              <a:noFill/>
              <a:miter lim="800000"/>
              <a:headEnd/>
              <a:tailEnd/>
            </a:ln>
          </p:spPr>
          <p:txBody>
            <a:bodyPr wrap="none">
              <a:spAutoFit/>
            </a:bodyPr>
            <a:lstStyle/>
            <a:p>
              <a:pPr eaLnBrk="1" hangingPunct="1"/>
              <a:r>
                <a:rPr lang="id-ID">
                  <a:solidFill>
                    <a:schemeClr val="tx2"/>
                  </a:solidFill>
                  <a:latin typeface="Arial" charset="0"/>
                </a:rPr>
                <a:t>3</a:t>
              </a:r>
              <a:r>
                <a:rPr lang="en-US">
                  <a:solidFill>
                    <a:schemeClr val="tx2"/>
                  </a:solidFill>
                  <a:latin typeface="Arial" charset="0"/>
                </a:rPr>
                <a:t>0</a:t>
              </a:r>
              <a:r>
                <a:rPr lang="id-ID">
                  <a:solidFill>
                    <a:schemeClr val="tx2"/>
                  </a:solidFill>
                  <a:latin typeface="Arial" charset="0"/>
                </a:rPr>
                <a:t>0 meter</a:t>
              </a:r>
            </a:p>
          </p:txBody>
        </p:sp>
        <p:sp>
          <p:nvSpPr>
            <p:cNvPr id="36893" name="Line 9"/>
            <p:cNvSpPr>
              <a:spLocks noChangeShapeType="1"/>
            </p:cNvSpPr>
            <p:nvPr/>
          </p:nvSpPr>
          <p:spPr bwMode="auto">
            <a:xfrm>
              <a:off x="2448" y="3264"/>
              <a:ext cx="480" cy="0"/>
            </a:xfrm>
            <a:prstGeom prst="line">
              <a:avLst/>
            </a:prstGeom>
            <a:noFill/>
            <a:ln w="9525">
              <a:solidFill>
                <a:schemeClr val="tx1"/>
              </a:solidFill>
              <a:round/>
              <a:headEnd/>
              <a:tailEnd type="triangle" w="med" len="med"/>
            </a:ln>
          </p:spPr>
          <p:txBody>
            <a:bodyPr/>
            <a:lstStyle/>
            <a:p>
              <a:endParaRPr lang="en-US"/>
            </a:p>
          </p:txBody>
        </p:sp>
      </p:grpSp>
      <p:sp>
        <p:nvSpPr>
          <p:cNvPr id="3082" name="Text Box 10"/>
          <p:cNvSpPr txBox="1">
            <a:spLocks noChangeArrowheads="1"/>
          </p:cNvSpPr>
          <p:nvPr/>
        </p:nvSpPr>
        <p:spPr bwMode="auto">
          <a:xfrm>
            <a:off x="5029200" y="5692775"/>
            <a:ext cx="1073150" cy="396875"/>
          </a:xfrm>
          <a:prstGeom prst="rect">
            <a:avLst/>
          </a:prstGeom>
          <a:noFill/>
          <a:ln w="9525">
            <a:noFill/>
            <a:miter lim="800000"/>
            <a:headEnd/>
            <a:tailEnd/>
          </a:ln>
        </p:spPr>
        <p:txBody>
          <a:bodyPr wrap="none">
            <a:spAutoFit/>
          </a:bodyPr>
          <a:lstStyle/>
          <a:p>
            <a:pPr eaLnBrk="1" hangingPunct="1"/>
            <a:r>
              <a:rPr lang="id-ID">
                <a:solidFill>
                  <a:schemeClr val="tx2"/>
                </a:solidFill>
                <a:latin typeface="Arial" charset="0"/>
              </a:rPr>
              <a:t>10 detik</a:t>
            </a:r>
          </a:p>
        </p:txBody>
      </p:sp>
      <p:grpSp>
        <p:nvGrpSpPr>
          <p:cNvPr id="3" name="Group 11"/>
          <p:cNvGrpSpPr>
            <a:grpSpLocks/>
          </p:cNvGrpSpPr>
          <p:nvPr/>
        </p:nvGrpSpPr>
        <p:grpSpPr bwMode="auto">
          <a:xfrm>
            <a:off x="1600200" y="4046538"/>
            <a:ext cx="5791200" cy="533400"/>
            <a:chOff x="912" y="2112"/>
            <a:chExt cx="3648" cy="336"/>
          </a:xfrm>
        </p:grpSpPr>
        <p:sp>
          <p:nvSpPr>
            <p:cNvPr id="36888" name="Line 12"/>
            <p:cNvSpPr>
              <a:spLocks noChangeShapeType="1"/>
            </p:cNvSpPr>
            <p:nvPr/>
          </p:nvSpPr>
          <p:spPr bwMode="auto">
            <a:xfrm>
              <a:off x="912" y="2448"/>
              <a:ext cx="3648" cy="0"/>
            </a:xfrm>
            <a:prstGeom prst="line">
              <a:avLst/>
            </a:prstGeom>
            <a:noFill/>
            <a:ln w="9525">
              <a:solidFill>
                <a:schemeClr val="tx1"/>
              </a:solidFill>
              <a:round/>
              <a:headEnd/>
              <a:tailEnd/>
            </a:ln>
          </p:spPr>
          <p:txBody>
            <a:bodyPr/>
            <a:lstStyle/>
            <a:p>
              <a:endParaRPr lang="en-US"/>
            </a:p>
          </p:txBody>
        </p:sp>
        <p:sp>
          <p:nvSpPr>
            <p:cNvPr id="36889" name="Text Box 13"/>
            <p:cNvSpPr txBox="1">
              <a:spLocks noChangeArrowheads="1"/>
            </p:cNvSpPr>
            <p:nvPr/>
          </p:nvSpPr>
          <p:spPr bwMode="auto">
            <a:xfrm>
              <a:off x="1104" y="2189"/>
              <a:ext cx="587" cy="250"/>
            </a:xfrm>
            <a:prstGeom prst="rect">
              <a:avLst/>
            </a:prstGeom>
            <a:noFill/>
            <a:ln w="9525">
              <a:noFill/>
              <a:miter lim="800000"/>
              <a:headEnd/>
              <a:tailEnd/>
            </a:ln>
          </p:spPr>
          <p:txBody>
            <a:bodyPr wrap="none">
              <a:spAutoFit/>
            </a:bodyPr>
            <a:lstStyle/>
            <a:p>
              <a:pPr eaLnBrk="1" hangingPunct="1"/>
              <a:r>
                <a:rPr lang="id-ID">
                  <a:solidFill>
                    <a:schemeClr val="tx2"/>
                  </a:solidFill>
                  <a:latin typeface="Arial" charset="0"/>
                </a:rPr>
                <a:t>1 detik</a:t>
              </a:r>
            </a:p>
          </p:txBody>
        </p:sp>
        <p:sp>
          <p:nvSpPr>
            <p:cNvPr id="36890" name="Line 14"/>
            <p:cNvSpPr>
              <a:spLocks noChangeShapeType="1"/>
            </p:cNvSpPr>
            <p:nvPr/>
          </p:nvSpPr>
          <p:spPr bwMode="auto">
            <a:xfrm>
              <a:off x="1872" y="2304"/>
              <a:ext cx="336" cy="0"/>
            </a:xfrm>
            <a:prstGeom prst="line">
              <a:avLst/>
            </a:prstGeom>
            <a:noFill/>
            <a:ln w="9525">
              <a:solidFill>
                <a:schemeClr val="tx1"/>
              </a:solidFill>
              <a:round/>
              <a:headEnd/>
              <a:tailEnd type="triangle" w="med" len="med"/>
            </a:ln>
          </p:spPr>
          <p:txBody>
            <a:bodyPr/>
            <a:lstStyle/>
            <a:p>
              <a:endParaRPr lang="en-US"/>
            </a:p>
          </p:txBody>
        </p:sp>
        <p:sp>
          <p:nvSpPr>
            <p:cNvPr id="36891" name="Picture 15"/>
            <p:cNvSpPr>
              <a:spLocks noChangeAspect="1" noChangeArrowheads="1"/>
            </p:cNvSpPr>
            <p:nvPr/>
          </p:nvSpPr>
          <p:spPr bwMode="auto">
            <a:xfrm>
              <a:off x="4128" y="2112"/>
              <a:ext cx="432" cy="319"/>
            </a:xfrm>
            <a:prstGeom prst="rect">
              <a:avLst/>
            </a:prstGeom>
            <a:noFill/>
            <a:ln w="9525">
              <a:noFill/>
              <a:miter lim="800000"/>
              <a:headEnd/>
              <a:tailEnd/>
            </a:ln>
          </p:spPr>
          <p:txBody>
            <a:bodyPr/>
            <a:lstStyle/>
            <a:p>
              <a:endParaRPr lang="en-US"/>
            </a:p>
          </p:txBody>
        </p:sp>
      </p:grpSp>
      <p:grpSp>
        <p:nvGrpSpPr>
          <p:cNvPr id="4" name="Group 16"/>
          <p:cNvGrpSpPr>
            <a:grpSpLocks/>
          </p:cNvGrpSpPr>
          <p:nvPr/>
        </p:nvGrpSpPr>
        <p:grpSpPr bwMode="auto">
          <a:xfrm>
            <a:off x="1600200" y="3371850"/>
            <a:ext cx="5791200" cy="481013"/>
            <a:chOff x="912" y="1687"/>
            <a:chExt cx="3648" cy="303"/>
          </a:xfrm>
        </p:grpSpPr>
        <p:sp>
          <p:nvSpPr>
            <p:cNvPr id="36884" name="Line 17"/>
            <p:cNvSpPr>
              <a:spLocks noChangeShapeType="1"/>
            </p:cNvSpPr>
            <p:nvPr/>
          </p:nvSpPr>
          <p:spPr bwMode="auto">
            <a:xfrm>
              <a:off x="912" y="1968"/>
              <a:ext cx="3648" cy="0"/>
            </a:xfrm>
            <a:prstGeom prst="line">
              <a:avLst/>
            </a:prstGeom>
            <a:noFill/>
            <a:ln w="9525">
              <a:solidFill>
                <a:schemeClr val="tx1"/>
              </a:solidFill>
              <a:round/>
              <a:headEnd/>
              <a:tailEnd/>
            </a:ln>
          </p:spPr>
          <p:txBody>
            <a:bodyPr/>
            <a:lstStyle/>
            <a:p>
              <a:endParaRPr lang="en-US"/>
            </a:p>
          </p:txBody>
        </p:sp>
        <p:sp>
          <p:nvSpPr>
            <p:cNvPr id="36885" name="Text Box 18"/>
            <p:cNvSpPr txBox="1">
              <a:spLocks noChangeArrowheads="1"/>
            </p:cNvSpPr>
            <p:nvPr/>
          </p:nvSpPr>
          <p:spPr bwMode="auto">
            <a:xfrm>
              <a:off x="2438" y="1687"/>
              <a:ext cx="631" cy="250"/>
            </a:xfrm>
            <a:prstGeom prst="rect">
              <a:avLst/>
            </a:prstGeom>
            <a:noFill/>
            <a:ln w="9525">
              <a:noFill/>
              <a:miter lim="800000"/>
              <a:headEnd/>
              <a:tailEnd/>
            </a:ln>
          </p:spPr>
          <p:txBody>
            <a:bodyPr wrap="none">
              <a:spAutoFit/>
            </a:bodyPr>
            <a:lstStyle/>
            <a:p>
              <a:pPr eaLnBrk="1" hangingPunct="1"/>
              <a:r>
                <a:rPr lang="id-ID">
                  <a:solidFill>
                    <a:schemeClr val="tx2"/>
                  </a:solidFill>
                  <a:latin typeface="Arial" charset="0"/>
                </a:rPr>
                <a:t>1 detik </a:t>
              </a:r>
            </a:p>
          </p:txBody>
        </p:sp>
        <p:sp>
          <p:nvSpPr>
            <p:cNvPr id="36886" name="Line 19"/>
            <p:cNvSpPr>
              <a:spLocks noChangeShapeType="1"/>
            </p:cNvSpPr>
            <p:nvPr/>
          </p:nvSpPr>
          <p:spPr bwMode="auto">
            <a:xfrm>
              <a:off x="3072" y="1824"/>
              <a:ext cx="336" cy="0"/>
            </a:xfrm>
            <a:prstGeom prst="line">
              <a:avLst/>
            </a:prstGeom>
            <a:noFill/>
            <a:ln w="9525">
              <a:solidFill>
                <a:schemeClr val="tx1"/>
              </a:solidFill>
              <a:round/>
              <a:headEnd/>
              <a:tailEnd type="triangle" w="med" len="med"/>
            </a:ln>
          </p:spPr>
          <p:txBody>
            <a:bodyPr/>
            <a:lstStyle/>
            <a:p>
              <a:endParaRPr lang="en-US"/>
            </a:p>
          </p:txBody>
        </p:sp>
        <p:pic>
          <p:nvPicPr>
            <p:cNvPr id="36887" name="Picture 20"/>
            <p:cNvPicPr>
              <a:picLocks noChangeAspect="1" noChangeArrowheads="1"/>
            </p:cNvPicPr>
            <p:nvPr/>
          </p:nvPicPr>
          <p:blipFill>
            <a:blip r:embed="rId6"/>
            <a:srcRect/>
            <a:stretch>
              <a:fillRect/>
            </a:stretch>
          </p:blipFill>
          <p:spPr bwMode="auto">
            <a:xfrm>
              <a:off x="1056" y="1723"/>
              <a:ext cx="420" cy="267"/>
            </a:xfrm>
            <a:prstGeom prst="rect">
              <a:avLst/>
            </a:prstGeom>
            <a:noFill/>
            <a:ln w="9525">
              <a:noFill/>
              <a:miter lim="800000"/>
              <a:headEnd/>
              <a:tailEnd/>
            </a:ln>
          </p:spPr>
        </p:pic>
      </p:grpSp>
      <p:grpSp>
        <p:nvGrpSpPr>
          <p:cNvPr id="5" name="Group 21"/>
          <p:cNvGrpSpPr>
            <a:grpSpLocks/>
          </p:cNvGrpSpPr>
          <p:nvPr/>
        </p:nvGrpSpPr>
        <p:grpSpPr bwMode="auto">
          <a:xfrm>
            <a:off x="1600200" y="4808538"/>
            <a:ext cx="5791200" cy="533400"/>
            <a:chOff x="912" y="2592"/>
            <a:chExt cx="3648" cy="336"/>
          </a:xfrm>
        </p:grpSpPr>
        <p:sp>
          <p:nvSpPr>
            <p:cNvPr id="36879" name="Line 22"/>
            <p:cNvSpPr>
              <a:spLocks noChangeShapeType="1"/>
            </p:cNvSpPr>
            <p:nvPr/>
          </p:nvSpPr>
          <p:spPr bwMode="auto">
            <a:xfrm>
              <a:off x="912" y="2928"/>
              <a:ext cx="3648" cy="0"/>
            </a:xfrm>
            <a:prstGeom prst="line">
              <a:avLst/>
            </a:prstGeom>
            <a:noFill/>
            <a:ln w="9525">
              <a:solidFill>
                <a:schemeClr val="tx1"/>
              </a:solidFill>
              <a:round/>
              <a:headEnd/>
              <a:tailEnd/>
            </a:ln>
          </p:spPr>
          <p:txBody>
            <a:bodyPr/>
            <a:lstStyle/>
            <a:p>
              <a:endParaRPr lang="en-US"/>
            </a:p>
          </p:txBody>
        </p:sp>
        <p:sp>
          <p:nvSpPr>
            <p:cNvPr id="36880" name="Line 23"/>
            <p:cNvSpPr>
              <a:spLocks noChangeShapeType="1"/>
            </p:cNvSpPr>
            <p:nvPr/>
          </p:nvSpPr>
          <p:spPr bwMode="auto">
            <a:xfrm>
              <a:off x="2688" y="2832"/>
              <a:ext cx="336" cy="0"/>
            </a:xfrm>
            <a:prstGeom prst="line">
              <a:avLst/>
            </a:prstGeom>
            <a:noFill/>
            <a:ln w="9525">
              <a:solidFill>
                <a:schemeClr val="tx1"/>
              </a:solidFill>
              <a:round/>
              <a:headEnd/>
              <a:tailEnd type="triangle" w="med" len="med"/>
            </a:ln>
          </p:spPr>
          <p:txBody>
            <a:bodyPr/>
            <a:lstStyle/>
            <a:p>
              <a:endParaRPr lang="en-US"/>
            </a:p>
          </p:txBody>
        </p:sp>
        <p:sp>
          <p:nvSpPr>
            <p:cNvPr id="36881" name="Text Box 24"/>
            <p:cNvSpPr txBox="1">
              <a:spLocks noChangeArrowheads="1"/>
            </p:cNvSpPr>
            <p:nvPr/>
          </p:nvSpPr>
          <p:spPr bwMode="auto">
            <a:xfrm>
              <a:off x="2016" y="2669"/>
              <a:ext cx="587" cy="250"/>
            </a:xfrm>
            <a:prstGeom prst="rect">
              <a:avLst/>
            </a:prstGeom>
            <a:noFill/>
            <a:ln w="9525">
              <a:noFill/>
              <a:miter lim="800000"/>
              <a:headEnd/>
              <a:tailEnd/>
            </a:ln>
          </p:spPr>
          <p:txBody>
            <a:bodyPr wrap="none">
              <a:spAutoFit/>
            </a:bodyPr>
            <a:lstStyle/>
            <a:p>
              <a:pPr eaLnBrk="1" hangingPunct="1"/>
              <a:r>
                <a:rPr lang="id-ID">
                  <a:solidFill>
                    <a:schemeClr val="tx2"/>
                  </a:solidFill>
                  <a:latin typeface="Arial" charset="0"/>
                </a:rPr>
                <a:t>1 detik</a:t>
              </a:r>
            </a:p>
          </p:txBody>
        </p:sp>
        <p:sp>
          <p:nvSpPr>
            <p:cNvPr id="36882" name="Picture 25"/>
            <p:cNvSpPr>
              <a:spLocks noChangeAspect="1" noChangeArrowheads="1"/>
            </p:cNvSpPr>
            <p:nvPr/>
          </p:nvSpPr>
          <p:spPr bwMode="auto">
            <a:xfrm>
              <a:off x="3936" y="2592"/>
              <a:ext cx="432" cy="319"/>
            </a:xfrm>
            <a:prstGeom prst="rect">
              <a:avLst/>
            </a:prstGeom>
            <a:noFill/>
            <a:ln w="9525">
              <a:noFill/>
              <a:miter lim="800000"/>
              <a:headEnd/>
              <a:tailEnd/>
            </a:ln>
          </p:spPr>
          <p:txBody>
            <a:bodyPr/>
            <a:lstStyle/>
            <a:p>
              <a:endParaRPr lang="en-US"/>
            </a:p>
          </p:txBody>
        </p:sp>
        <p:pic>
          <p:nvPicPr>
            <p:cNvPr id="36883" name="Picture 26"/>
            <p:cNvPicPr>
              <a:picLocks noChangeAspect="1" noChangeArrowheads="1"/>
            </p:cNvPicPr>
            <p:nvPr/>
          </p:nvPicPr>
          <p:blipFill>
            <a:blip r:embed="rId6"/>
            <a:srcRect/>
            <a:stretch>
              <a:fillRect/>
            </a:stretch>
          </p:blipFill>
          <p:spPr bwMode="auto">
            <a:xfrm>
              <a:off x="1200" y="2640"/>
              <a:ext cx="420" cy="267"/>
            </a:xfrm>
            <a:prstGeom prst="rect">
              <a:avLst/>
            </a:prstGeom>
            <a:noFill/>
            <a:ln w="9525">
              <a:noFill/>
              <a:miter lim="800000"/>
              <a:headEnd/>
              <a:tailEnd/>
            </a:ln>
          </p:spPr>
        </p:pic>
      </p:grpSp>
      <p:sp>
        <p:nvSpPr>
          <p:cNvPr id="36875" name="AutoShape 28"/>
          <p:cNvSpPr>
            <a:spLocks noChangeArrowheads="1"/>
          </p:cNvSpPr>
          <p:nvPr/>
        </p:nvSpPr>
        <p:spPr bwMode="auto">
          <a:xfrm>
            <a:off x="152400" y="228600"/>
            <a:ext cx="5715000" cy="1143000"/>
          </a:xfrm>
          <a:prstGeom prst="cloudCallout">
            <a:avLst>
              <a:gd name="adj1" fmla="val 74500"/>
              <a:gd name="adj2" fmla="val 37500"/>
            </a:avLst>
          </a:prstGeom>
          <a:solidFill>
            <a:srgbClr val="FFFFFF"/>
          </a:solidFill>
          <a:ln w="38100">
            <a:solidFill>
              <a:srgbClr val="99CCFF"/>
            </a:solidFill>
            <a:round/>
            <a:headEnd/>
            <a:tailEnd/>
          </a:ln>
        </p:spPr>
        <p:txBody>
          <a:bodyPr/>
          <a:lstStyle/>
          <a:p>
            <a:pPr algn="ctr"/>
            <a:endParaRPr lang="id-ID">
              <a:latin typeface="Arial" charset="0"/>
            </a:endParaRPr>
          </a:p>
        </p:txBody>
      </p:sp>
      <p:sp>
        <p:nvSpPr>
          <p:cNvPr id="36876" name="Rectangle 29"/>
          <p:cNvSpPr>
            <a:spLocks noChangeArrowheads="1"/>
          </p:cNvSpPr>
          <p:nvPr/>
        </p:nvSpPr>
        <p:spPr bwMode="auto">
          <a:xfrm>
            <a:off x="4495800" y="685800"/>
            <a:ext cx="609600" cy="304800"/>
          </a:xfrm>
          <a:prstGeom prst="rect">
            <a:avLst/>
          </a:prstGeom>
          <a:solidFill>
            <a:schemeClr val="bg1"/>
          </a:solidFill>
          <a:ln w="9525">
            <a:noFill/>
            <a:miter lim="800000"/>
            <a:headEnd/>
            <a:tailEnd/>
          </a:ln>
        </p:spPr>
        <p:txBody>
          <a:bodyPr wrap="none" anchor="ctr"/>
          <a:lstStyle/>
          <a:p>
            <a:endParaRPr lang="en-US"/>
          </a:p>
        </p:txBody>
      </p:sp>
      <p:sp>
        <p:nvSpPr>
          <p:cNvPr id="36877" name="Rectangle 30"/>
          <p:cNvSpPr>
            <a:spLocks noChangeArrowheads="1"/>
          </p:cNvSpPr>
          <p:nvPr/>
        </p:nvSpPr>
        <p:spPr bwMode="auto">
          <a:xfrm>
            <a:off x="990600" y="533400"/>
            <a:ext cx="4267200" cy="609600"/>
          </a:xfrm>
          <a:prstGeom prst="rect">
            <a:avLst/>
          </a:prstGeom>
          <a:noFill/>
          <a:ln w="9525">
            <a:noFill/>
            <a:miter lim="800000"/>
            <a:headEnd/>
            <a:tailEnd/>
          </a:ln>
        </p:spPr>
        <p:txBody>
          <a:bodyPr anchor="b"/>
          <a:lstStyle/>
          <a:p>
            <a:pPr eaLnBrk="1" hangingPunct="1"/>
            <a:r>
              <a:rPr lang="id-ID" sz="4000">
                <a:latin typeface="Monotype Corsiva" pitchFamily="66" charset="0"/>
              </a:rPr>
              <a:t>Asyiknya Soal</a:t>
            </a:r>
          </a:p>
        </p:txBody>
      </p:sp>
      <p:pic>
        <p:nvPicPr>
          <p:cNvPr id="36878" name="Picture 32" descr="36934940"/>
          <p:cNvPicPr>
            <a:picLocks noChangeAspect="1" noChangeArrowheads="1"/>
          </p:cNvPicPr>
          <p:nvPr/>
        </p:nvPicPr>
        <p:blipFill>
          <a:blip r:embed="rId7"/>
          <a:srcRect/>
          <a:stretch>
            <a:fillRect/>
          </a:stretch>
        </p:blipFill>
        <p:spPr bwMode="auto">
          <a:xfrm>
            <a:off x="6805613" y="1371600"/>
            <a:ext cx="1966912" cy="3200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0-#ppt_w/2"/>
                                          </p:val>
                                        </p:tav>
                                        <p:tav tm="100000">
                                          <p:val>
                                            <p:strVal val="#ppt_x"/>
                                          </p:val>
                                        </p:tav>
                                      </p:tavLst>
                                    </p:anim>
                                    <p:anim calcmode="lin" valueType="num">
                                      <p:cBhvr additive="base">
                                        <p:cTn id="8"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driveby.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additive="base">
                                        <p:cTn id="19" dur="500" fill="hold"/>
                                        <p:tgtEl>
                                          <p:spTgt spid="3076"/>
                                        </p:tgtEl>
                                        <p:attrNameLst>
                                          <p:attrName>ppt_x</p:attrName>
                                        </p:attrNameLst>
                                      </p:cBhvr>
                                      <p:tavLst>
                                        <p:tav tm="0">
                                          <p:val>
                                            <p:strVal val="0-#ppt_w/2"/>
                                          </p:val>
                                        </p:tav>
                                        <p:tav tm="100000">
                                          <p:val>
                                            <p:strVal val="#ppt_x"/>
                                          </p:val>
                                        </p:tav>
                                      </p:tavLst>
                                    </p:anim>
                                    <p:anim calcmode="lin" valueType="num">
                                      <p:cBhvr additive="base">
                                        <p:cTn id="20" dur="500" fill="hold"/>
                                        <p:tgtEl>
                                          <p:spTgt spid="30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type.wav"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driveby.wav" builtIn="1"/>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077"/>
                                        </p:tgtEl>
                                        <p:attrNameLst>
                                          <p:attrName>style.visibility</p:attrName>
                                        </p:attrNameLst>
                                      </p:cBhvr>
                                      <p:to>
                                        <p:strVal val="visible"/>
                                      </p:to>
                                    </p:set>
                                    <p:anim calcmode="lin" valueType="num">
                                      <p:cBhvr additive="base">
                                        <p:cTn id="31" dur="500" fill="hold"/>
                                        <p:tgtEl>
                                          <p:spTgt spid="3077"/>
                                        </p:tgtEl>
                                        <p:attrNameLst>
                                          <p:attrName>ppt_x</p:attrName>
                                        </p:attrNameLst>
                                      </p:cBhvr>
                                      <p:tavLst>
                                        <p:tav tm="0">
                                          <p:val>
                                            <p:strVal val="1+#ppt_w/2"/>
                                          </p:val>
                                        </p:tav>
                                        <p:tav tm="100000">
                                          <p:val>
                                            <p:strVal val="#ppt_x"/>
                                          </p:val>
                                        </p:tav>
                                      </p:tavLst>
                                    </p:anim>
                                    <p:anim calcmode="lin" valueType="num">
                                      <p:cBhvr additive="base">
                                        <p:cTn id="32" dur="500" fill="hold"/>
                                        <p:tgtEl>
                                          <p:spTgt spid="307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type.wav" builtIn="1"/>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gunshot.wav" builtIn="1"/>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3078"/>
                                        </p:tgtEl>
                                        <p:attrNameLst>
                                          <p:attrName>style.visibility</p:attrName>
                                        </p:attrNameLst>
                                      </p:cBhvr>
                                      <p:to>
                                        <p:strVal val="visible"/>
                                      </p:to>
                                    </p:set>
                                    <p:anim calcmode="lin" valueType="num">
                                      <p:cBhvr additive="base">
                                        <p:cTn id="43" dur="500" fill="hold"/>
                                        <p:tgtEl>
                                          <p:spTgt spid="3078"/>
                                        </p:tgtEl>
                                        <p:attrNameLst>
                                          <p:attrName>ppt_x</p:attrName>
                                        </p:attrNameLst>
                                      </p:cBhvr>
                                      <p:tavLst>
                                        <p:tav tm="0">
                                          <p:val>
                                            <p:strVal val="#ppt_x"/>
                                          </p:val>
                                        </p:tav>
                                        <p:tav tm="100000">
                                          <p:val>
                                            <p:strVal val="#ppt_x"/>
                                          </p:val>
                                        </p:tav>
                                      </p:tavLst>
                                    </p:anim>
                                    <p:anim calcmode="lin" valueType="num">
                                      <p:cBhvr additive="base">
                                        <p:cTn id="44" dur="500" fill="hold"/>
                                        <p:tgtEl>
                                          <p:spTgt spid="307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type.wav" builtIn="1"/>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0-#ppt_w/2"/>
                                          </p:val>
                                        </p:tav>
                                        <p:tav tm="100000">
                                          <p:val>
                                            <p:strVal val="#ppt_x"/>
                                          </p:val>
                                        </p:tav>
                                      </p:tavLst>
                                    </p:anim>
                                    <p:anim calcmode="lin" valueType="num">
                                      <p:cBhvr additive="base">
                                        <p:cTn id="5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6" fill="hold" grpId="0" nodeType="clickEffect">
                                  <p:stCondLst>
                                    <p:cond delay="0"/>
                                  </p:stCondLst>
                                  <p:childTnLst>
                                    <p:set>
                                      <p:cBhvr>
                                        <p:cTn id="54" dur="1" fill="hold">
                                          <p:stCondLst>
                                            <p:cond delay="0"/>
                                          </p:stCondLst>
                                        </p:cTn>
                                        <p:tgtEl>
                                          <p:spTgt spid="3082"/>
                                        </p:tgtEl>
                                        <p:attrNameLst>
                                          <p:attrName>style.visibility</p:attrName>
                                        </p:attrNameLst>
                                      </p:cBhvr>
                                      <p:to>
                                        <p:strVal val="visible"/>
                                      </p:to>
                                    </p:set>
                                    <p:anim calcmode="lin" valueType="num">
                                      <p:cBhvr additive="base">
                                        <p:cTn id="55" dur="500" fill="hold"/>
                                        <p:tgtEl>
                                          <p:spTgt spid="3082"/>
                                        </p:tgtEl>
                                        <p:attrNameLst>
                                          <p:attrName>ppt_x</p:attrName>
                                        </p:attrNameLst>
                                      </p:cBhvr>
                                      <p:tavLst>
                                        <p:tav tm="0">
                                          <p:val>
                                            <p:strVal val="1+#ppt_w/2"/>
                                          </p:val>
                                        </p:tav>
                                        <p:tav tm="100000">
                                          <p:val>
                                            <p:strVal val="#ppt_x"/>
                                          </p:val>
                                        </p:tav>
                                      </p:tavLst>
                                    </p:anim>
                                    <p:anim calcmode="lin" valueType="num">
                                      <p:cBhvr additive="base">
                                        <p:cTn id="56" dur="500" fill="hold"/>
                                        <p:tgtEl>
                                          <p:spTgt spid="308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5" name="glas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utoUpdateAnimBg="0"/>
      <p:bldP spid="3076" grpId="0" autoUpdateAnimBg="0"/>
      <p:bldP spid="3077" grpId="0" autoUpdateAnimBg="0"/>
      <p:bldP spid="3078" grpId="0" autoUpdateAnimBg="0"/>
      <p:bldP spid="3082"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 Box 3"/>
          <p:cNvSpPr txBox="1">
            <a:spLocks noChangeArrowheads="1"/>
          </p:cNvSpPr>
          <p:nvPr/>
        </p:nvSpPr>
        <p:spPr bwMode="auto">
          <a:xfrm>
            <a:off x="609600" y="1647825"/>
            <a:ext cx="6934200" cy="1311275"/>
          </a:xfrm>
          <a:prstGeom prst="rect">
            <a:avLst/>
          </a:prstGeom>
          <a:noFill/>
          <a:ln w="9525">
            <a:noFill/>
            <a:miter lim="800000"/>
            <a:headEnd/>
            <a:tailEnd/>
          </a:ln>
        </p:spPr>
        <p:txBody>
          <a:bodyPr>
            <a:spAutoFit/>
          </a:bodyPr>
          <a:lstStyle/>
          <a:p>
            <a:pPr eaLnBrk="1" hangingPunct="1"/>
            <a:r>
              <a:rPr lang="id-ID">
                <a:latin typeface="Arial" charset="0"/>
              </a:rPr>
              <a:t>Mobil A bergerak dengan kecepatan 1</a:t>
            </a:r>
            <a:r>
              <a:rPr lang="en-US">
                <a:latin typeface="Arial" charset="0"/>
              </a:rPr>
              <a:t>0</a:t>
            </a:r>
            <a:r>
              <a:rPr lang="id-ID">
                <a:latin typeface="Arial" charset="0"/>
              </a:rPr>
              <a:t> m/s dan berada 200 meter di belakang mobil B. Mobil B bergerak searah dengan A dan memiliki kecepatan 20 m/s. Kapan mobil A akan menyusul mobil B?</a:t>
            </a:r>
          </a:p>
        </p:txBody>
      </p:sp>
      <p:sp>
        <p:nvSpPr>
          <p:cNvPr id="67588" name="Text Box 4"/>
          <p:cNvSpPr txBox="1">
            <a:spLocks noChangeArrowheads="1"/>
          </p:cNvSpPr>
          <p:nvPr/>
        </p:nvSpPr>
        <p:spPr bwMode="auto">
          <a:xfrm>
            <a:off x="5622925" y="3530600"/>
            <a:ext cx="1184275" cy="396875"/>
          </a:xfrm>
          <a:prstGeom prst="rect">
            <a:avLst/>
          </a:prstGeom>
          <a:noFill/>
          <a:ln w="9525">
            <a:noFill/>
            <a:miter lim="800000"/>
            <a:headEnd/>
            <a:tailEnd/>
          </a:ln>
        </p:spPr>
        <p:txBody>
          <a:bodyPr wrap="none">
            <a:spAutoFit/>
          </a:bodyPr>
          <a:lstStyle/>
          <a:p>
            <a:pPr eaLnBrk="1" hangingPunct="1"/>
            <a:r>
              <a:rPr lang="id-ID">
                <a:solidFill>
                  <a:schemeClr val="tx2"/>
                </a:solidFill>
                <a:latin typeface="Arial" charset="0"/>
              </a:rPr>
              <a:t>15 meter</a:t>
            </a:r>
          </a:p>
        </p:txBody>
      </p:sp>
      <p:sp>
        <p:nvSpPr>
          <p:cNvPr id="67589" name="Text Box 5"/>
          <p:cNvSpPr txBox="1">
            <a:spLocks noChangeArrowheads="1"/>
          </p:cNvSpPr>
          <p:nvPr/>
        </p:nvSpPr>
        <p:spPr bwMode="auto">
          <a:xfrm>
            <a:off x="5181600" y="4327525"/>
            <a:ext cx="1184275" cy="396875"/>
          </a:xfrm>
          <a:prstGeom prst="rect">
            <a:avLst/>
          </a:prstGeom>
          <a:noFill/>
          <a:ln w="9525">
            <a:noFill/>
            <a:miter lim="800000"/>
            <a:headEnd/>
            <a:tailEnd/>
          </a:ln>
        </p:spPr>
        <p:txBody>
          <a:bodyPr wrap="none">
            <a:spAutoFit/>
          </a:bodyPr>
          <a:lstStyle/>
          <a:p>
            <a:pPr eaLnBrk="1" hangingPunct="1"/>
            <a:r>
              <a:rPr lang="id-ID">
                <a:solidFill>
                  <a:schemeClr val="tx2"/>
                </a:solidFill>
                <a:latin typeface="Arial" charset="0"/>
              </a:rPr>
              <a:t>20 meter</a:t>
            </a:r>
          </a:p>
        </p:txBody>
      </p:sp>
      <p:sp>
        <p:nvSpPr>
          <p:cNvPr id="67596" name="Line 12"/>
          <p:cNvSpPr>
            <a:spLocks noChangeShapeType="1"/>
          </p:cNvSpPr>
          <p:nvPr/>
        </p:nvSpPr>
        <p:spPr bwMode="auto">
          <a:xfrm>
            <a:off x="1524000" y="4738688"/>
            <a:ext cx="5791200" cy="1587"/>
          </a:xfrm>
          <a:prstGeom prst="line">
            <a:avLst/>
          </a:prstGeom>
          <a:noFill/>
          <a:ln w="9525">
            <a:solidFill>
              <a:schemeClr val="tx1"/>
            </a:solidFill>
            <a:round/>
            <a:headEnd/>
            <a:tailEnd/>
          </a:ln>
        </p:spPr>
        <p:txBody>
          <a:bodyPr/>
          <a:lstStyle/>
          <a:p>
            <a:endParaRPr lang="en-US"/>
          </a:p>
        </p:txBody>
      </p:sp>
      <p:sp>
        <p:nvSpPr>
          <p:cNvPr id="67597" name="Text Box 13"/>
          <p:cNvSpPr txBox="1">
            <a:spLocks noChangeArrowheads="1"/>
          </p:cNvSpPr>
          <p:nvPr/>
        </p:nvSpPr>
        <p:spPr bwMode="auto">
          <a:xfrm>
            <a:off x="3200400" y="4327525"/>
            <a:ext cx="931863" cy="396875"/>
          </a:xfrm>
          <a:prstGeom prst="rect">
            <a:avLst/>
          </a:prstGeom>
          <a:noFill/>
          <a:ln w="9525">
            <a:noFill/>
            <a:miter lim="800000"/>
            <a:headEnd/>
            <a:tailEnd/>
          </a:ln>
        </p:spPr>
        <p:txBody>
          <a:bodyPr wrap="none">
            <a:spAutoFit/>
          </a:bodyPr>
          <a:lstStyle/>
          <a:p>
            <a:pPr eaLnBrk="1" hangingPunct="1"/>
            <a:r>
              <a:rPr lang="id-ID">
                <a:solidFill>
                  <a:schemeClr val="tx2"/>
                </a:solidFill>
                <a:latin typeface="Arial" charset="0"/>
              </a:rPr>
              <a:t>1 detik</a:t>
            </a:r>
          </a:p>
        </p:txBody>
      </p:sp>
      <p:sp>
        <p:nvSpPr>
          <p:cNvPr id="67598" name="Line 14"/>
          <p:cNvSpPr>
            <a:spLocks noChangeShapeType="1"/>
          </p:cNvSpPr>
          <p:nvPr/>
        </p:nvSpPr>
        <p:spPr bwMode="auto">
          <a:xfrm>
            <a:off x="4419600" y="4510088"/>
            <a:ext cx="533400" cy="1587"/>
          </a:xfrm>
          <a:prstGeom prst="line">
            <a:avLst/>
          </a:prstGeom>
          <a:noFill/>
          <a:ln w="9525">
            <a:solidFill>
              <a:schemeClr val="tx1"/>
            </a:solidFill>
            <a:round/>
            <a:headEnd/>
            <a:tailEnd type="triangle" w="med" len="med"/>
          </a:ln>
        </p:spPr>
        <p:txBody>
          <a:bodyPr/>
          <a:lstStyle/>
          <a:p>
            <a:endParaRPr lang="en-US"/>
          </a:p>
        </p:txBody>
      </p:sp>
      <p:sp>
        <p:nvSpPr>
          <p:cNvPr id="67599" name="Picture 15"/>
          <p:cNvSpPr>
            <a:spLocks noChangeAspect="1" noChangeArrowheads="1"/>
          </p:cNvSpPr>
          <p:nvPr/>
        </p:nvSpPr>
        <p:spPr bwMode="auto">
          <a:xfrm flipH="1">
            <a:off x="6553200" y="4205288"/>
            <a:ext cx="609600" cy="506412"/>
          </a:xfrm>
          <a:prstGeom prst="rect">
            <a:avLst/>
          </a:prstGeom>
          <a:noFill/>
          <a:ln w="9525">
            <a:noFill/>
            <a:miter lim="800000"/>
            <a:headEnd/>
            <a:tailEnd/>
          </a:ln>
        </p:spPr>
        <p:txBody>
          <a:bodyPr/>
          <a:lstStyle/>
          <a:p>
            <a:endParaRPr lang="en-US"/>
          </a:p>
        </p:txBody>
      </p:sp>
      <p:grpSp>
        <p:nvGrpSpPr>
          <p:cNvPr id="2" name="Group 16"/>
          <p:cNvGrpSpPr>
            <a:grpSpLocks/>
          </p:cNvGrpSpPr>
          <p:nvPr/>
        </p:nvGrpSpPr>
        <p:grpSpPr bwMode="auto">
          <a:xfrm>
            <a:off x="1524000" y="3530600"/>
            <a:ext cx="5791200" cy="481013"/>
            <a:chOff x="912" y="1687"/>
            <a:chExt cx="3648" cy="303"/>
          </a:xfrm>
        </p:grpSpPr>
        <p:sp>
          <p:nvSpPr>
            <p:cNvPr id="37905" name="Line 17"/>
            <p:cNvSpPr>
              <a:spLocks noChangeShapeType="1"/>
            </p:cNvSpPr>
            <p:nvPr/>
          </p:nvSpPr>
          <p:spPr bwMode="auto">
            <a:xfrm>
              <a:off x="912" y="1968"/>
              <a:ext cx="3648" cy="0"/>
            </a:xfrm>
            <a:prstGeom prst="line">
              <a:avLst/>
            </a:prstGeom>
            <a:noFill/>
            <a:ln w="9525">
              <a:solidFill>
                <a:schemeClr val="tx1"/>
              </a:solidFill>
              <a:round/>
              <a:headEnd/>
              <a:tailEnd/>
            </a:ln>
          </p:spPr>
          <p:txBody>
            <a:bodyPr/>
            <a:lstStyle/>
            <a:p>
              <a:endParaRPr lang="en-US"/>
            </a:p>
          </p:txBody>
        </p:sp>
        <p:sp>
          <p:nvSpPr>
            <p:cNvPr id="37906" name="Text Box 18"/>
            <p:cNvSpPr txBox="1">
              <a:spLocks noChangeArrowheads="1"/>
            </p:cNvSpPr>
            <p:nvPr/>
          </p:nvSpPr>
          <p:spPr bwMode="auto">
            <a:xfrm>
              <a:off x="2438" y="1687"/>
              <a:ext cx="631" cy="250"/>
            </a:xfrm>
            <a:prstGeom prst="rect">
              <a:avLst/>
            </a:prstGeom>
            <a:noFill/>
            <a:ln w="9525">
              <a:noFill/>
              <a:miter lim="800000"/>
              <a:headEnd/>
              <a:tailEnd/>
            </a:ln>
          </p:spPr>
          <p:txBody>
            <a:bodyPr wrap="none">
              <a:spAutoFit/>
            </a:bodyPr>
            <a:lstStyle/>
            <a:p>
              <a:pPr eaLnBrk="1" hangingPunct="1"/>
              <a:r>
                <a:rPr lang="id-ID">
                  <a:solidFill>
                    <a:schemeClr val="tx2"/>
                  </a:solidFill>
                  <a:latin typeface="Arial" charset="0"/>
                </a:rPr>
                <a:t>1 detik </a:t>
              </a:r>
            </a:p>
          </p:txBody>
        </p:sp>
        <p:sp>
          <p:nvSpPr>
            <p:cNvPr id="37907" name="Line 19"/>
            <p:cNvSpPr>
              <a:spLocks noChangeShapeType="1"/>
            </p:cNvSpPr>
            <p:nvPr/>
          </p:nvSpPr>
          <p:spPr bwMode="auto">
            <a:xfrm>
              <a:off x="3072" y="1824"/>
              <a:ext cx="336" cy="0"/>
            </a:xfrm>
            <a:prstGeom prst="line">
              <a:avLst/>
            </a:prstGeom>
            <a:noFill/>
            <a:ln w="9525">
              <a:solidFill>
                <a:schemeClr val="tx1"/>
              </a:solidFill>
              <a:round/>
              <a:headEnd/>
              <a:tailEnd type="triangle" w="med" len="med"/>
            </a:ln>
          </p:spPr>
          <p:txBody>
            <a:bodyPr/>
            <a:lstStyle/>
            <a:p>
              <a:endParaRPr lang="en-US"/>
            </a:p>
          </p:txBody>
        </p:sp>
        <p:pic>
          <p:nvPicPr>
            <p:cNvPr id="37908" name="Picture 20"/>
            <p:cNvPicPr>
              <a:picLocks noChangeAspect="1" noChangeArrowheads="1"/>
            </p:cNvPicPr>
            <p:nvPr/>
          </p:nvPicPr>
          <p:blipFill>
            <a:blip r:embed="rId4"/>
            <a:srcRect/>
            <a:stretch>
              <a:fillRect/>
            </a:stretch>
          </p:blipFill>
          <p:spPr bwMode="auto">
            <a:xfrm>
              <a:off x="1056" y="1723"/>
              <a:ext cx="420" cy="267"/>
            </a:xfrm>
            <a:prstGeom prst="rect">
              <a:avLst/>
            </a:prstGeom>
            <a:noFill/>
            <a:ln w="9525">
              <a:noFill/>
              <a:miter lim="800000"/>
              <a:headEnd/>
              <a:tailEnd/>
            </a:ln>
          </p:spPr>
        </p:pic>
      </p:grpSp>
      <p:sp>
        <p:nvSpPr>
          <p:cNvPr id="67611" name="AutoShape 27"/>
          <p:cNvSpPr>
            <a:spLocks/>
          </p:cNvSpPr>
          <p:nvPr/>
        </p:nvSpPr>
        <p:spPr bwMode="auto">
          <a:xfrm rot="-5400000">
            <a:off x="4305300" y="2566988"/>
            <a:ext cx="304800" cy="4953000"/>
          </a:xfrm>
          <a:prstGeom prst="leftBrace">
            <a:avLst>
              <a:gd name="adj1" fmla="val 135417"/>
              <a:gd name="adj2" fmla="val 49051"/>
            </a:avLst>
          </a:prstGeom>
          <a:noFill/>
          <a:ln w="9525">
            <a:solidFill>
              <a:schemeClr val="tx1"/>
            </a:solidFill>
            <a:round/>
            <a:headEnd/>
            <a:tailEnd/>
          </a:ln>
        </p:spPr>
        <p:txBody>
          <a:bodyPr wrap="none" anchor="ctr"/>
          <a:lstStyle/>
          <a:p>
            <a:endParaRPr lang="en-US"/>
          </a:p>
        </p:txBody>
      </p:sp>
      <p:sp>
        <p:nvSpPr>
          <p:cNvPr id="67612" name="Text Box 28"/>
          <p:cNvSpPr txBox="1">
            <a:spLocks noChangeArrowheads="1"/>
          </p:cNvSpPr>
          <p:nvPr/>
        </p:nvSpPr>
        <p:spPr bwMode="auto">
          <a:xfrm>
            <a:off x="3657600" y="5195888"/>
            <a:ext cx="1524000" cy="396875"/>
          </a:xfrm>
          <a:prstGeom prst="rect">
            <a:avLst/>
          </a:prstGeom>
          <a:noFill/>
          <a:ln w="9525">
            <a:noFill/>
            <a:miter lim="800000"/>
            <a:headEnd/>
            <a:tailEnd/>
          </a:ln>
        </p:spPr>
        <p:txBody>
          <a:bodyPr>
            <a:spAutoFit/>
          </a:bodyPr>
          <a:lstStyle/>
          <a:p>
            <a:pPr eaLnBrk="1" hangingPunct="1">
              <a:spcBef>
                <a:spcPct val="50000"/>
              </a:spcBef>
            </a:pPr>
            <a:r>
              <a:rPr lang="id-ID">
                <a:latin typeface="Arial" charset="0"/>
              </a:rPr>
              <a:t>200 meter</a:t>
            </a:r>
          </a:p>
        </p:txBody>
      </p:sp>
      <p:sp>
        <p:nvSpPr>
          <p:cNvPr id="67613" name="Text Box 29"/>
          <p:cNvSpPr txBox="1">
            <a:spLocks noChangeArrowheads="1"/>
          </p:cNvSpPr>
          <p:nvPr/>
        </p:nvSpPr>
        <p:spPr bwMode="auto">
          <a:xfrm>
            <a:off x="3124200" y="5653088"/>
            <a:ext cx="3581400" cy="396875"/>
          </a:xfrm>
          <a:prstGeom prst="rect">
            <a:avLst/>
          </a:prstGeom>
          <a:noFill/>
          <a:ln w="9525">
            <a:noFill/>
            <a:miter lim="800000"/>
            <a:headEnd/>
            <a:tailEnd/>
          </a:ln>
        </p:spPr>
        <p:txBody>
          <a:bodyPr>
            <a:spAutoFit/>
          </a:bodyPr>
          <a:lstStyle/>
          <a:p>
            <a:pPr eaLnBrk="1" hangingPunct="1">
              <a:spcBef>
                <a:spcPct val="50000"/>
              </a:spcBef>
            </a:pPr>
            <a:r>
              <a:rPr lang="id-ID">
                <a:latin typeface="Arial" charset="0"/>
              </a:rPr>
              <a:t>Mungkinkah terkejar???</a:t>
            </a:r>
          </a:p>
        </p:txBody>
      </p:sp>
      <p:sp>
        <p:nvSpPr>
          <p:cNvPr id="37901" name="AutoShape 31"/>
          <p:cNvSpPr>
            <a:spLocks noChangeArrowheads="1"/>
          </p:cNvSpPr>
          <p:nvPr/>
        </p:nvSpPr>
        <p:spPr bwMode="auto">
          <a:xfrm>
            <a:off x="152400" y="228600"/>
            <a:ext cx="5715000" cy="1143000"/>
          </a:xfrm>
          <a:prstGeom prst="cloudCallout">
            <a:avLst>
              <a:gd name="adj1" fmla="val 74500"/>
              <a:gd name="adj2" fmla="val 37500"/>
            </a:avLst>
          </a:prstGeom>
          <a:solidFill>
            <a:srgbClr val="FFFFFF"/>
          </a:solidFill>
          <a:ln w="38100">
            <a:solidFill>
              <a:srgbClr val="99CCFF"/>
            </a:solidFill>
            <a:round/>
            <a:headEnd/>
            <a:tailEnd/>
          </a:ln>
        </p:spPr>
        <p:txBody>
          <a:bodyPr/>
          <a:lstStyle/>
          <a:p>
            <a:pPr algn="ctr"/>
            <a:endParaRPr lang="id-ID">
              <a:latin typeface="Arial" charset="0"/>
            </a:endParaRPr>
          </a:p>
        </p:txBody>
      </p:sp>
      <p:sp>
        <p:nvSpPr>
          <p:cNvPr id="37902" name="Rectangle 32"/>
          <p:cNvSpPr>
            <a:spLocks noChangeArrowheads="1"/>
          </p:cNvSpPr>
          <p:nvPr/>
        </p:nvSpPr>
        <p:spPr bwMode="auto">
          <a:xfrm>
            <a:off x="4495800" y="685800"/>
            <a:ext cx="609600" cy="304800"/>
          </a:xfrm>
          <a:prstGeom prst="rect">
            <a:avLst/>
          </a:prstGeom>
          <a:solidFill>
            <a:schemeClr val="bg1"/>
          </a:solidFill>
          <a:ln w="9525">
            <a:noFill/>
            <a:miter lim="800000"/>
            <a:headEnd/>
            <a:tailEnd/>
          </a:ln>
        </p:spPr>
        <p:txBody>
          <a:bodyPr wrap="none" anchor="ctr"/>
          <a:lstStyle/>
          <a:p>
            <a:endParaRPr lang="en-US"/>
          </a:p>
        </p:txBody>
      </p:sp>
      <p:sp>
        <p:nvSpPr>
          <p:cNvPr id="37903" name="Rectangle 33"/>
          <p:cNvSpPr>
            <a:spLocks noChangeArrowheads="1"/>
          </p:cNvSpPr>
          <p:nvPr/>
        </p:nvSpPr>
        <p:spPr bwMode="auto">
          <a:xfrm>
            <a:off x="990600" y="533400"/>
            <a:ext cx="4267200" cy="609600"/>
          </a:xfrm>
          <a:prstGeom prst="rect">
            <a:avLst/>
          </a:prstGeom>
          <a:noFill/>
          <a:ln w="9525">
            <a:noFill/>
            <a:miter lim="800000"/>
            <a:headEnd/>
            <a:tailEnd/>
          </a:ln>
        </p:spPr>
        <p:txBody>
          <a:bodyPr anchor="b"/>
          <a:lstStyle/>
          <a:p>
            <a:pPr eaLnBrk="1" hangingPunct="1"/>
            <a:r>
              <a:rPr lang="id-ID" sz="4000">
                <a:latin typeface="Monotype Corsiva" pitchFamily="66" charset="0"/>
              </a:rPr>
              <a:t>Asyiknya Soal</a:t>
            </a:r>
          </a:p>
        </p:txBody>
      </p:sp>
      <p:pic>
        <p:nvPicPr>
          <p:cNvPr id="37904" name="Picture 34" descr="36934940"/>
          <p:cNvPicPr>
            <a:picLocks noChangeAspect="1" noChangeArrowheads="1"/>
          </p:cNvPicPr>
          <p:nvPr/>
        </p:nvPicPr>
        <p:blipFill>
          <a:blip r:embed="rId5"/>
          <a:srcRect/>
          <a:stretch>
            <a:fillRect/>
          </a:stretch>
        </p:blipFill>
        <p:spPr bwMode="auto">
          <a:xfrm>
            <a:off x="7132638" y="1371600"/>
            <a:ext cx="1639887" cy="2667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7587"/>
                                        </p:tgtEl>
                                        <p:attrNameLst>
                                          <p:attrName>style.visibility</p:attrName>
                                        </p:attrNameLst>
                                      </p:cBhvr>
                                      <p:to>
                                        <p:strVal val="visible"/>
                                      </p:to>
                                    </p:set>
                                    <p:anim calcmode="lin" valueType="num">
                                      <p:cBhvr additive="base">
                                        <p:cTn id="7" dur="500" fill="hold"/>
                                        <p:tgtEl>
                                          <p:spTgt spid="67587"/>
                                        </p:tgtEl>
                                        <p:attrNameLst>
                                          <p:attrName>ppt_x</p:attrName>
                                        </p:attrNameLst>
                                      </p:cBhvr>
                                      <p:tavLst>
                                        <p:tav tm="0">
                                          <p:val>
                                            <p:strVal val="0-#ppt_w/2"/>
                                          </p:val>
                                        </p:tav>
                                        <p:tav tm="100000">
                                          <p:val>
                                            <p:strVal val="#ppt_x"/>
                                          </p:val>
                                        </p:tav>
                                      </p:tavLst>
                                    </p:anim>
                                    <p:anim calcmode="lin" valueType="num">
                                      <p:cBhvr additive="base">
                                        <p:cTn id="8" dur="500" fill="hold"/>
                                        <p:tgtEl>
                                          <p:spTgt spid="6758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driveby.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7588"/>
                                        </p:tgtEl>
                                        <p:attrNameLst>
                                          <p:attrName>style.visibility</p:attrName>
                                        </p:attrNameLst>
                                      </p:cBhvr>
                                      <p:to>
                                        <p:strVal val="visible"/>
                                      </p:to>
                                    </p:set>
                                    <p:anim calcmode="lin" valueType="num">
                                      <p:cBhvr additive="base">
                                        <p:cTn id="19" dur="500" fill="hold"/>
                                        <p:tgtEl>
                                          <p:spTgt spid="67588"/>
                                        </p:tgtEl>
                                        <p:attrNameLst>
                                          <p:attrName>ppt_x</p:attrName>
                                        </p:attrNameLst>
                                      </p:cBhvr>
                                      <p:tavLst>
                                        <p:tav tm="0">
                                          <p:val>
                                            <p:strVal val="0-#ppt_w/2"/>
                                          </p:val>
                                        </p:tav>
                                        <p:tav tm="100000">
                                          <p:val>
                                            <p:strVal val="#ppt_x"/>
                                          </p:val>
                                        </p:tav>
                                      </p:tavLst>
                                    </p:anim>
                                    <p:anim calcmode="lin" valueType="num">
                                      <p:cBhvr additive="base">
                                        <p:cTn id="20" dur="500" fill="hold"/>
                                        <p:tgtEl>
                                          <p:spTgt spid="6758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type.wav"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7597"/>
                                        </p:tgtEl>
                                        <p:attrNameLst>
                                          <p:attrName>style.visibility</p:attrName>
                                        </p:attrNameLst>
                                      </p:cBhvr>
                                      <p:to>
                                        <p:strVal val="visible"/>
                                      </p:to>
                                    </p:set>
                                    <p:anim calcmode="lin" valueType="num">
                                      <p:cBhvr additive="base">
                                        <p:cTn id="25" dur="500" fill="hold"/>
                                        <p:tgtEl>
                                          <p:spTgt spid="67597"/>
                                        </p:tgtEl>
                                        <p:attrNameLst>
                                          <p:attrName>ppt_x</p:attrName>
                                        </p:attrNameLst>
                                      </p:cBhvr>
                                      <p:tavLst>
                                        <p:tav tm="0">
                                          <p:val>
                                            <p:strVal val="0-#ppt_w/2"/>
                                          </p:val>
                                        </p:tav>
                                        <p:tav tm="100000">
                                          <p:val>
                                            <p:strVal val="#ppt_x"/>
                                          </p:val>
                                        </p:tav>
                                      </p:tavLst>
                                    </p:anim>
                                    <p:anim calcmode="lin" valueType="num">
                                      <p:cBhvr additive="base">
                                        <p:cTn id="26" dur="500" fill="hold"/>
                                        <p:tgtEl>
                                          <p:spTgt spid="67597"/>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67596"/>
                                        </p:tgtEl>
                                        <p:attrNameLst>
                                          <p:attrName>style.visibility</p:attrName>
                                        </p:attrNameLst>
                                      </p:cBhvr>
                                      <p:to>
                                        <p:strVal val="visible"/>
                                      </p:to>
                                    </p:set>
                                    <p:anim calcmode="lin" valueType="num">
                                      <p:cBhvr additive="base">
                                        <p:cTn id="29" dur="500" fill="hold"/>
                                        <p:tgtEl>
                                          <p:spTgt spid="67596"/>
                                        </p:tgtEl>
                                        <p:attrNameLst>
                                          <p:attrName>ppt_x</p:attrName>
                                        </p:attrNameLst>
                                      </p:cBhvr>
                                      <p:tavLst>
                                        <p:tav tm="0">
                                          <p:val>
                                            <p:strVal val="0-#ppt_w/2"/>
                                          </p:val>
                                        </p:tav>
                                        <p:tav tm="100000">
                                          <p:val>
                                            <p:strVal val="#ppt_x"/>
                                          </p:val>
                                        </p:tav>
                                      </p:tavLst>
                                    </p:anim>
                                    <p:anim calcmode="lin" valueType="num">
                                      <p:cBhvr additive="base">
                                        <p:cTn id="30" dur="500" fill="hold"/>
                                        <p:tgtEl>
                                          <p:spTgt spid="67596"/>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67598"/>
                                        </p:tgtEl>
                                        <p:attrNameLst>
                                          <p:attrName>style.visibility</p:attrName>
                                        </p:attrNameLst>
                                      </p:cBhvr>
                                      <p:to>
                                        <p:strVal val="visible"/>
                                      </p:to>
                                    </p:set>
                                    <p:anim calcmode="lin" valueType="num">
                                      <p:cBhvr additive="base">
                                        <p:cTn id="33" dur="500" fill="hold"/>
                                        <p:tgtEl>
                                          <p:spTgt spid="67598"/>
                                        </p:tgtEl>
                                        <p:attrNameLst>
                                          <p:attrName>ppt_x</p:attrName>
                                        </p:attrNameLst>
                                      </p:cBhvr>
                                      <p:tavLst>
                                        <p:tav tm="0">
                                          <p:val>
                                            <p:strVal val="0-#ppt_w/2"/>
                                          </p:val>
                                        </p:tav>
                                        <p:tav tm="100000">
                                          <p:val>
                                            <p:strVal val="#ppt_x"/>
                                          </p:val>
                                        </p:tav>
                                      </p:tavLst>
                                    </p:anim>
                                    <p:anim calcmode="lin" valueType="num">
                                      <p:cBhvr additive="base">
                                        <p:cTn id="34" dur="500" fill="hold"/>
                                        <p:tgtEl>
                                          <p:spTgt spid="67598"/>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nodePh="1">
                                  <p:stCondLst>
                                    <p:cond delay="0"/>
                                  </p:stCondLst>
                                  <p:endCondLst>
                                    <p:cond evt="begin" delay="0">
                                      <p:tn val="35"/>
                                    </p:cond>
                                  </p:endCondLst>
                                  <p:childTnLst>
                                    <p:set>
                                      <p:cBhvr>
                                        <p:cTn id="36" dur="1" fill="hold">
                                          <p:stCondLst>
                                            <p:cond delay="0"/>
                                          </p:stCondLst>
                                        </p:cTn>
                                        <p:tgtEl>
                                          <p:spTgt spid="67599"/>
                                        </p:tgtEl>
                                        <p:attrNameLst>
                                          <p:attrName>style.visibility</p:attrName>
                                        </p:attrNameLst>
                                      </p:cBhvr>
                                      <p:to>
                                        <p:strVal val="visible"/>
                                      </p:to>
                                    </p:set>
                                    <p:anim calcmode="lin" valueType="num">
                                      <p:cBhvr additive="base">
                                        <p:cTn id="37" dur="500" fill="hold"/>
                                        <p:tgtEl>
                                          <p:spTgt spid="67599"/>
                                        </p:tgtEl>
                                        <p:attrNameLst>
                                          <p:attrName>ppt_x</p:attrName>
                                        </p:attrNameLst>
                                      </p:cBhvr>
                                      <p:tavLst>
                                        <p:tav tm="0">
                                          <p:val>
                                            <p:strVal val="0-#ppt_w/2"/>
                                          </p:val>
                                        </p:tav>
                                        <p:tav tm="100000">
                                          <p:val>
                                            <p:strVal val="#ppt_x"/>
                                          </p:val>
                                        </p:tav>
                                      </p:tavLst>
                                    </p:anim>
                                    <p:anim calcmode="lin" valueType="num">
                                      <p:cBhvr additive="base">
                                        <p:cTn id="38" dur="500" fill="hold"/>
                                        <p:tgtEl>
                                          <p:spTgt spid="6759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67589"/>
                                        </p:tgtEl>
                                        <p:attrNameLst>
                                          <p:attrName>style.visibility</p:attrName>
                                        </p:attrNameLst>
                                      </p:cBhvr>
                                      <p:to>
                                        <p:strVal val="visible"/>
                                      </p:to>
                                    </p:set>
                                    <p:anim calcmode="lin" valueType="num">
                                      <p:cBhvr additive="base">
                                        <p:cTn id="43" dur="500" fill="hold"/>
                                        <p:tgtEl>
                                          <p:spTgt spid="67589"/>
                                        </p:tgtEl>
                                        <p:attrNameLst>
                                          <p:attrName>ppt_x</p:attrName>
                                        </p:attrNameLst>
                                      </p:cBhvr>
                                      <p:tavLst>
                                        <p:tav tm="0">
                                          <p:val>
                                            <p:strVal val="1+#ppt_w/2"/>
                                          </p:val>
                                        </p:tav>
                                        <p:tav tm="100000">
                                          <p:val>
                                            <p:strVal val="#ppt_x"/>
                                          </p:val>
                                        </p:tav>
                                      </p:tavLst>
                                    </p:anim>
                                    <p:anim calcmode="lin" valueType="num">
                                      <p:cBhvr additive="base">
                                        <p:cTn id="44" dur="500" fill="hold"/>
                                        <p:tgtEl>
                                          <p:spTgt spid="6758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type.wav" builtIn="1"/>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7611"/>
                                        </p:tgtEl>
                                        <p:attrNameLst>
                                          <p:attrName>style.visibility</p:attrName>
                                        </p:attrNameLst>
                                      </p:cBhvr>
                                      <p:to>
                                        <p:strVal val="visible"/>
                                      </p:to>
                                    </p:set>
                                    <p:anim calcmode="lin" valueType="num">
                                      <p:cBhvr additive="base">
                                        <p:cTn id="49" dur="500" fill="hold"/>
                                        <p:tgtEl>
                                          <p:spTgt spid="67611"/>
                                        </p:tgtEl>
                                        <p:attrNameLst>
                                          <p:attrName>ppt_x</p:attrName>
                                        </p:attrNameLst>
                                      </p:cBhvr>
                                      <p:tavLst>
                                        <p:tav tm="0">
                                          <p:val>
                                            <p:strVal val="#ppt_x"/>
                                          </p:val>
                                        </p:tav>
                                        <p:tav tm="100000">
                                          <p:val>
                                            <p:strVal val="#ppt_x"/>
                                          </p:val>
                                        </p:tav>
                                      </p:tavLst>
                                    </p:anim>
                                    <p:anim calcmode="lin" valueType="num">
                                      <p:cBhvr additive="base">
                                        <p:cTn id="50" dur="500" fill="hold"/>
                                        <p:tgtEl>
                                          <p:spTgt spid="6761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67612"/>
                                        </p:tgtEl>
                                        <p:attrNameLst>
                                          <p:attrName>style.visibility</p:attrName>
                                        </p:attrNameLst>
                                      </p:cBhvr>
                                      <p:to>
                                        <p:strVal val="visible"/>
                                      </p:to>
                                    </p:set>
                                    <p:anim calcmode="lin" valueType="num">
                                      <p:cBhvr additive="base">
                                        <p:cTn id="53" dur="500" fill="hold"/>
                                        <p:tgtEl>
                                          <p:spTgt spid="67612"/>
                                        </p:tgtEl>
                                        <p:attrNameLst>
                                          <p:attrName>ppt_x</p:attrName>
                                        </p:attrNameLst>
                                      </p:cBhvr>
                                      <p:tavLst>
                                        <p:tav tm="0">
                                          <p:val>
                                            <p:strVal val="#ppt_x"/>
                                          </p:val>
                                        </p:tav>
                                        <p:tav tm="100000">
                                          <p:val>
                                            <p:strVal val="#ppt_x"/>
                                          </p:val>
                                        </p:tav>
                                      </p:tavLst>
                                    </p:anim>
                                    <p:anim calcmode="lin" valueType="num">
                                      <p:cBhvr additive="base">
                                        <p:cTn id="54" dur="500" fill="hold"/>
                                        <p:tgtEl>
                                          <p:spTgt spid="6761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67613"/>
                                        </p:tgtEl>
                                        <p:attrNameLst>
                                          <p:attrName>style.visibility</p:attrName>
                                        </p:attrNameLst>
                                      </p:cBhvr>
                                      <p:to>
                                        <p:strVal val="visible"/>
                                      </p:to>
                                    </p:set>
                                    <p:anim calcmode="lin" valueType="num">
                                      <p:cBhvr additive="base">
                                        <p:cTn id="59" dur="500" fill="hold"/>
                                        <p:tgtEl>
                                          <p:spTgt spid="67613"/>
                                        </p:tgtEl>
                                        <p:attrNameLst>
                                          <p:attrName>ppt_x</p:attrName>
                                        </p:attrNameLst>
                                      </p:cBhvr>
                                      <p:tavLst>
                                        <p:tav tm="0">
                                          <p:val>
                                            <p:strVal val="#ppt_x"/>
                                          </p:val>
                                        </p:tav>
                                        <p:tav tm="100000">
                                          <p:val>
                                            <p:strVal val="#ppt_x"/>
                                          </p:val>
                                        </p:tav>
                                      </p:tavLst>
                                    </p:anim>
                                    <p:anim calcmode="lin" valueType="num">
                                      <p:cBhvr additive="base">
                                        <p:cTn id="60" dur="500" fill="hold"/>
                                        <p:tgtEl>
                                          <p:spTgt spid="676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autoUpdateAnimBg="0"/>
      <p:bldP spid="67588" grpId="0" autoUpdateAnimBg="0"/>
      <p:bldP spid="67589" grpId="0" autoUpdateAnimBg="0"/>
      <p:bldP spid="67596" grpId="0" animBg="1"/>
      <p:bldP spid="67597" grpId="0"/>
      <p:bldP spid="67598" grpId="0" animBg="1"/>
      <p:bldP spid="67599" grpId="0" animBg="1"/>
      <p:bldP spid="67611" grpId="0" animBg="1"/>
      <p:bldP spid="67612" grpId="0"/>
      <p:bldP spid="676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ext Box 3"/>
          <p:cNvSpPr txBox="1">
            <a:spLocks noChangeArrowheads="1"/>
          </p:cNvSpPr>
          <p:nvPr/>
        </p:nvSpPr>
        <p:spPr bwMode="auto">
          <a:xfrm>
            <a:off x="228600" y="1447800"/>
            <a:ext cx="7620000" cy="1311275"/>
          </a:xfrm>
          <a:prstGeom prst="rect">
            <a:avLst/>
          </a:prstGeom>
          <a:noFill/>
          <a:ln w="9525">
            <a:noFill/>
            <a:miter lim="800000"/>
            <a:headEnd/>
            <a:tailEnd/>
          </a:ln>
        </p:spPr>
        <p:txBody>
          <a:bodyPr>
            <a:spAutoFit/>
          </a:bodyPr>
          <a:lstStyle/>
          <a:p>
            <a:pPr eaLnBrk="1" hangingPunct="1"/>
            <a:r>
              <a:rPr lang="id-ID">
                <a:latin typeface="Arial" charset="0"/>
              </a:rPr>
              <a:t>Mobil A bergerak dengan kecepatan 20 m/s dan berada 200 meter di belakang mobil B. Mobil B bergerak searah dengan A dan memiliki kecepatan 1</a:t>
            </a:r>
            <a:r>
              <a:rPr lang="en-US">
                <a:latin typeface="Arial" charset="0"/>
              </a:rPr>
              <a:t>0</a:t>
            </a:r>
            <a:r>
              <a:rPr lang="id-ID">
                <a:latin typeface="Arial" charset="0"/>
              </a:rPr>
              <a:t> m/s. Kapan mobil A akan menyusul mobil B?</a:t>
            </a:r>
          </a:p>
        </p:txBody>
      </p:sp>
      <p:sp>
        <p:nvSpPr>
          <p:cNvPr id="65540" name="Text Box 4"/>
          <p:cNvSpPr txBox="1">
            <a:spLocks noChangeArrowheads="1"/>
          </p:cNvSpPr>
          <p:nvPr/>
        </p:nvSpPr>
        <p:spPr bwMode="auto">
          <a:xfrm>
            <a:off x="5546725" y="2876550"/>
            <a:ext cx="1184275" cy="396875"/>
          </a:xfrm>
          <a:prstGeom prst="rect">
            <a:avLst/>
          </a:prstGeom>
          <a:noFill/>
          <a:ln w="9525">
            <a:noFill/>
            <a:miter lim="800000"/>
            <a:headEnd/>
            <a:tailEnd/>
          </a:ln>
        </p:spPr>
        <p:txBody>
          <a:bodyPr wrap="none">
            <a:spAutoFit/>
          </a:bodyPr>
          <a:lstStyle/>
          <a:p>
            <a:pPr eaLnBrk="1" hangingPunct="1"/>
            <a:r>
              <a:rPr lang="id-ID">
                <a:solidFill>
                  <a:schemeClr val="tx2"/>
                </a:solidFill>
                <a:latin typeface="Arial" charset="0"/>
              </a:rPr>
              <a:t>20 meter</a:t>
            </a:r>
          </a:p>
        </p:txBody>
      </p:sp>
      <p:sp>
        <p:nvSpPr>
          <p:cNvPr id="65541" name="Text Box 5"/>
          <p:cNvSpPr txBox="1">
            <a:spLocks noChangeArrowheads="1"/>
          </p:cNvSpPr>
          <p:nvPr/>
        </p:nvSpPr>
        <p:spPr bwMode="auto">
          <a:xfrm>
            <a:off x="4648200" y="3521075"/>
            <a:ext cx="1184275" cy="396875"/>
          </a:xfrm>
          <a:prstGeom prst="rect">
            <a:avLst/>
          </a:prstGeom>
          <a:noFill/>
          <a:ln w="9525">
            <a:noFill/>
            <a:miter lim="800000"/>
            <a:headEnd/>
            <a:tailEnd/>
          </a:ln>
        </p:spPr>
        <p:txBody>
          <a:bodyPr wrap="none">
            <a:spAutoFit/>
          </a:bodyPr>
          <a:lstStyle/>
          <a:p>
            <a:pPr eaLnBrk="1" hangingPunct="1"/>
            <a:r>
              <a:rPr lang="id-ID">
                <a:solidFill>
                  <a:schemeClr val="tx2"/>
                </a:solidFill>
                <a:latin typeface="Arial" charset="0"/>
              </a:rPr>
              <a:t>1</a:t>
            </a:r>
            <a:r>
              <a:rPr lang="en-US">
                <a:solidFill>
                  <a:schemeClr val="tx2"/>
                </a:solidFill>
                <a:latin typeface="Arial" charset="0"/>
              </a:rPr>
              <a:t>0</a:t>
            </a:r>
            <a:r>
              <a:rPr lang="id-ID">
                <a:solidFill>
                  <a:schemeClr val="tx2"/>
                </a:solidFill>
                <a:latin typeface="Arial" charset="0"/>
              </a:rPr>
              <a:t> meter</a:t>
            </a:r>
          </a:p>
        </p:txBody>
      </p:sp>
      <p:sp>
        <p:nvSpPr>
          <p:cNvPr id="65542" name="Text Box 6"/>
          <p:cNvSpPr txBox="1">
            <a:spLocks noChangeArrowheads="1"/>
          </p:cNvSpPr>
          <p:nvPr/>
        </p:nvSpPr>
        <p:spPr bwMode="auto">
          <a:xfrm>
            <a:off x="4876800" y="5349875"/>
            <a:ext cx="1184275" cy="396875"/>
          </a:xfrm>
          <a:prstGeom prst="rect">
            <a:avLst/>
          </a:prstGeom>
          <a:noFill/>
          <a:ln w="9525">
            <a:noFill/>
            <a:miter lim="800000"/>
            <a:headEnd/>
            <a:tailEnd/>
          </a:ln>
        </p:spPr>
        <p:txBody>
          <a:bodyPr wrap="none">
            <a:spAutoFit/>
          </a:bodyPr>
          <a:lstStyle/>
          <a:p>
            <a:pPr eaLnBrk="1" hangingPunct="1"/>
            <a:r>
              <a:rPr lang="en-US">
                <a:solidFill>
                  <a:schemeClr val="tx2"/>
                </a:solidFill>
                <a:latin typeface="Arial" charset="0"/>
              </a:rPr>
              <a:t>10</a:t>
            </a:r>
            <a:r>
              <a:rPr lang="id-ID">
                <a:solidFill>
                  <a:schemeClr val="tx2"/>
                </a:solidFill>
                <a:latin typeface="Arial" charset="0"/>
              </a:rPr>
              <a:t> meter</a:t>
            </a:r>
          </a:p>
        </p:txBody>
      </p:sp>
      <p:grpSp>
        <p:nvGrpSpPr>
          <p:cNvPr id="2" name="Group 7"/>
          <p:cNvGrpSpPr>
            <a:grpSpLocks/>
          </p:cNvGrpSpPr>
          <p:nvPr/>
        </p:nvGrpSpPr>
        <p:grpSpPr bwMode="auto">
          <a:xfrm>
            <a:off x="2498725" y="6229350"/>
            <a:ext cx="2149475" cy="396875"/>
            <a:chOff x="1574" y="3127"/>
            <a:chExt cx="1354" cy="250"/>
          </a:xfrm>
        </p:grpSpPr>
        <p:sp>
          <p:nvSpPr>
            <p:cNvPr id="38940" name="Text Box 8"/>
            <p:cNvSpPr txBox="1">
              <a:spLocks noChangeArrowheads="1"/>
            </p:cNvSpPr>
            <p:nvPr/>
          </p:nvSpPr>
          <p:spPr bwMode="auto">
            <a:xfrm>
              <a:off x="1574" y="3127"/>
              <a:ext cx="835" cy="250"/>
            </a:xfrm>
            <a:prstGeom prst="rect">
              <a:avLst/>
            </a:prstGeom>
            <a:noFill/>
            <a:ln w="9525">
              <a:noFill/>
              <a:miter lim="800000"/>
              <a:headEnd/>
              <a:tailEnd/>
            </a:ln>
          </p:spPr>
          <p:txBody>
            <a:bodyPr wrap="none">
              <a:spAutoFit/>
            </a:bodyPr>
            <a:lstStyle/>
            <a:p>
              <a:pPr eaLnBrk="1" hangingPunct="1"/>
              <a:r>
                <a:rPr lang="id-ID">
                  <a:solidFill>
                    <a:schemeClr val="tx2"/>
                  </a:solidFill>
                  <a:latin typeface="Arial" charset="0"/>
                </a:rPr>
                <a:t>200 meter</a:t>
              </a:r>
            </a:p>
          </p:txBody>
        </p:sp>
        <p:sp>
          <p:nvSpPr>
            <p:cNvPr id="38941" name="Line 9"/>
            <p:cNvSpPr>
              <a:spLocks noChangeShapeType="1"/>
            </p:cNvSpPr>
            <p:nvPr/>
          </p:nvSpPr>
          <p:spPr bwMode="auto">
            <a:xfrm>
              <a:off x="2448" y="3264"/>
              <a:ext cx="480" cy="0"/>
            </a:xfrm>
            <a:prstGeom prst="line">
              <a:avLst/>
            </a:prstGeom>
            <a:noFill/>
            <a:ln w="9525">
              <a:solidFill>
                <a:schemeClr val="tx1"/>
              </a:solidFill>
              <a:round/>
              <a:headEnd/>
              <a:tailEnd type="triangle" w="med" len="med"/>
            </a:ln>
          </p:spPr>
          <p:txBody>
            <a:bodyPr/>
            <a:lstStyle/>
            <a:p>
              <a:endParaRPr lang="en-US"/>
            </a:p>
          </p:txBody>
        </p:sp>
      </p:grpSp>
      <p:sp>
        <p:nvSpPr>
          <p:cNvPr id="65546" name="Text Box 10"/>
          <p:cNvSpPr txBox="1">
            <a:spLocks noChangeArrowheads="1"/>
          </p:cNvSpPr>
          <p:nvPr/>
        </p:nvSpPr>
        <p:spPr bwMode="auto">
          <a:xfrm>
            <a:off x="4876800" y="6264275"/>
            <a:ext cx="1073150" cy="396875"/>
          </a:xfrm>
          <a:prstGeom prst="rect">
            <a:avLst/>
          </a:prstGeom>
          <a:noFill/>
          <a:ln w="9525">
            <a:noFill/>
            <a:miter lim="800000"/>
            <a:headEnd/>
            <a:tailEnd/>
          </a:ln>
        </p:spPr>
        <p:txBody>
          <a:bodyPr wrap="none">
            <a:spAutoFit/>
          </a:bodyPr>
          <a:lstStyle/>
          <a:p>
            <a:pPr eaLnBrk="1" hangingPunct="1"/>
            <a:r>
              <a:rPr lang="en-US">
                <a:solidFill>
                  <a:schemeClr val="tx2"/>
                </a:solidFill>
                <a:latin typeface="Arial" charset="0"/>
              </a:rPr>
              <a:t>2</a:t>
            </a:r>
            <a:r>
              <a:rPr lang="id-ID">
                <a:solidFill>
                  <a:schemeClr val="tx2"/>
                </a:solidFill>
                <a:latin typeface="Arial" charset="0"/>
              </a:rPr>
              <a:t>0 detik</a:t>
            </a:r>
          </a:p>
        </p:txBody>
      </p:sp>
      <p:sp>
        <p:nvSpPr>
          <p:cNvPr id="65548" name="Line 12"/>
          <p:cNvSpPr>
            <a:spLocks noChangeShapeType="1"/>
          </p:cNvSpPr>
          <p:nvPr/>
        </p:nvSpPr>
        <p:spPr bwMode="auto">
          <a:xfrm>
            <a:off x="1447800" y="4084638"/>
            <a:ext cx="5791200" cy="1587"/>
          </a:xfrm>
          <a:prstGeom prst="line">
            <a:avLst/>
          </a:prstGeom>
          <a:noFill/>
          <a:ln w="9525">
            <a:solidFill>
              <a:schemeClr val="tx1"/>
            </a:solidFill>
            <a:round/>
            <a:headEnd/>
            <a:tailEnd/>
          </a:ln>
        </p:spPr>
        <p:txBody>
          <a:bodyPr/>
          <a:lstStyle/>
          <a:p>
            <a:endParaRPr lang="en-US"/>
          </a:p>
        </p:txBody>
      </p:sp>
      <p:sp>
        <p:nvSpPr>
          <p:cNvPr id="65549" name="Text Box 13"/>
          <p:cNvSpPr txBox="1">
            <a:spLocks noChangeArrowheads="1"/>
          </p:cNvSpPr>
          <p:nvPr/>
        </p:nvSpPr>
        <p:spPr bwMode="auto">
          <a:xfrm>
            <a:off x="2590800" y="3521075"/>
            <a:ext cx="931863" cy="396875"/>
          </a:xfrm>
          <a:prstGeom prst="rect">
            <a:avLst/>
          </a:prstGeom>
          <a:noFill/>
          <a:ln w="9525">
            <a:noFill/>
            <a:miter lim="800000"/>
            <a:headEnd/>
            <a:tailEnd/>
          </a:ln>
        </p:spPr>
        <p:txBody>
          <a:bodyPr wrap="none">
            <a:spAutoFit/>
          </a:bodyPr>
          <a:lstStyle/>
          <a:p>
            <a:pPr eaLnBrk="1" hangingPunct="1"/>
            <a:r>
              <a:rPr lang="id-ID">
                <a:solidFill>
                  <a:schemeClr val="tx2"/>
                </a:solidFill>
                <a:latin typeface="Arial" charset="0"/>
              </a:rPr>
              <a:t>1 detik</a:t>
            </a:r>
          </a:p>
        </p:txBody>
      </p:sp>
      <p:sp>
        <p:nvSpPr>
          <p:cNvPr id="65550" name="Line 14"/>
          <p:cNvSpPr>
            <a:spLocks noChangeShapeType="1"/>
          </p:cNvSpPr>
          <p:nvPr/>
        </p:nvSpPr>
        <p:spPr bwMode="auto">
          <a:xfrm>
            <a:off x="3810000" y="3703638"/>
            <a:ext cx="533400" cy="1587"/>
          </a:xfrm>
          <a:prstGeom prst="line">
            <a:avLst/>
          </a:prstGeom>
          <a:noFill/>
          <a:ln w="9525">
            <a:solidFill>
              <a:schemeClr val="tx1"/>
            </a:solidFill>
            <a:round/>
            <a:headEnd/>
            <a:tailEnd type="triangle" w="med" len="med"/>
          </a:ln>
        </p:spPr>
        <p:txBody>
          <a:bodyPr/>
          <a:lstStyle/>
          <a:p>
            <a:endParaRPr lang="en-US"/>
          </a:p>
        </p:txBody>
      </p:sp>
      <p:sp>
        <p:nvSpPr>
          <p:cNvPr id="65551" name="Picture 15"/>
          <p:cNvSpPr>
            <a:spLocks noChangeAspect="1" noChangeArrowheads="1"/>
          </p:cNvSpPr>
          <p:nvPr/>
        </p:nvSpPr>
        <p:spPr bwMode="auto">
          <a:xfrm flipH="1">
            <a:off x="6324600" y="3551238"/>
            <a:ext cx="685800" cy="506412"/>
          </a:xfrm>
          <a:prstGeom prst="rect">
            <a:avLst/>
          </a:prstGeom>
          <a:noFill/>
          <a:ln w="9525">
            <a:noFill/>
            <a:miter lim="800000"/>
            <a:headEnd/>
            <a:tailEnd/>
          </a:ln>
        </p:spPr>
        <p:txBody>
          <a:bodyPr/>
          <a:lstStyle/>
          <a:p>
            <a:endParaRPr lang="en-US"/>
          </a:p>
        </p:txBody>
      </p:sp>
      <p:grpSp>
        <p:nvGrpSpPr>
          <p:cNvPr id="3" name="Group 16"/>
          <p:cNvGrpSpPr>
            <a:grpSpLocks/>
          </p:cNvGrpSpPr>
          <p:nvPr/>
        </p:nvGrpSpPr>
        <p:grpSpPr bwMode="auto">
          <a:xfrm>
            <a:off x="1447800" y="2876550"/>
            <a:ext cx="5791200" cy="481013"/>
            <a:chOff x="912" y="1687"/>
            <a:chExt cx="3648" cy="303"/>
          </a:xfrm>
        </p:grpSpPr>
        <p:sp>
          <p:nvSpPr>
            <p:cNvPr id="38936" name="Line 17"/>
            <p:cNvSpPr>
              <a:spLocks noChangeShapeType="1"/>
            </p:cNvSpPr>
            <p:nvPr/>
          </p:nvSpPr>
          <p:spPr bwMode="auto">
            <a:xfrm>
              <a:off x="912" y="1968"/>
              <a:ext cx="3648" cy="0"/>
            </a:xfrm>
            <a:prstGeom prst="line">
              <a:avLst/>
            </a:prstGeom>
            <a:noFill/>
            <a:ln w="9525">
              <a:solidFill>
                <a:schemeClr val="tx1"/>
              </a:solidFill>
              <a:round/>
              <a:headEnd/>
              <a:tailEnd/>
            </a:ln>
          </p:spPr>
          <p:txBody>
            <a:bodyPr/>
            <a:lstStyle/>
            <a:p>
              <a:endParaRPr lang="en-US"/>
            </a:p>
          </p:txBody>
        </p:sp>
        <p:sp>
          <p:nvSpPr>
            <p:cNvPr id="38937" name="Text Box 18"/>
            <p:cNvSpPr txBox="1">
              <a:spLocks noChangeArrowheads="1"/>
            </p:cNvSpPr>
            <p:nvPr/>
          </p:nvSpPr>
          <p:spPr bwMode="auto">
            <a:xfrm>
              <a:off x="2438" y="1687"/>
              <a:ext cx="631" cy="250"/>
            </a:xfrm>
            <a:prstGeom prst="rect">
              <a:avLst/>
            </a:prstGeom>
            <a:noFill/>
            <a:ln w="9525">
              <a:noFill/>
              <a:miter lim="800000"/>
              <a:headEnd/>
              <a:tailEnd/>
            </a:ln>
          </p:spPr>
          <p:txBody>
            <a:bodyPr wrap="none">
              <a:spAutoFit/>
            </a:bodyPr>
            <a:lstStyle/>
            <a:p>
              <a:pPr eaLnBrk="1" hangingPunct="1"/>
              <a:r>
                <a:rPr lang="id-ID">
                  <a:solidFill>
                    <a:schemeClr val="tx2"/>
                  </a:solidFill>
                  <a:latin typeface="Arial" charset="0"/>
                </a:rPr>
                <a:t>1 detik </a:t>
              </a:r>
            </a:p>
          </p:txBody>
        </p:sp>
        <p:sp>
          <p:nvSpPr>
            <p:cNvPr id="38938" name="Line 19"/>
            <p:cNvSpPr>
              <a:spLocks noChangeShapeType="1"/>
            </p:cNvSpPr>
            <p:nvPr/>
          </p:nvSpPr>
          <p:spPr bwMode="auto">
            <a:xfrm>
              <a:off x="3072" y="1824"/>
              <a:ext cx="336" cy="0"/>
            </a:xfrm>
            <a:prstGeom prst="line">
              <a:avLst/>
            </a:prstGeom>
            <a:noFill/>
            <a:ln w="9525">
              <a:solidFill>
                <a:schemeClr val="tx1"/>
              </a:solidFill>
              <a:round/>
              <a:headEnd/>
              <a:tailEnd type="triangle" w="med" len="med"/>
            </a:ln>
          </p:spPr>
          <p:txBody>
            <a:bodyPr/>
            <a:lstStyle/>
            <a:p>
              <a:endParaRPr lang="en-US"/>
            </a:p>
          </p:txBody>
        </p:sp>
        <p:pic>
          <p:nvPicPr>
            <p:cNvPr id="38939" name="Picture 20"/>
            <p:cNvPicPr>
              <a:picLocks noChangeAspect="1" noChangeArrowheads="1"/>
            </p:cNvPicPr>
            <p:nvPr/>
          </p:nvPicPr>
          <p:blipFill>
            <a:blip r:embed="rId4"/>
            <a:srcRect/>
            <a:stretch>
              <a:fillRect/>
            </a:stretch>
          </p:blipFill>
          <p:spPr bwMode="auto">
            <a:xfrm>
              <a:off x="1056" y="1723"/>
              <a:ext cx="420" cy="267"/>
            </a:xfrm>
            <a:prstGeom prst="rect">
              <a:avLst/>
            </a:prstGeom>
            <a:noFill/>
            <a:ln w="9525">
              <a:noFill/>
              <a:miter lim="800000"/>
              <a:headEnd/>
              <a:tailEnd/>
            </a:ln>
          </p:spPr>
        </p:pic>
      </p:grpSp>
      <p:sp>
        <p:nvSpPr>
          <p:cNvPr id="65558" name="Line 22"/>
          <p:cNvSpPr>
            <a:spLocks noChangeShapeType="1"/>
          </p:cNvSpPr>
          <p:nvPr/>
        </p:nvSpPr>
        <p:spPr bwMode="auto">
          <a:xfrm>
            <a:off x="1447800" y="5761038"/>
            <a:ext cx="5791200" cy="0"/>
          </a:xfrm>
          <a:prstGeom prst="line">
            <a:avLst/>
          </a:prstGeom>
          <a:noFill/>
          <a:ln w="9525">
            <a:solidFill>
              <a:schemeClr val="tx1"/>
            </a:solidFill>
            <a:round/>
            <a:headEnd/>
            <a:tailEnd/>
          </a:ln>
        </p:spPr>
        <p:txBody>
          <a:bodyPr/>
          <a:lstStyle/>
          <a:p>
            <a:endParaRPr lang="en-US"/>
          </a:p>
        </p:txBody>
      </p:sp>
      <p:sp>
        <p:nvSpPr>
          <p:cNvPr id="65559" name="Line 23"/>
          <p:cNvSpPr>
            <a:spLocks noChangeShapeType="1"/>
          </p:cNvSpPr>
          <p:nvPr/>
        </p:nvSpPr>
        <p:spPr bwMode="auto">
          <a:xfrm>
            <a:off x="4267200" y="5608638"/>
            <a:ext cx="533400" cy="0"/>
          </a:xfrm>
          <a:prstGeom prst="line">
            <a:avLst/>
          </a:prstGeom>
          <a:noFill/>
          <a:ln w="9525">
            <a:solidFill>
              <a:schemeClr val="tx1"/>
            </a:solidFill>
            <a:round/>
            <a:headEnd/>
            <a:tailEnd type="triangle" w="med" len="med"/>
          </a:ln>
        </p:spPr>
        <p:txBody>
          <a:bodyPr/>
          <a:lstStyle/>
          <a:p>
            <a:endParaRPr lang="en-US"/>
          </a:p>
        </p:txBody>
      </p:sp>
      <p:sp>
        <p:nvSpPr>
          <p:cNvPr id="65560" name="Text Box 24"/>
          <p:cNvSpPr txBox="1">
            <a:spLocks noChangeArrowheads="1"/>
          </p:cNvSpPr>
          <p:nvPr/>
        </p:nvSpPr>
        <p:spPr bwMode="auto">
          <a:xfrm>
            <a:off x="3200400" y="5349875"/>
            <a:ext cx="931863" cy="396875"/>
          </a:xfrm>
          <a:prstGeom prst="rect">
            <a:avLst/>
          </a:prstGeom>
          <a:noFill/>
          <a:ln w="9525">
            <a:noFill/>
            <a:miter lim="800000"/>
            <a:headEnd/>
            <a:tailEnd/>
          </a:ln>
        </p:spPr>
        <p:txBody>
          <a:bodyPr wrap="none">
            <a:spAutoFit/>
          </a:bodyPr>
          <a:lstStyle/>
          <a:p>
            <a:pPr eaLnBrk="1" hangingPunct="1"/>
            <a:r>
              <a:rPr lang="id-ID">
                <a:solidFill>
                  <a:schemeClr val="tx2"/>
                </a:solidFill>
                <a:latin typeface="Arial" charset="0"/>
              </a:rPr>
              <a:t>1 detik</a:t>
            </a:r>
          </a:p>
        </p:txBody>
      </p:sp>
      <p:sp>
        <p:nvSpPr>
          <p:cNvPr id="65561" name="Picture 25"/>
          <p:cNvSpPr>
            <a:spLocks noChangeAspect="1" noChangeArrowheads="1"/>
          </p:cNvSpPr>
          <p:nvPr/>
        </p:nvSpPr>
        <p:spPr bwMode="auto">
          <a:xfrm flipH="1">
            <a:off x="6248400" y="5227638"/>
            <a:ext cx="762000" cy="506412"/>
          </a:xfrm>
          <a:prstGeom prst="rect">
            <a:avLst/>
          </a:prstGeom>
          <a:noFill/>
          <a:ln w="9525">
            <a:noFill/>
            <a:miter lim="800000"/>
            <a:headEnd/>
            <a:tailEnd/>
          </a:ln>
        </p:spPr>
        <p:txBody>
          <a:bodyPr/>
          <a:lstStyle/>
          <a:p>
            <a:endParaRPr lang="en-US"/>
          </a:p>
        </p:txBody>
      </p:sp>
      <p:pic>
        <p:nvPicPr>
          <p:cNvPr id="65562" name="Picture 26"/>
          <p:cNvPicPr>
            <a:picLocks noChangeAspect="1" noChangeArrowheads="1"/>
          </p:cNvPicPr>
          <p:nvPr/>
        </p:nvPicPr>
        <p:blipFill>
          <a:blip r:embed="rId4"/>
          <a:srcRect/>
          <a:stretch>
            <a:fillRect/>
          </a:stretch>
        </p:blipFill>
        <p:spPr bwMode="auto">
          <a:xfrm>
            <a:off x="2514600" y="5303838"/>
            <a:ext cx="666750" cy="423862"/>
          </a:xfrm>
          <a:prstGeom prst="rect">
            <a:avLst/>
          </a:prstGeom>
          <a:noFill/>
          <a:ln w="9525">
            <a:noFill/>
            <a:miter lim="800000"/>
            <a:headEnd/>
            <a:tailEnd/>
          </a:ln>
        </p:spPr>
      </p:pic>
      <p:sp>
        <p:nvSpPr>
          <p:cNvPr id="65563" name="AutoShape 27"/>
          <p:cNvSpPr>
            <a:spLocks/>
          </p:cNvSpPr>
          <p:nvPr/>
        </p:nvSpPr>
        <p:spPr bwMode="auto">
          <a:xfrm rot="5400000">
            <a:off x="4114800" y="1951038"/>
            <a:ext cx="304800" cy="4876800"/>
          </a:xfrm>
          <a:prstGeom prst="rightBrace">
            <a:avLst>
              <a:gd name="adj1" fmla="val 133333"/>
              <a:gd name="adj2" fmla="val 50000"/>
            </a:avLst>
          </a:prstGeom>
          <a:noFill/>
          <a:ln w="9525">
            <a:solidFill>
              <a:schemeClr val="tx1"/>
            </a:solidFill>
            <a:round/>
            <a:headEnd/>
            <a:tailEnd/>
          </a:ln>
        </p:spPr>
        <p:txBody>
          <a:bodyPr wrap="none" anchor="ctr"/>
          <a:lstStyle/>
          <a:p>
            <a:endParaRPr lang="en-US"/>
          </a:p>
        </p:txBody>
      </p:sp>
      <p:sp>
        <p:nvSpPr>
          <p:cNvPr id="65564" name="Text Box 28"/>
          <p:cNvSpPr txBox="1">
            <a:spLocks noChangeArrowheads="1"/>
          </p:cNvSpPr>
          <p:nvPr/>
        </p:nvSpPr>
        <p:spPr bwMode="auto">
          <a:xfrm>
            <a:off x="3429000" y="4694238"/>
            <a:ext cx="1752600" cy="396875"/>
          </a:xfrm>
          <a:prstGeom prst="rect">
            <a:avLst/>
          </a:prstGeom>
          <a:noFill/>
          <a:ln w="9525">
            <a:noFill/>
            <a:miter lim="800000"/>
            <a:headEnd/>
            <a:tailEnd/>
          </a:ln>
        </p:spPr>
        <p:txBody>
          <a:bodyPr>
            <a:spAutoFit/>
          </a:bodyPr>
          <a:lstStyle/>
          <a:p>
            <a:pPr eaLnBrk="1" hangingPunct="1">
              <a:spcBef>
                <a:spcPct val="50000"/>
              </a:spcBef>
            </a:pPr>
            <a:r>
              <a:rPr lang="id-ID">
                <a:solidFill>
                  <a:schemeClr val="tx2"/>
                </a:solidFill>
                <a:latin typeface="Arial" charset="0"/>
              </a:rPr>
              <a:t>200 meter</a:t>
            </a:r>
          </a:p>
        </p:txBody>
      </p:sp>
      <p:sp>
        <p:nvSpPr>
          <p:cNvPr id="38932" name="AutoShape 30"/>
          <p:cNvSpPr>
            <a:spLocks noChangeArrowheads="1"/>
          </p:cNvSpPr>
          <p:nvPr/>
        </p:nvSpPr>
        <p:spPr bwMode="auto">
          <a:xfrm>
            <a:off x="152400" y="228600"/>
            <a:ext cx="5715000" cy="1143000"/>
          </a:xfrm>
          <a:prstGeom prst="cloudCallout">
            <a:avLst>
              <a:gd name="adj1" fmla="val 84056"/>
              <a:gd name="adj2" fmla="val 50833"/>
            </a:avLst>
          </a:prstGeom>
          <a:solidFill>
            <a:srgbClr val="FFFFFF"/>
          </a:solidFill>
          <a:ln w="38100">
            <a:solidFill>
              <a:srgbClr val="99CCFF"/>
            </a:solidFill>
            <a:round/>
            <a:headEnd/>
            <a:tailEnd/>
          </a:ln>
        </p:spPr>
        <p:txBody>
          <a:bodyPr/>
          <a:lstStyle/>
          <a:p>
            <a:pPr algn="ctr"/>
            <a:endParaRPr lang="id-ID">
              <a:latin typeface="Arial" charset="0"/>
            </a:endParaRPr>
          </a:p>
        </p:txBody>
      </p:sp>
      <p:sp>
        <p:nvSpPr>
          <p:cNvPr id="38933" name="Rectangle 31"/>
          <p:cNvSpPr>
            <a:spLocks noChangeArrowheads="1"/>
          </p:cNvSpPr>
          <p:nvPr/>
        </p:nvSpPr>
        <p:spPr bwMode="auto">
          <a:xfrm>
            <a:off x="4495800" y="685800"/>
            <a:ext cx="609600" cy="304800"/>
          </a:xfrm>
          <a:prstGeom prst="rect">
            <a:avLst/>
          </a:prstGeom>
          <a:solidFill>
            <a:schemeClr val="bg1"/>
          </a:solidFill>
          <a:ln w="9525">
            <a:noFill/>
            <a:miter lim="800000"/>
            <a:headEnd/>
            <a:tailEnd/>
          </a:ln>
        </p:spPr>
        <p:txBody>
          <a:bodyPr wrap="none" anchor="ctr"/>
          <a:lstStyle/>
          <a:p>
            <a:endParaRPr lang="en-US"/>
          </a:p>
        </p:txBody>
      </p:sp>
      <p:sp>
        <p:nvSpPr>
          <p:cNvPr id="38934" name="Rectangle 32"/>
          <p:cNvSpPr>
            <a:spLocks noChangeArrowheads="1"/>
          </p:cNvSpPr>
          <p:nvPr/>
        </p:nvSpPr>
        <p:spPr bwMode="auto">
          <a:xfrm>
            <a:off x="990600" y="533400"/>
            <a:ext cx="4267200" cy="609600"/>
          </a:xfrm>
          <a:prstGeom prst="rect">
            <a:avLst/>
          </a:prstGeom>
          <a:noFill/>
          <a:ln w="9525">
            <a:noFill/>
            <a:miter lim="800000"/>
            <a:headEnd/>
            <a:tailEnd/>
          </a:ln>
        </p:spPr>
        <p:txBody>
          <a:bodyPr anchor="b"/>
          <a:lstStyle/>
          <a:p>
            <a:pPr eaLnBrk="1" hangingPunct="1"/>
            <a:r>
              <a:rPr lang="id-ID" sz="4000">
                <a:latin typeface="Monotype Corsiva" pitchFamily="66" charset="0"/>
              </a:rPr>
              <a:t>Asyiknya Soal</a:t>
            </a:r>
          </a:p>
        </p:txBody>
      </p:sp>
      <p:pic>
        <p:nvPicPr>
          <p:cNvPr id="38935" name="Picture 33" descr="36934940"/>
          <p:cNvPicPr>
            <a:picLocks noChangeAspect="1" noChangeArrowheads="1"/>
          </p:cNvPicPr>
          <p:nvPr/>
        </p:nvPicPr>
        <p:blipFill>
          <a:blip r:embed="rId5"/>
          <a:srcRect/>
          <a:stretch>
            <a:fillRect/>
          </a:stretch>
        </p:blipFill>
        <p:spPr bwMode="auto">
          <a:xfrm>
            <a:off x="7180263" y="1371600"/>
            <a:ext cx="1592262" cy="2590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5539"/>
                                        </p:tgtEl>
                                        <p:attrNameLst>
                                          <p:attrName>style.visibility</p:attrName>
                                        </p:attrNameLst>
                                      </p:cBhvr>
                                      <p:to>
                                        <p:strVal val="visible"/>
                                      </p:to>
                                    </p:set>
                                    <p:anim calcmode="lin" valueType="num">
                                      <p:cBhvr additive="base">
                                        <p:cTn id="7" dur="500" fill="hold"/>
                                        <p:tgtEl>
                                          <p:spTgt spid="65539"/>
                                        </p:tgtEl>
                                        <p:attrNameLst>
                                          <p:attrName>ppt_x</p:attrName>
                                        </p:attrNameLst>
                                      </p:cBhvr>
                                      <p:tavLst>
                                        <p:tav tm="0">
                                          <p:val>
                                            <p:strVal val="0-#ppt_w/2"/>
                                          </p:val>
                                        </p:tav>
                                        <p:tav tm="100000">
                                          <p:val>
                                            <p:strVal val="#ppt_x"/>
                                          </p:val>
                                        </p:tav>
                                      </p:tavLst>
                                    </p:anim>
                                    <p:anim calcmode="lin" valueType="num">
                                      <p:cBhvr additive="base">
                                        <p:cTn id="8" dur="500" fill="hold"/>
                                        <p:tgtEl>
                                          <p:spTgt spid="6553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driveby.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540"/>
                                        </p:tgtEl>
                                        <p:attrNameLst>
                                          <p:attrName>style.visibility</p:attrName>
                                        </p:attrNameLst>
                                      </p:cBhvr>
                                      <p:to>
                                        <p:strVal val="visible"/>
                                      </p:to>
                                    </p:set>
                                    <p:anim calcmode="lin" valueType="num">
                                      <p:cBhvr additive="base">
                                        <p:cTn id="19" dur="500" fill="hold"/>
                                        <p:tgtEl>
                                          <p:spTgt spid="65540"/>
                                        </p:tgtEl>
                                        <p:attrNameLst>
                                          <p:attrName>ppt_x</p:attrName>
                                        </p:attrNameLst>
                                      </p:cBhvr>
                                      <p:tavLst>
                                        <p:tav tm="0">
                                          <p:val>
                                            <p:strVal val="0-#ppt_w/2"/>
                                          </p:val>
                                        </p:tav>
                                        <p:tav tm="100000">
                                          <p:val>
                                            <p:strVal val="#ppt_x"/>
                                          </p:val>
                                        </p:tav>
                                      </p:tavLst>
                                    </p:anim>
                                    <p:anim calcmode="lin" valueType="num">
                                      <p:cBhvr additive="base">
                                        <p:cTn id="20" dur="500" fill="hold"/>
                                        <p:tgtEl>
                                          <p:spTgt spid="6554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type.wav"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5549"/>
                                        </p:tgtEl>
                                        <p:attrNameLst>
                                          <p:attrName>style.visibility</p:attrName>
                                        </p:attrNameLst>
                                      </p:cBhvr>
                                      <p:to>
                                        <p:strVal val="visible"/>
                                      </p:to>
                                    </p:set>
                                    <p:anim calcmode="lin" valueType="num">
                                      <p:cBhvr additive="base">
                                        <p:cTn id="25" dur="500" fill="hold"/>
                                        <p:tgtEl>
                                          <p:spTgt spid="65549"/>
                                        </p:tgtEl>
                                        <p:attrNameLst>
                                          <p:attrName>ppt_x</p:attrName>
                                        </p:attrNameLst>
                                      </p:cBhvr>
                                      <p:tavLst>
                                        <p:tav tm="0">
                                          <p:val>
                                            <p:strVal val="0-#ppt_w/2"/>
                                          </p:val>
                                        </p:tav>
                                        <p:tav tm="100000">
                                          <p:val>
                                            <p:strVal val="#ppt_x"/>
                                          </p:val>
                                        </p:tav>
                                      </p:tavLst>
                                    </p:anim>
                                    <p:anim calcmode="lin" valueType="num">
                                      <p:cBhvr additive="base">
                                        <p:cTn id="26" dur="500" fill="hold"/>
                                        <p:tgtEl>
                                          <p:spTgt spid="65549"/>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65550"/>
                                        </p:tgtEl>
                                        <p:attrNameLst>
                                          <p:attrName>style.visibility</p:attrName>
                                        </p:attrNameLst>
                                      </p:cBhvr>
                                      <p:to>
                                        <p:strVal val="visible"/>
                                      </p:to>
                                    </p:set>
                                    <p:anim calcmode="lin" valueType="num">
                                      <p:cBhvr additive="base">
                                        <p:cTn id="29" dur="500" fill="hold"/>
                                        <p:tgtEl>
                                          <p:spTgt spid="65550"/>
                                        </p:tgtEl>
                                        <p:attrNameLst>
                                          <p:attrName>ppt_x</p:attrName>
                                        </p:attrNameLst>
                                      </p:cBhvr>
                                      <p:tavLst>
                                        <p:tav tm="0">
                                          <p:val>
                                            <p:strVal val="0-#ppt_w/2"/>
                                          </p:val>
                                        </p:tav>
                                        <p:tav tm="100000">
                                          <p:val>
                                            <p:strVal val="#ppt_x"/>
                                          </p:val>
                                        </p:tav>
                                      </p:tavLst>
                                    </p:anim>
                                    <p:anim calcmode="lin" valueType="num">
                                      <p:cBhvr additive="base">
                                        <p:cTn id="30" dur="500" fill="hold"/>
                                        <p:tgtEl>
                                          <p:spTgt spid="65550"/>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65548"/>
                                        </p:tgtEl>
                                        <p:attrNameLst>
                                          <p:attrName>style.visibility</p:attrName>
                                        </p:attrNameLst>
                                      </p:cBhvr>
                                      <p:to>
                                        <p:strVal val="visible"/>
                                      </p:to>
                                    </p:set>
                                    <p:anim calcmode="lin" valueType="num">
                                      <p:cBhvr additive="base">
                                        <p:cTn id="33" dur="500" fill="hold"/>
                                        <p:tgtEl>
                                          <p:spTgt spid="65548"/>
                                        </p:tgtEl>
                                        <p:attrNameLst>
                                          <p:attrName>ppt_x</p:attrName>
                                        </p:attrNameLst>
                                      </p:cBhvr>
                                      <p:tavLst>
                                        <p:tav tm="0">
                                          <p:val>
                                            <p:strVal val="0-#ppt_w/2"/>
                                          </p:val>
                                        </p:tav>
                                        <p:tav tm="100000">
                                          <p:val>
                                            <p:strVal val="#ppt_x"/>
                                          </p:val>
                                        </p:tav>
                                      </p:tavLst>
                                    </p:anim>
                                    <p:anim calcmode="lin" valueType="num">
                                      <p:cBhvr additive="base">
                                        <p:cTn id="34" dur="500" fill="hold"/>
                                        <p:tgtEl>
                                          <p:spTgt spid="65548"/>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nodePh="1">
                                  <p:stCondLst>
                                    <p:cond delay="0"/>
                                  </p:stCondLst>
                                  <p:endCondLst>
                                    <p:cond evt="begin" delay="0">
                                      <p:tn val="35"/>
                                    </p:cond>
                                  </p:endCondLst>
                                  <p:childTnLst>
                                    <p:set>
                                      <p:cBhvr>
                                        <p:cTn id="36" dur="1" fill="hold">
                                          <p:stCondLst>
                                            <p:cond delay="0"/>
                                          </p:stCondLst>
                                        </p:cTn>
                                        <p:tgtEl>
                                          <p:spTgt spid="65551"/>
                                        </p:tgtEl>
                                        <p:attrNameLst>
                                          <p:attrName>style.visibility</p:attrName>
                                        </p:attrNameLst>
                                      </p:cBhvr>
                                      <p:to>
                                        <p:strVal val="visible"/>
                                      </p:to>
                                    </p:set>
                                    <p:anim calcmode="lin" valueType="num">
                                      <p:cBhvr additive="base">
                                        <p:cTn id="37" dur="500" fill="hold"/>
                                        <p:tgtEl>
                                          <p:spTgt spid="65551"/>
                                        </p:tgtEl>
                                        <p:attrNameLst>
                                          <p:attrName>ppt_x</p:attrName>
                                        </p:attrNameLst>
                                      </p:cBhvr>
                                      <p:tavLst>
                                        <p:tav tm="0">
                                          <p:val>
                                            <p:strVal val="0-#ppt_w/2"/>
                                          </p:val>
                                        </p:tav>
                                        <p:tav tm="100000">
                                          <p:val>
                                            <p:strVal val="#ppt_x"/>
                                          </p:val>
                                        </p:tav>
                                      </p:tavLst>
                                    </p:anim>
                                    <p:anim calcmode="lin" valueType="num">
                                      <p:cBhvr additive="base">
                                        <p:cTn id="38" dur="500" fill="hold"/>
                                        <p:tgtEl>
                                          <p:spTgt spid="6555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65541"/>
                                        </p:tgtEl>
                                        <p:attrNameLst>
                                          <p:attrName>style.visibility</p:attrName>
                                        </p:attrNameLst>
                                      </p:cBhvr>
                                      <p:to>
                                        <p:strVal val="visible"/>
                                      </p:to>
                                    </p:set>
                                    <p:anim calcmode="lin" valueType="num">
                                      <p:cBhvr additive="base">
                                        <p:cTn id="43" dur="500" fill="hold"/>
                                        <p:tgtEl>
                                          <p:spTgt spid="65541"/>
                                        </p:tgtEl>
                                        <p:attrNameLst>
                                          <p:attrName>ppt_x</p:attrName>
                                        </p:attrNameLst>
                                      </p:cBhvr>
                                      <p:tavLst>
                                        <p:tav tm="0">
                                          <p:val>
                                            <p:strVal val="1+#ppt_w/2"/>
                                          </p:val>
                                        </p:tav>
                                        <p:tav tm="100000">
                                          <p:val>
                                            <p:strVal val="#ppt_x"/>
                                          </p:val>
                                        </p:tav>
                                      </p:tavLst>
                                    </p:anim>
                                    <p:anim calcmode="lin" valueType="num">
                                      <p:cBhvr additive="base">
                                        <p:cTn id="44" dur="500" fill="hold"/>
                                        <p:tgtEl>
                                          <p:spTgt spid="6554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type.wav" builtIn="1"/>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5564"/>
                                        </p:tgtEl>
                                        <p:attrNameLst>
                                          <p:attrName>style.visibility</p:attrName>
                                        </p:attrNameLst>
                                      </p:cBhvr>
                                      <p:to>
                                        <p:strVal val="visible"/>
                                      </p:to>
                                    </p:set>
                                    <p:anim calcmode="lin" valueType="num">
                                      <p:cBhvr additive="base">
                                        <p:cTn id="49" dur="500" fill="hold"/>
                                        <p:tgtEl>
                                          <p:spTgt spid="65564"/>
                                        </p:tgtEl>
                                        <p:attrNameLst>
                                          <p:attrName>ppt_x</p:attrName>
                                        </p:attrNameLst>
                                      </p:cBhvr>
                                      <p:tavLst>
                                        <p:tav tm="0">
                                          <p:val>
                                            <p:strVal val="#ppt_x"/>
                                          </p:val>
                                        </p:tav>
                                        <p:tav tm="100000">
                                          <p:val>
                                            <p:strVal val="#ppt_x"/>
                                          </p:val>
                                        </p:tav>
                                      </p:tavLst>
                                    </p:anim>
                                    <p:anim calcmode="lin" valueType="num">
                                      <p:cBhvr additive="base">
                                        <p:cTn id="50" dur="500" fill="hold"/>
                                        <p:tgtEl>
                                          <p:spTgt spid="6556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65563"/>
                                        </p:tgtEl>
                                        <p:attrNameLst>
                                          <p:attrName>style.visibility</p:attrName>
                                        </p:attrNameLst>
                                      </p:cBhvr>
                                      <p:to>
                                        <p:strVal val="visible"/>
                                      </p:to>
                                    </p:set>
                                    <p:anim calcmode="lin" valueType="num">
                                      <p:cBhvr additive="base">
                                        <p:cTn id="53" dur="500" fill="hold"/>
                                        <p:tgtEl>
                                          <p:spTgt spid="65563"/>
                                        </p:tgtEl>
                                        <p:attrNameLst>
                                          <p:attrName>ppt_x</p:attrName>
                                        </p:attrNameLst>
                                      </p:cBhvr>
                                      <p:tavLst>
                                        <p:tav tm="0">
                                          <p:val>
                                            <p:strVal val="#ppt_x"/>
                                          </p:val>
                                        </p:tav>
                                        <p:tav tm="100000">
                                          <p:val>
                                            <p:strVal val="#ppt_x"/>
                                          </p:val>
                                        </p:tav>
                                      </p:tavLst>
                                    </p:anim>
                                    <p:anim calcmode="lin" valueType="num">
                                      <p:cBhvr additive="base">
                                        <p:cTn id="54" dur="500" fill="hold"/>
                                        <p:tgtEl>
                                          <p:spTgt spid="6556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nodeType="clickEffect">
                                  <p:stCondLst>
                                    <p:cond delay="0"/>
                                  </p:stCondLst>
                                  <p:childTnLst>
                                    <p:set>
                                      <p:cBhvr>
                                        <p:cTn id="58" dur="1" fill="hold">
                                          <p:stCondLst>
                                            <p:cond delay="0"/>
                                          </p:stCondLst>
                                        </p:cTn>
                                        <p:tgtEl>
                                          <p:spTgt spid="65562"/>
                                        </p:tgtEl>
                                        <p:attrNameLst>
                                          <p:attrName>style.visibility</p:attrName>
                                        </p:attrNameLst>
                                      </p:cBhvr>
                                      <p:to>
                                        <p:strVal val="visible"/>
                                      </p:to>
                                    </p:set>
                                    <p:anim calcmode="lin" valueType="num">
                                      <p:cBhvr additive="base">
                                        <p:cTn id="59" dur="500" fill="hold"/>
                                        <p:tgtEl>
                                          <p:spTgt spid="65562"/>
                                        </p:tgtEl>
                                        <p:attrNameLst>
                                          <p:attrName>ppt_x</p:attrName>
                                        </p:attrNameLst>
                                      </p:cBhvr>
                                      <p:tavLst>
                                        <p:tav tm="0">
                                          <p:val>
                                            <p:strVal val="1+#ppt_w/2"/>
                                          </p:val>
                                        </p:tav>
                                        <p:tav tm="100000">
                                          <p:val>
                                            <p:strVal val="#ppt_x"/>
                                          </p:val>
                                        </p:tav>
                                      </p:tavLst>
                                    </p:anim>
                                    <p:anim calcmode="lin" valueType="num">
                                      <p:cBhvr additive="base">
                                        <p:cTn id="60" dur="500" fill="hold"/>
                                        <p:tgtEl>
                                          <p:spTgt spid="65562"/>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65560"/>
                                        </p:tgtEl>
                                        <p:attrNameLst>
                                          <p:attrName>style.visibility</p:attrName>
                                        </p:attrNameLst>
                                      </p:cBhvr>
                                      <p:to>
                                        <p:strVal val="visible"/>
                                      </p:to>
                                    </p:set>
                                    <p:anim calcmode="lin" valueType="num">
                                      <p:cBhvr additive="base">
                                        <p:cTn id="63" dur="500" fill="hold"/>
                                        <p:tgtEl>
                                          <p:spTgt spid="65560"/>
                                        </p:tgtEl>
                                        <p:attrNameLst>
                                          <p:attrName>ppt_x</p:attrName>
                                        </p:attrNameLst>
                                      </p:cBhvr>
                                      <p:tavLst>
                                        <p:tav tm="0">
                                          <p:val>
                                            <p:strVal val="1+#ppt_w/2"/>
                                          </p:val>
                                        </p:tav>
                                        <p:tav tm="100000">
                                          <p:val>
                                            <p:strVal val="#ppt_x"/>
                                          </p:val>
                                        </p:tav>
                                      </p:tavLst>
                                    </p:anim>
                                    <p:anim calcmode="lin" valueType="num">
                                      <p:cBhvr additive="base">
                                        <p:cTn id="64" dur="500" fill="hold"/>
                                        <p:tgtEl>
                                          <p:spTgt spid="6556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65559"/>
                                        </p:tgtEl>
                                        <p:attrNameLst>
                                          <p:attrName>style.visibility</p:attrName>
                                        </p:attrNameLst>
                                      </p:cBhvr>
                                      <p:to>
                                        <p:strVal val="visible"/>
                                      </p:to>
                                    </p:set>
                                    <p:anim calcmode="lin" valueType="num">
                                      <p:cBhvr additive="base">
                                        <p:cTn id="67" dur="500" fill="hold"/>
                                        <p:tgtEl>
                                          <p:spTgt spid="65559"/>
                                        </p:tgtEl>
                                        <p:attrNameLst>
                                          <p:attrName>ppt_x</p:attrName>
                                        </p:attrNameLst>
                                      </p:cBhvr>
                                      <p:tavLst>
                                        <p:tav tm="0">
                                          <p:val>
                                            <p:strVal val="1+#ppt_w/2"/>
                                          </p:val>
                                        </p:tav>
                                        <p:tav tm="100000">
                                          <p:val>
                                            <p:strVal val="#ppt_x"/>
                                          </p:val>
                                        </p:tav>
                                      </p:tavLst>
                                    </p:anim>
                                    <p:anim calcmode="lin" valueType="num">
                                      <p:cBhvr additive="base">
                                        <p:cTn id="68" dur="500" fill="hold"/>
                                        <p:tgtEl>
                                          <p:spTgt spid="65559"/>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nodePh="1">
                                  <p:stCondLst>
                                    <p:cond delay="0"/>
                                  </p:stCondLst>
                                  <p:endCondLst>
                                    <p:cond evt="begin" delay="0">
                                      <p:tn val="69"/>
                                    </p:cond>
                                  </p:endCondLst>
                                  <p:childTnLst>
                                    <p:set>
                                      <p:cBhvr>
                                        <p:cTn id="70" dur="1" fill="hold">
                                          <p:stCondLst>
                                            <p:cond delay="0"/>
                                          </p:stCondLst>
                                        </p:cTn>
                                        <p:tgtEl>
                                          <p:spTgt spid="65561"/>
                                        </p:tgtEl>
                                        <p:attrNameLst>
                                          <p:attrName>style.visibility</p:attrName>
                                        </p:attrNameLst>
                                      </p:cBhvr>
                                      <p:to>
                                        <p:strVal val="visible"/>
                                      </p:to>
                                    </p:set>
                                    <p:anim calcmode="lin" valueType="num">
                                      <p:cBhvr additive="base">
                                        <p:cTn id="71" dur="500" fill="hold"/>
                                        <p:tgtEl>
                                          <p:spTgt spid="65561"/>
                                        </p:tgtEl>
                                        <p:attrNameLst>
                                          <p:attrName>ppt_x</p:attrName>
                                        </p:attrNameLst>
                                      </p:cBhvr>
                                      <p:tavLst>
                                        <p:tav tm="0">
                                          <p:val>
                                            <p:strVal val="1+#ppt_w/2"/>
                                          </p:val>
                                        </p:tav>
                                        <p:tav tm="100000">
                                          <p:val>
                                            <p:strVal val="#ppt_x"/>
                                          </p:val>
                                        </p:tav>
                                      </p:tavLst>
                                    </p:anim>
                                    <p:anim calcmode="lin" valueType="num">
                                      <p:cBhvr additive="base">
                                        <p:cTn id="72" dur="500" fill="hold"/>
                                        <p:tgtEl>
                                          <p:spTgt spid="65561"/>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65558"/>
                                        </p:tgtEl>
                                        <p:attrNameLst>
                                          <p:attrName>style.visibility</p:attrName>
                                        </p:attrNameLst>
                                      </p:cBhvr>
                                      <p:to>
                                        <p:strVal val="visible"/>
                                      </p:to>
                                    </p:set>
                                    <p:anim calcmode="lin" valueType="num">
                                      <p:cBhvr additive="base">
                                        <p:cTn id="75" dur="500" fill="hold"/>
                                        <p:tgtEl>
                                          <p:spTgt spid="65558"/>
                                        </p:tgtEl>
                                        <p:attrNameLst>
                                          <p:attrName>ppt_x</p:attrName>
                                        </p:attrNameLst>
                                      </p:cBhvr>
                                      <p:tavLst>
                                        <p:tav tm="0">
                                          <p:val>
                                            <p:strVal val="1+#ppt_w/2"/>
                                          </p:val>
                                        </p:tav>
                                        <p:tav tm="100000">
                                          <p:val>
                                            <p:strVal val="#ppt_x"/>
                                          </p:val>
                                        </p:tav>
                                      </p:tavLst>
                                    </p:anim>
                                    <p:anim calcmode="lin" valueType="num">
                                      <p:cBhvr additive="base">
                                        <p:cTn id="76" dur="500" fill="hold"/>
                                        <p:tgtEl>
                                          <p:spTgt spid="65558"/>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1" fill="hold" grpId="0" nodeType="clickEffect">
                                  <p:stCondLst>
                                    <p:cond delay="0"/>
                                  </p:stCondLst>
                                  <p:childTnLst>
                                    <p:set>
                                      <p:cBhvr>
                                        <p:cTn id="80" dur="1" fill="hold">
                                          <p:stCondLst>
                                            <p:cond delay="0"/>
                                          </p:stCondLst>
                                        </p:cTn>
                                        <p:tgtEl>
                                          <p:spTgt spid="65542"/>
                                        </p:tgtEl>
                                        <p:attrNameLst>
                                          <p:attrName>style.visibility</p:attrName>
                                        </p:attrNameLst>
                                      </p:cBhvr>
                                      <p:to>
                                        <p:strVal val="visible"/>
                                      </p:to>
                                    </p:set>
                                    <p:anim calcmode="lin" valueType="num">
                                      <p:cBhvr additive="base">
                                        <p:cTn id="81" dur="500" fill="hold"/>
                                        <p:tgtEl>
                                          <p:spTgt spid="65542"/>
                                        </p:tgtEl>
                                        <p:attrNameLst>
                                          <p:attrName>ppt_x</p:attrName>
                                        </p:attrNameLst>
                                      </p:cBhvr>
                                      <p:tavLst>
                                        <p:tav tm="0">
                                          <p:val>
                                            <p:strVal val="#ppt_x"/>
                                          </p:val>
                                        </p:tav>
                                        <p:tav tm="100000">
                                          <p:val>
                                            <p:strVal val="#ppt_x"/>
                                          </p:val>
                                        </p:tav>
                                      </p:tavLst>
                                    </p:anim>
                                    <p:anim calcmode="lin" valueType="num">
                                      <p:cBhvr additive="base">
                                        <p:cTn id="82" dur="500" fill="hold"/>
                                        <p:tgtEl>
                                          <p:spTgt spid="6554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3" name="type.wav" builtIn="1"/>
                                        </p:tgtEl>
                                      </p:cMediaNode>
                                    </p:audio>
                                  </p:sub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2"/>
                                        </p:tgtEl>
                                        <p:attrNameLst>
                                          <p:attrName>style.visibility</p:attrName>
                                        </p:attrNameLst>
                                      </p:cBhvr>
                                      <p:to>
                                        <p:strVal val="visible"/>
                                      </p:to>
                                    </p:set>
                                    <p:anim calcmode="lin" valueType="num">
                                      <p:cBhvr additive="base">
                                        <p:cTn id="87" dur="500" fill="hold"/>
                                        <p:tgtEl>
                                          <p:spTgt spid="2"/>
                                        </p:tgtEl>
                                        <p:attrNameLst>
                                          <p:attrName>ppt_x</p:attrName>
                                        </p:attrNameLst>
                                      </p:cBhvr>
                                      <p:tavLst>
                                        <p:tav tm="0">
                                          <p:val>
                                            <p:strVal val="#ppt_x"/>
                                          </p:val>
                                        </p:tav>
                                        <p:tav tm="100000">
                                          <p:val>
                                            <p:strVal val="#ppt_x"/>
                                          </p:val>
                                        </p:tav>
                                      </p:tavLst>
                                    </p:anim>
                                    <p:anim calcmode="lin" valueType="num">
                                      <p:cBhvr additive="base">
                                        <p:cTn id="8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65546"/>
                                        </p:tgtEl>
                                        <p:attrNameLst>
                                          <p:attrName>style.visibility</p:attrName>
                                        </p:attrNameLst>
                                      </p:cBhvr>
                                      <p:to>
                                        <p:strVal val="visible"/>
                                      </p:to>
                                    </p:set>
                                    <p:anim calcmode="lin" valueType="num">
                                      <p:cBhvr additive="base">
                                        <p:cTn id="93" dur="500" fill="hold"/>
                                        <p:tgtEl>
                                          <p:spTgt spid="65546"/>
                                        </p:tgtEl>
                                        <p:attrNameLst>
                                          <p:attrName>ppt_x</p:attrName>
                                        </p:attrNameLst>
                                      </p:cBhvr>
                                      <p:tavLst>
                                        <p:tav tm="0">
                                          <p:val>
                                            <p:strVal val="#ppt_x"/>
                                          </p:val>
                                        </p:tav>
                                        <p:tav tm="100000">
                                          <p:val>
                                            <p:strVal val="#ppt_x"/>
                                          </p:val>
                                        </p:tav>
                                      </p:tavLst>
                                    </p:anim>
                                    <p:anim calcmode="lin" valueType="num">
                                      <p:cBhvr additive="base">
                                        <p:cTn id="94" dur="500" fill="hold"/>
                                        <p:tgtEl>
                                          <p:spTgt spid="655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autoUpdateAnimBg="0"/>
      <p:bldP spid="65540" grpId="0" autoUpdateAnimBg="0"/>
      <p:bldP spid="65541" grpId="0" autoUpdateAnimBg="0"/>
      <p:bldP spid="65542" grpId="0" autoUpdateAnimBg="0"/>
      <p:bldP spid="65546" grpId="0"/>
      <p:bldP spid="65548" grpId="0" animBg="1"/>
      <p:bldP spid="65549" grpId="0"/>
      <p:bldP spid="65550" grpId="0" animBg="1"/>
      <p:bldP spid="65551" grpId="0" animBg="1"/>
      <p:bldP spid="65558" grpId="0" animBg="1"/>
      <p:bldP spid="65559" grpId="0" animBg="1"/>
      <p:bldP spid="65560" grpId="0"/>
      <p:bldP spid="65561" grpId="0" animBg="1"/>
      <p:bldP spid="65563" grpId="0" animBg="1"/>
      <p:bldP spid="6556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WordArt 4"/>
          <p:cNvSpPr>
            <a:spLocks noChangeArrowheads="1" noChangeShapeType="1" noTextEdit="1"/>
          </p:cNvSpPr>
          <p:nvPr/>
        </p:nvSpPr>
        <p:spPr bwMode="auto">
          <a:xfrm>
            <a:off x="609600" y="457200"/>
            <a:ext cx="5029200" cy="10668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Grafik GLB</a:t>
            </a:r>
          </a:p>
        </p:txBody>
      </p:sp>
      <p:sp>
        <p:nvSpPr>
          <p:cNvPr id="39939" name="Text Box 5"/>
          <p:cNvSpPr txBox="1">
            <a:spLocks noChangeArrowheads="1"/>
          </p:cNvSpPr>
          <p:nvPr/>
        </p:nvSpPr>
        <p:spPr bwMode="auto">
          <a:xfrm>
            <a:off x="762000" y="1616075"/>
            <a:ext cx="7162800" cy="701675"/>
          </a:xfrm>
          <a:prstGeom prst="rect">
            <a:avLst/>
          </a:prstGeom>
          <a:noFill/>
          <a:ln w="9525">
            <a:noFill/>
            <a:miter lim="800000"/>
            <a:headEnd/>
            <a:tailEnd/>
          </a:ln>
        </p:spPr>
        <p:txBody>
          <a:bodyPr>
            <a:spAutoFit/>
          </a:bodyPr>
          <a:lstStyle/>
          <a:p>
            <a:pPr eaLnBrk="1" hangingPunct="1"/>
            <a:r>
              <a:rPr lang="en-US" noProof="1">
                <a:latin typeface="Arial" charset="0"/>
              </a:rPr>
              <a:t>Seekor kuda berlari dengan kecepatan 15 m/s. Berapakah jarak yang ditempuh oleh kuda selama 4 detik?</a:t>
            </a:r>
          </a:p>
        </p:txBody>
      </p:sp>
      <p:sp>
        <p:nvSpPr>
          <p:cNvPr id="190478" name="Rectangle 14"/>
          <p:cNvSpPr>
            <a:spLocks noChangeArrowheads="1"/>
          </p:cNvSpPr>
          <p:nvPr/>
        </p:nvSpPr>
        <p:spPr bwMode="auto">
          <a:xfrm>
            <a:off x="611188" y="2667000"/>
            <a:ext cx="1143000" cy="381000"/>
          </a:xfrm>
          <a:prstGeom prst="rect">
            <a:avLst/>
          </a:prstGeom>
          <a:noFill/>
          <a:ln w="9525">
            <a:solidFill>
              <a:schemeClr val="tx1"/>
            </a:solidFill>
            <a:miter lim="800000"/>
            <a:headEnd/>
            <a:tailEnd/>
          </a:ln>
        </p:spPr>
        <p:txBody>
          <a:bodyPr wrap="none" anchor="ctr"/>
          <a:lstStyle/>
          <a:p>
            <a:pPr algn="ctr"/>
            <a:r>
              <a:rPr lang="en-US" sz="1400" noProof="1">
                <a:latin typeface="Arial" charset="0"/>
              </a:rPr>
              <a:t>Waktu (detik)</a:t>
            </a:r>
          </a:p>
        </p:txBody>
      </p:sp>
      <p:sp>
        <p:nvSpPr>
          <p:cNvPr id="190479" name="Rectangle 15"/>
          <p:cNvSpPr>
            <a:spLocks noChangeArrowheads="1"/>
          </p:cNvSpPr>
          <p:nvPr/>
        </p:nvSpPr>
        <p:spPr bwMode="auto">
          <a:xfrm>
            <a:off x="1754188" y="2667000"/>
            <a:ext cx="1447800" cy="381000"/>
          </a:xfrm>
          <a:prstGeom prst="rect">
            <a:avLst/>
          </a:prstGeom>
          <a:noFill/>
          <a:ln w="9525">
            <a:solidFill>
              <a:schemeClr val="tx1"/>
            </a:solidFill>
            <a:miter lim="800000"/>
            <a:headEnd/>
            <a:tailEnd/>
          </a:ln>
        </p:spPr>
        <p:txBody>
          <a:bodyPr wrap="none" anchor="ctr"/>
          <a:lstStyle/>
          <a:p>
            <a:pPr algn="ctr"/>
            <a:r>
              <a:rPr lang="en-US" sz="1400" noProof="1">
                <a:latin typeface="Arial" charset="0"/>
              </a:rPr>
              <a:t>Perpindahan (m)</a:t>
            </a:r>
          </a:p>
        </p:txBody>
      </p:sp>
      <p:sp>
        <p:nvSpPr>
          <p:cNvPr id="190480" name="Rectangle 16"/>
          <p:cNvSpPr>
            <a:spLocks noChangeArrowheads="1"/>
          </p:cNvSpPr>
          <p:nvPr/>
        </p:nvSpPr>
        <p:spPr bwMode="auto">
          <a:xfrm>
            <a:off x="611188" y="3048000"/>
            <a:ext cx="1143000" cy="381000"/>
          </a:xfrm>
          <a:prstGeom prst="rect">
            <a:avLst/>
          </a:prstGeom>
          <a:noFill/>
          <a:ln w="9525">
            <a:solidFill>
              <a:schemeClr val="tx1"/>
            </a:solidFill>
            <a:miter lim="800000"/>
            <a:headEnd/>
            <a:tailEnd/>
          </a:ln>
        </p:spPr>
        <p:txBody>
          <a:bodyPr wrap="none" anchor="ctr"/>
          <a:lstStyle/>
          <a:p>
            <a:pPr algn="ctr"/>
            <a:r>
              <a:rPr lang="en-US" noProof="1">
                <a:latin typeface="Arial" charset="0"/>
              </a:rPr>
              <a:t>1</a:t>
            </a:r>
          </a:p>
        </p:txBody>
      </p:sp>
      <p:sp>
        <p:nvSpPr>
          <p:cNvPr id="190481" name="Rectangle 17"/>
          <p:cNvSpPr>
            <a:spLocks noChangeArrowheads="1"/>
          </p:cNvSpPr>
          <p:nvPr/>
        </p:nvSpPr>
        <p:spPr bwMode="auto">
          <a:xfrm>
            <a:off x="1754188" y="3048000"/>
            <a:ext cx="1447800" cy="381000"/>
          </a:xfrm>
          <a:prstGeom prst="rect">
            <a:avLst/>
          </a:prstGeom>
          <a:noFill/>
          <a:ln w="9525">
            <a:solidFill>
              <a:schemeClr val="tx1"/>
            </a:solidFill>
            <a:miter lim="800000"/>
            <a:headEnd/>
            <a:tailEnd/>
          </a:ln>
        </p:spPr>
        <p:txBody>
          <a:bodyPr wrap="none" anchor="ctr"/>
          <a:lstStyle/>
          <a:p>
            <a:pPr algn="ctr"/>
            <a:r>
              <a:rPr lang="en-US" noProof="1">
                <a:latin typeface="Arial" charset="0"/>
              </a:rPr>
              <a:t>15</a:t>
            </a:r>
          </a:p>
        </p:txBody>
      </p:sp>
      <p:sp>
        <p:nvSpPr>
          <p:cNvPr id="190482" name="Rectangle 18"/>
          <p:cNvSpPr>
            <a:spLocks noChangeArrowheads="1"/>
          </p:cNvSpPr>
          <p:nvPr/>
        </p:nvSpPr>
        <p:spPr bwMode="auto">
          <a:xfrm>
            <a:off x="611188" y="3429000"/>
            <a:ext cx="1143000" cy="381000"/>
          </a:xfrm>
          <a:prstGeom prst="rect">
            <a:avLst/>
          </a:prstGeom>
          <a:noFill/>
          <a:ln w="9525">
            <a:solidFill>
              <a:schemeClr val="tx1"/>
            </a:solidFill>
            <a:miter lim="800000"/>
            <a:headEnd/>
            <a:tailEnd/>
          </a:ln>
        </p:spPr>
        <p:txBody>
          <a:bodyPr wrap="none" anchor="ctr"/>
          <a:lstStyle/>
          <a:p>
            <a:pPr algn="ctr"/>
            <a:r>
              <a:rPr lang="en-US" noProof="1">
                <a:latin typeface="Arial" charset="0"/>
              </a:rPr>
              <a:t>2</a:t>
            </a:r>
          </a:p>
        </p:txBody>
      </p:sp>
      <p:sp>
        <p:nvSpPr>
          <p:cNvPr id="190483" name="Rectangle 19"/>
          <p:cNvSpPr>
            <a:spLocks noChangeArrowheads="1"/>
          </p:cNvSpPr>
          <p:nvPr/>
        </p:nvSpPr>
        <p:spPr bwMode="auto">
          <a:xfrm>
            <a:off x="1754188" y="3429000"/>
            <a:ext cx="1447800" cy="381000"/>
          </a:xfrm>
          <a:prstGeom prst="rect">
            <a:avLst/>
          </a:prstGeom>
          <a:noFill/>
          <a:ln w="9525">
            <a:solidFill>
              <a:schemeClr val="tx1"/>
            </a:solidFill>
            <a:miter lim="800000"/>
            <a:headEnd/>
            <a:tailEnd/>
          </a:ln>
        </p:spPr>
        <p:txBody>
          <a:bodyPr wrap="none" anchor="ctr"/>
          <a:lstStyle/>
          <a:p>
            <a:pPr algn="ctr"/>
            <a:r>
              <a:rPr lang="en-US" noProof="1">
                <a:latin typeface="Arial" charset="0"/>
              </a:rPr>
              <a:t>30</a:t>
            </a:r>
          </a:p>
        </p:txBody>
      </p:sp>
      <p:sp>
        <p:nvSpPr>
          <p:cNvPr id="190484" name="Rectangle 20"/>
          <p:cNvSpPr>
            <a:spLocks noChangeArrowheads="1"/>
          </p:cNvSpPr>
          <p:nvPr/>
        </p:nvSpPr>
        <p:spPr bwMode="auto">
          <a:xfrm>
            <a:off x="611188" y="3810000"/>
            <a:ext cx="1143000" cy="381000"/>
          </a:xfrm>
          <a:prstGeom prst="rect">
            <a:avLst/>
          </a:prstGeom>
          <a:noFill/>
          <a:ln w="9525">
            <a:solidFill>
              <a:schemeClr val="tx1"/>
            </a:solidFill>
            <a:miter lim="800000"/>
            <a:headEnd/>
            <a:tailEnd/>
          </a:ln>
        </p:spPr>
        <p:txBody>
          <a:bodyPr wrap="none" anchor="ctr"/>
          <a:lstStyle/>
          <a:p>
            <a:pPr algn="ctr"/>
            <a:r>
              <a:rPr lang="en-US" noProof="1">
                <a:latin typeface="Arial" charset="0"/>
              </a:rPr>
              <a:t>3</a:t>
            </a:r>
          </a:p>
        </p:txBody>
      </p:sp>
      <p:sp>
        <p:nvSpPr>
          <p:cNvPr id="190485" name="Rectangle 21"/>
          <p:cNvSpPr>
            <a:spLocks noChangeArrowheads="1"/>
          </p:cNvSpPr>
          <p:nvPr/>
        </p:nvSpPr>
        <p:spPr bwMode="auto">
          <a:xfrm>
            <a:off x="1754188" y="3810000"/>
            <a:ext cx="1447800" cy="381000"/>
          </a:xfrm>
          <a:prstGeom prst="rect">
            <a:avLst/>
          </a:prstGeom>
          <a:noFill/>
          <a:ln w="9525">
            <a:solidFill>
              <a:schemeClr val="tx1"/>
            </a:solidFill>
            <a:miter lim="800000"/>
            <a:headEnd/>
            <a:tailEnd/>
          </a:ln>
        </p:spPr>
        <p:txBody>
          <a:bodyPr wrap="none" anchor="ctr"/>
          <a:lstStyle/>
          <a:p>
            <a:pPr algn="ctr"/>
            <a:r>
              <a:rPr lang="en-US" noProof="1">
                <a:latin typeface="Arial" charset="0"/>
              </a:rPr>
              <a:t>45</a:t>
            </a:r>
          </a:p>
        </p:txBody>
      </p:sp>
      <p:sp>
        <p:nvSpPr>
          <p:cNvPr id="190486" name="Rectangle 22"/>
          <p:cNvSpPr>
            <a:spLocks noChangeArrowheads="1"/>
          </p:cNvSpPr>
          <p:nvPr/>
        </p:nvSpPr>
        <p:spPr bwMode="auto">
          <a:xfrm>
            <a:off x="609600" y="4191000"/>
            <a:ext cx="1143000" cy="381000"/>
          </a:xfrm>
          <a:prstGeom prst="rect">
            <a:avLst/>
          </a:prstGeom>
          <a:noFill/>
          <a:ln w="9525">
            <a:solidFill>
              <a:schemeClr val="tx1"/>
            </a:solidFill>
            <a:miter lim="800000"/>
            <a:headEnd/>
            <a:tailEnd/>
          </a:ln>
        </p:spPr>
        <p:txBody>
          <a:bodyPr wrap="none" anchor="ctr"/>
          <a:lstStyle/>
          <a:p>
            <a:pPr algn="ctr"/>
            <a:r>
              <a:rPr lang="en-US" noProof="1">
                <a:latin typeface="Arial" charset="0"/>
              </a:rPr>
              <a:t>4</a:t>
            </a:r>
          </a:p>
        </p:txBody>
      </p:sp>
      <p:sp>
        <p:nvSpPr>
          <p:cNvPr id="190487" name="Rectangle 23"/>
          <p:cNvSpPr>
            <a:spLocks noChangeArrowheads="1"/>
          </p:cNvSpPr>
          <p:nvPr/>
        </p:nvSpPr>
        <p:spPr bwMode="auto">
          <a:xfrm>
            <a:off x="1754188" y="4191000"/>
            <a:ext cx="1447800" cy="381000"/>
          </a:xfrm>
          <a:prstGeom prst="rect">
            <a:avLst/>
          </a:prstGeom>
          <a:noFill/>
          <a:ln w="9525">
            <a:solidFill>
              <a:schemeClr val="tx1"/>
            </a:solidFill>
            <a:miter lim="800000"/>
            <a:headEnd/>
            <a:tailEnd/>
          </a:ln>
        </p:spPr>
        <p:txBody>
          <a:bodyPr wrap="none" anchor="ctr"/>
          <a:lstStyle/>
          <a:p>
            <a:pPr algn="ctr"/>
            <a:r>
              <a:rPr lang="en-US" noProof="1">
                <a:latin typeface="Arial" charset="0"/>
              </a:rPr>
              <a:t>60</a:t>
            </a:r>
          </a:p>
        </p:txBody>
      </p:sp>
      <p:pic>
        <p:nvPicPr>
          <p:cNvPr id="190489" name="Picture 25" descr="glb1"/>
          <p:cNvPicPr>
            <a:picLocks noChangeAspect="1" noChangeArrowheads="1"/>
          </p:cNvPicPr>
          <p:nvPr/>
        </p:nvPicPr>
        <p:blipFill>
          <a:blip r:embed="rId2"/>
          <a:srcRect/>
          <a:stretch>
            <a:fillRect/>
          </a:stretch>
        </p:blipFill>
        <p:spPr bwMode="auto">
          <a:xfrm>
            <a:off x="3656013" y="2284413"/>
            <a:ext cx="5219700" cy="4068762"/>
          </a:xfrm>
          <a:prstGeom prst="rect">
            <a:avLst/>
          </a:prstGeom>
          <a:noFill/>
          <a:ln w="9525">
            <a:noFill/>
            <a:miter lim="800000"/>
            <a:headEnd/>
            <a:tailEnd/>
          </a:ln>
        </p:spPr>
      </p:pic>
      <p:pic>
        <p:nvPicPr>
          <p:cNvPr id="190490" name="Picture 26" descr="glb2"/>
          <p:cNvPicPr>
            <a:picLocks noChangeAspect="1" noChangeArrowheads="1"/>
          </p:cNvPicPr>
          <p:nvPr/>
        </p:nvPicPr>
        <p:blipFill>
          <a:blip r:embed="rId3"/>
          <a:srcRect/>
          <a:stretch>
            <a:fillRect/>
          </a:stretch>
        </p:blipFill>
        <p:spPr bwMode="auto">
          <a:xfrm>
            <a:off x="3656013" y="2284413"/>
            <a:ext cx="5219700" cy="4068762"/>
          </a:xfrm>
          <a:prstGeom prst="rect">
            <a:avLst/>
          </a:prstGeom>
          <a:noFill/>
          <a:ln w="9525">
            <a:noFill/>
            <a:miter lim="800000"/>
            <a:headEnd/>
            <a:tailEnd/>
          </a:ln>
        </p:spPr>
      </p:pic>
      <p:pic>
        <p:nvPicPr>
          <p:cNvPr id="190491" name="Picture 27" descr="glb3"/>
          <p:cNvPicPr>
            <a:picLocks noChangeAspect="1" noChangeArrowheads="1"/>
          </p:cNvPicPr>
          <p:nvPr/>
        </p:nvPicPr>
        <p:blipFill>
          <a:blip r:embed="rId4"/>
          <a:srcRect/>
          <a:stretch>
            <a:fillRect/>
          </a:stretch>
        </p:blipFill>
        <p:spPr bwMode="auto">
          <a:xfrm>
            <a:off x="3656013" y="2284413"/>
            <a:ext cx="5219700" cy="4068762"/>
          </a:xfrm>
          <a:prstGeom prst="rect">
            <a:avLst/>
          </a:prstGeom>
          <a:noFill/>
          <a:ln w="9525">
            <a:noFill/>
            <a:miter lim="800000"/>
            <a:headEnd/>
            <a:tailEnd/>
          </a:ln>
        </p:spPr>
      </p:pic>
      <p:pic>
        <p:nvPicPr>
          <p:cNvPr id="190492" name="Picture 28" descr="glb4"/>
          <p:cNvPicPr>
            <a:picLocks noChangeAspect="1" noChangeArrowheads="1"/>
          </p:cNvPicPr>
          <p:nvPr/>
        </p:nvPicPr>
        <p:blipFill>
          <a:blip r:embed="rId5"/>
          <a:srcRect/>
          <a:stretch>
            <a:fillRect/>
          </a:stretch>
        </p:blipFill>
        <p:spPr bwMode="auto">
          <a:xfrm>
            <a:off x="3656013" y="2284413"/>
            <a:ext cx="5219700" cy="4068762"/>
          </a:xfrm>
          <a:prstGeom prst="rect">
            <a:avLst/>
          </a:prstGeom>
          <a:noFill/>
          <a:ln w="9525">
            <a:noFill/>
            <a:miter lim="800000"/>
            <a:headEnd/>
            <a:tailEnd/>
          </a:ln>
        </p:spPr>
      </p:pic>
      <p:pic>
        <p:nvPicPr>
          <p:cNvPr id="190493" name="Picture 29" descr="glb5"/>
          <p:cNvPicPr>
            <a:picLocks noChangeAspect="1" noChangeArrowheads="1"/>
          </p:cNvPicPr>
          <p:nvPr/>
        </p:nvPicPr>
        <p:blipFill>
          <a:blip r:embed="rId6"/>
          <a:srcRect/>
          <a:stretch>
            <a:fillRect/>
          </a:stretch>
        </p:blipFill>
        <p:spPr bwMode="auto">
          <a:xfrm>
            <a:off x="3656013" y="2284413"/>
            <a:ext cx="5219700" cy="4068762"/>
          </a:xfrm>
          <a:prstGeom prst="rect">
            <a:avLst/>
          </a:prstGeom>
          <a:noFill/>
          <a:ln w="9525">
            <a:noFill/>
            <a:miter lim="800000"/>
            <a:headEnd/>
            <a:tailEnd/>
          </a:ln>
        </p:spPr>
      </p:pic>
      <p:pic>
        <p:nvPicPr>
          <p:cNvPr id="190494" name="Picture 30" descr="glb6"/>
          <p:cNvPicPr>
            <a:picLocks noChangeAspect="1" noChangeArrowheads="1"/>
          </p:cNvPicPr>
          <p:nvPr/>
        </p:nvPicPr>
        <p:blipFill>
          <a:blip r:embed="rId7"/>
          <a:srcRect/>
          <a:stretch>
            <a:fillRect/>
          </a:stretch>
        </p:blipFill>
        <p:spPr bwMode="auto">
          <a:xfrm>
            <a:off x="3656013" y="2284413"/>
            <a:ext cx="5219700" cy="40687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0478"/>
                                        </p:tgtEl>
                                        <p:attrNameLst>
                                          <p:attrName>style.visibility</p:attrName>
                                        </p:attrNameLst>
                                      </p:cBhvr>
                                      <p:to>
                                        <p:strVal val="visible"/>
                                      </p:to>
                                    </p:set>
                                    <p:animEffect transition="in" filter="blinds(horizontal)">
                                      <p:cBhvr>
                                        <p:cTn id="7" dur="500"/>
                                        <p:tgtEl>
                                          <p:spTgt spid="19047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0479"/>
                                        </p:tgtEl>
                                        <p:attrNameLst>
                                          <p:attrName>style.visibility</p:attrName>
                                        </p:attrNameLst>
                                      </p:cBhvr>
                                      <p:to>
                                        <p:strVal val="visible"/>
                                      </p:to>
                                    </p:set>
                                    <p:animEffect transition="in" filter="blinds(horizontal)">
                                      <p:cBhvr>
                                        <p:cTn id="10" dur="500"/>
                                        <p:tgtEl>
                                          <p:spTgt spid="190479"/>
                                        </p:tgtEl>
                                      </p:cBhvr>
                                    </p:animEffect>
                                  </p:childTnLst>
                                </p:cTn>
                              </p:par>
                              <p:par>
                                <p:cTn id="11" presetID="3" presetClass="entr" presetSubtype="10" fill="hold" nodeType="withEffect">
                                  <p:stCondLst>
                                    <p:cond delay="0"/>
                                  </p:stCondLst>
                                  <p:childTnLst>
                                    <p:set>
                                      <p:cBhvr>
                                        <p:cTn id="12" dur="1" fill="hold">
                                          <p:stCondLst>
                                            <p:cond delay="0"/>
                                          </p:stCondLst>
                                        </p:cTn>
                                        <p:tgtEl>
                                          <p:spTgt spid="190489"/>
                                        </p:tgtEl>
                                        <p:attrNameLst>
                                          <p:attrName>style.visibility</p:attrName>
                                        </p:attrNameLst>
                                      </p:cBhvr>
                                      <p:to>
                                        <p:strVal val="visible"/>
                                      </p:to>
                                    </p:set>
                                    <p:animEffect transition="in" filter="blinds(horizontal)">
                                      <p:cBhvr>
                                        <p:cTn id="13" dur="500"/>
                                        <p:tgtEl>
                                          <p:spTgt spid="19048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90480"/>
                                        </p:tgtEl>
                                        <p:attrNameLst>
                                          <p:attrName>style.visibility</p:attrName>
                                        </p:attrNameLst>
                                      </p:cBhvr>
                                      <p:to>
                                        <p:strVal val="visible"/>
                                      </p:to>
                                    </p:set>
                                    <p:animEffect transition="in" filter="blinds(horizontal)">
                                      <p:cBhvr>
                                        <p:cTn id="18" dur="500"/>
                                        <p:tgtEl>
                                          <p:spTgt spid="19048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90481"/>
                                        </p:tgtEl>
                                        <p:attrNameLst>
                                          <p:attrName>style.visibility</p:attrName>
                                        </p:attrNameLst>
                                      </p:cBhvr>
                                      <p:to>
                                        <p:strVal val="visible"/>
                                      </p:to>
                                    </p:set>
                                    <p:animEffect transition="in" filter="blinds(horizontal)">
                                      <p:cBhvr>
                                        <p:cTn id="21" dur="500"/>
                                        <p:tgtEl>
                                          <p:spTgt spid="190481"/>
                                        </p:tgtEl>
                                      </p:cBhvr>
                                    </p:animEffect>
                                  </p:childTnLst>
                                </p:cTn>
                              </p:par>
                            </p:childTnLst>
                          </p:cTn>
                        </p:par>
                        <p:par>
                          <p:cTn id="22" fill="hold">
                            <p:stCondLst>
                              <p:cond delay="500"/>
                            </p:stCondLst>
                            <p:childTnLst>
                              <p:par>
                                <p:cTn id="23" presetID="3" presetClass="entr" presetSubtype="10" fill="hold" nodeType="afterEffect">
                                  <p:stCondLst>
                                    <p:cond delay="0"/>
                                  </p:stCondLst>
                                  <p:childTnLst>
                                    <p:set>
                                      <p:cBhvr>
                                        <p:cTn id="24" dur="1" fill="hold">
                                          <p:stCondLst>
                                            <p:cond delay="0"/>
                                          </p:stCondLst>
                                        </p:cTn>
                                        <p:tgtEl>
                                          <p:spTgt spid="190490"/>
                                        </p:tgtEl>
                                        <p:attrNameLst>
                                          <p:attrName>style.visibility</p:attrName>
                                        </p:attrNameLst>
                                      </p:cBhvr>
                                      <p:to>
                                        <p:strVal val="visible"/>
                                      </p:to>
                                    </p:set>
                                    <p:animEffect transition="in" filter="blinds(horizontal)">
                                      <p:cBhvr>
                                        <p:cTn id="25" dur="500"/>
                                        <p:tgtEl>
                                          <p:spTgt spid="19049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90482"/>
                                        </p:tgtEl>
                                        <p:attrNameLst>
                                          <p:attrName>style.visibility</p:attrName>
                                        </p:attrNameLst>
                                      </p:cBhvr>
                                      <p:to>
                                        <p:strVal val="visible"/>
                                      </p:to>
                                    </p:set>
                                    <p:animEffect transition="in" filter="blinds(horizontal)">
                                      <p:cBhvr>
                                        <p:cTn id="30" dur="500"/>
                                        <p:tgtEl>
                                          <p:spTgt spid="190482"/>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90483"/>
                                        </p:tgtEl>
                                        <p:attrNameLst>
                                          <p:attrName>style.visibility</p:attrName>
                                        </p:attrNameLst>
                                      </p:cBhvr>
                                      <p:to>
                                        <p:strVal val="visible"/>
                                      </p:to>
                                    </p:set>
                                    <p:animEffect transition="in" filter="blinds(horizontal)">
                                      <p:cBhvr>
                                        <p:cTn id="33" dur="500"/>
                                        <p:tgtEl>
                                          <p:spTgt spid="190483"/>
                                        </p:tgtEl>
                                      </p:cBhvr>
                                    </p:animEffect>
                                  </p:childTnLst>
                                </p:cTn>
                              </p:par>
                            </p:childTnLst>
                          </p:cTn>
                        </p:par>
                        <p:par>
                          <p:cTn id="34" fill="hold">
                            <p:stCondLst>
                              <p:cond delay="500"/>
                            </p:stCondLst>
                            <p:childTnLst>
                              <p:par>
                                <p:cTn id="35" presetID="3" presetClass="entr" presetSubtype="10" fill="hold" nodeType="afterEffect">
                                  <p:stCondLst>
                                    <p:cond delay="0"/>
                                  </p:stCondLst>
                                  <p:childTnLst>
                                    <p:set>
                                      <p:cBhvr>
                                        <p:cTn id="36" dur="1" fill="hold">
                                          <p:stCondLst>
                                            <p:cond delay="0"/>
                                          </p:stCondLst>
                                        </p:cTn>
                                        <p:tgtEl>
                                          <p:spTgt spid="190491"/>
                                        </p:tgtEl>
                                        <p:attrNameLst>
                                          <p:attrName>style.visibility</p:attrName>
                                        </p:attrNameLst>
                                      </p:cBhvr>
                                      <p:to>
                                        <p:strVal val="visible"/>
                                      </p:to>
                                    </p:set>
                                    <p:animEffect transition="in" filter="blinds(horizontal)">
                                      <p:cBhvr>
                                        <p:cTn id="37" dur="500"/>
                                        <p:tgtEl>
                                          <p:spTgt spid="19049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90484"/>
                                        </p:tgtEl>
                                        <p:attrNameLst>
                                          <p:attrName>style.visibility</p:attrName>
                                        </p:attrNameLst>
                                      </p:cBhvr>
                                      <p:to>
                                        <p:strVal val="visible"/>
                                      </p:to>
                                    </p:set>
                                    <p:animEffect transition="in" filter="blinds(horizontal)">
                                      <p:cBhvr>
                                        <p:cTn id="42" dur="500"/>
                                        <p:tgtEl>
                                          <p:spTgt spid="19048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90485"/>
                                        </p:tgtEl>
                                        <p:attrNameLst>
                                          <p:attrName>style.visibility</p:attrName>
                                        </p:attrNameLst>
                                      </p:cBhvr>
                                      <p:to>
                                        <p:strVal val="visible"/>
                                      </p:to>
                                    </p:set>
                                    <p:animEffect transition="in" filter="blinds(horizontal)">
                                      <p:cBhvr>
                                        <p:cTn id="45" dur="500"/>
                                        <p:tgtEl>
                                          <p:spTgt spid="190485"/>
                                        </p:tgtEl>
                                      </p:cBhvr>
                                    </p:animEffect>
                                  </p:childTnLst>
                                </p:cTn>
                              </p:par>
                            </p:childTnLst>
                          </p:cTn>
                        </p:par>
                        <p:par>
                          <p:cTn id="46" fill="hold">
                            <p:stCondLst>
                              <p:cond delay="500"/>
                            </p:stCondLst>
                            <p:childTnLst>
                              <p:par>
                                <p:cTn id="47" presetID="3" presetClass="entr" presetSubtype="10" fill="hold" nodeType="afterEffect">
                                  <p:stCondLst>
                                    <p:cond delay="0"/>
                                  </p:stCondLst>
                                  <p:childTnLst>
                                    <p:set>
                                      <p:cBhvr>
                                        <p:cTn id="48" dur="1" fill="hold">
                                          <p:stCondLst>
                                            <p:cond delay="0"/>
                                          </p:stCondLst>
                                        </p:cTn>
                                        <p:tgtEl>
                                          <p:spTgt spid="190492"/>
                                        </p:tgtEl>
                                        <p:attrNameLst>
                                          <p:attrName>style.visibility</p:attrName>
                                        </p:attrNameLst>
                                      </p:cBhvr>
                                      <p:to>
                                        <p:strVal val="visible"/>
                                      </p:to>
                                    </p:set>
                                    <p:animEffect transition="in" filter="blinds(horizontal)">
                                      <p:cBhvr>
                                        <p:cTn id="49" dur="500"/>
                                        <p:tgtEl>
                                          <p:spTgt spid="190492"/>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90486"/>
                                        </p:tgtEl>
                                        <p:attrNameLst>
                                          <p:attrName>style.visibility</p:attrName>
                                        </p:attrNameLst>
                                      </p:cBhvr>
                                      <p:to>
                                        <p:strVal val="visible"/>
                                      </p:to>
                                    </p:set>
                                    <p:animEffect transition="in" filter="blinds(horizontal)">
                                      <p:cBhvr>
                                        <p:cTn id="54" dur="500"/>
                                        <p:tgtEl>
                                          <p:spTgt spid="190486"/>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90487"/>
                                        </p:tgtEl>
                                        <p:attrNameLst>
                                          <p:attrName>style.visibility</p:attrName>
                                        </p:attrNameLst>
                                      </p:cBhvr>
                                      <p:to>
                                        <p:strVal val="visible"/>
                                      </p:to>
                                    </p:set>
                                    <p:animEffect transition="in" filter="blinds(horizontal)">
                                      <p:cBhvr>
                                        <p:cTn id="57" dur="500"/>
                                        <p:tgtEl>
                                          <p:spTgt spid="190487"/>
                                        </p:tgtEl>
                                      </p:cBhvr>
                                    </p:animEffect>
                                  </p:childTnLst>
                                </p:cTn>
                              </p:par>
                            </p:childTnLst>
                          </p:cTn>
                        </p:par>
                        <p:par>
                          <p:cTn id="58" fill="hold">
                            <p:stCondLst>
                              <p:cond delay="500"/>
                            </p:stCondLst>
                            <p:childTnLst>
                              <p:par>
                                <p:cTn id="59" presetID="3" presetClass="entr" presetSubtype="10" fill="hold" nodeType="afterEffect">
                                  <p:stCondLst>
                                    <p:cond delay="0"/>
                                  </p:stCondLst>
                                  <p:childTnLst>
                                    <p:set>
                                      <p:cBhvr>
                                        <p:cTn id="60" dur="1" fill="hold">
                                          <p:stCondLst>
                                            <p:cond delay="0"/>
                                          </p:stCondLst>
                                        </p:cTn>
                                        <p:tgtEl>
                                          <p:spTgt spid="190493"/>
                                        </p:tgtEl>
                                        <p:attrNameLst>
                                          <p:attrName>style.visibility</p:attrName>
                                        </p:attrNameLst>
                                      </p:cBhvr>
                                      <p:to>
                                        <p:strVal val="visible"/>
                                      </p:to>
                                    </p:set>
                                    <p:animEffect transition="in" filter="blinds(horizontal)">
                                      <p:cBhvr>
                                        <p:cTn id="61" dur="500"/>
                                        <p:tgtEl>
                                          <p:spTgt spid="190493"/>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190494"/>
                                        </p:tgtEl>
                                        <p:attrNameLst>
                                          <p:attrName>style.visibility</p:attrName>
                                        </p:attrNameLst>
                                      </p:cBhvr>
                                      <p:to>
                                        <p:strVal val="visible"/>
                                      </p:to>
                                    </p:set>
                                    <p:animEffect transition="in" filter="blinds(horizontal)">
                                      <p:cBhvr>
                                        <p:cTn id="66" dur="500"/>
                                        <p:tgtEl>
                                          <p:spTgt spid="190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8" grpId="0" animBg="1"/>
      <p:bldP spid="190479" grpId="0" animBg="1"/>
      <p:bldP spid="190480" grpId="0" animBg="1"/>
      <p:bldP spid="190481" grpId="0" animBg="1"/>
      <p:bldP spid="190482" grpId="0" animBg="1"/>
      <p:bldP spid="190483" grpId="0" animBg="1"/>
      <p:bldP spid="190484" grpId="0" animBg="1"/>
      <p:bldP spid="190485" grpId="0" animBg="1"/>
      <p:bldP spid="190486" grpId="0" animBg="1"/>
      <p:bldP spid="19048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523" name="Group 35"/>
          <p:cNvGraphicFramePr>
            <a:graphicFrameLocks noGrp="1"/>
          </p:cNvGraphicFramePr>
          <p:nvPr>
            <p:ph/>
          </p:nvPr>
        </p:nvGraphicFramePr>
        <p:xfrm>
          <a:off x="533400" y="1981200"/>
          <a:ext cx="3124200" cy="1341438"/>
        </p:xfrm>
        <a:graphic>
          <a:graphicData uri="http://schemas.openxmlformats.org/drawingml/2006/table">
            <a:tbl>
              <a:tblPr/>
              <a:tblGrid>
                <a:gridCol w="1563688"/>
                <a:gridCol w="1560512"/>
              </a:tblGrid>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noProof="1" smtClean="0">
                          <a:ln>
                            <a:noFill/>
                          </a:ln>
                          <a:solidFill>
                            <a:schemeClr val="tx1"/>
                          </a:solidFill>
                          <a:effectLst/>
                          <a:latin typeface="Arial" charset="0"/>
                        </a:rPr>
                        <a:t>waktu (detik)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noProof="1" smtClean="0">
                          <a:ln>
                            <a:noFill/>
                          </a:ln>
                          <a:solidFill>
                            <a:schemeClr val="tx1"/>
                          </a:solidFill>
                          <a:effectLst/>
                          <a:latin typeface="Arial" charset="0"/>
                        </a:rPr>
                        <a:t>jarak (meter)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noProof="1"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noProof="1"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noProof="1"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noProof="1"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noProof="1" smtClean="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noProof="1" smtClean="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1516" name="Text Box 28"/>
          <p:cNvSpPr txBox="1">
            <a:spLocks noChangeArrowheads="1"/>
          </p:cNvSpPr>
          <p:nvPr/>
        </p:nvSpPr>
        <p:spPr bwMode="auto">
          <a:xfrm>
            <a:off x="457200" y="912813"/>
            <a:ext cx="8153400" cy="611187"/>
          </a:xfrm>
          <a:prstGeom prst="rect">
            <a:avLst/>
          </a:prstGeom>
          <a:noFill/>
          <a:ln w="9525">
            <a:noFill/>
            <a:miter lim="800000"/>
            <a:headEnd/>
            <a:tailEnd/>
          </a:ln>
        </p:spPr>
        <p:txBody>
          <a:bodyPr>
            <a:spAutoFit/>
          </a:bodyPr>
          <a:lstStyle/>
          <a:p>
            <a:pPr>
              <a:spcBef>
                <a:spcPct val="50000"/>
              </a:spcBef>
            </a:pPr>
            <a:r>
              <a:rPr lang="en-US" sz="1800" noProof="1">
                <a:latin typeface="Arial" charset="0"/>
              </a:rPr>
              <a:t>Sebuah mobil bergerak dengan kecepatan</a:t>
            </a:r>
            <a:r>
              <a:rPr lang="en-US" sz="1600" noProof="1">
                <a:latin typeface="Arial" charset="0"/>
              </a:rPr>
              <a:t> 10 m/s. Buatlah grafik jarak tehadap waktu untuk mobil tersebut</a:t>
            </a:r>
          </a:p>
        </p:txBody>
      </p:sp>
      <p:pic>
        <p:nvPicPr>
          <p:cNvPr id="191520" name="Picture 32" descr="glbbanyak1"/>
          <p:cNvPicPr>
            <a:picLocks noChangeAspect="1" noChangeArrowheads="1"/>
          </p:cNvPicPr>
          <p:nvPr/>
        </p:nvPicPr>
        <p:blipFill>
          <a:blip r:embed="rId2"/>
          <a:srcRect/>
          <a:stretch>
            <a:fillRect/>
          </a:stretch>
        </p:blipFill>
        <p:spPr bwMode="auto">
          <a:xfrm>
            <a:off x="4113213" y="1827213"/>
            <a:ext cx="3838575" cy="4291012"/>
          </a:xfrm>
          <a:prstGeom prst="rect">
            <a:avLst/>
          </a:prstGeom>
          <a:noFill/>
          <a:ln w="9525">
            <a:noFill/>
            <a:miter lim="800000"/>
            <a:headEnd/>
            <a:tailEnd/>
          </a:ln>
        </p:spPr>
      </p:pic>
      <p:pic>
        <p:nvPicPr>
          <p:cNvPr id="191521" name="Picture 33" descr="glbbanyak2"/>
          <p:cNvPicPr>
            <a:picLocks noChangeAspect="1" noChangeArrowheads="1"/>
          </p:cNvPicPr>
          <p:nvPr/>
        </p:nvPicPr>
        <p:blipFill>
          <a:blip r:embed="rId3"/>
          <a:srcRect/>
          <a:stretch>
            <a:fillRect/>
          </a:stretch>
        </p:blipFill>
        <p:spPr bwMode="auto">
          <a:xfrm>
            <a:off x="4113213" y="1828800"/>
            <a:ext cx="3838575" cy="4291013"/>
          </a:xfrm>
          <a:prstGeom prst="rect">
            <a:avLst/>
          </a:prstGeom>
          <a:noFill/>
          <a:ln w="9525">
            <a:noFill/>
            <a:miter lim="800000"/>
            <a:headEnd/>
            <a:tailEnd/>
          </a:ln>
        </p:spPr>
      </p:pic>
      <p:graphicFrame>
        <p:nvGraphicFramePr>
          <p:cNvPr id="191524" name="Group 36"/>
          <p:cNvGraphicFramePr>
            <a:graphicFrameLocks noGrp="1"/>
          </p:cNvGraphicFramePr>
          <p:nvPr/>
        </p:nvGraphicFramePr>
        <p:xfrm>
          <a:off x="533400" y="1981200"/>
          <a:ext cx="3124200" cy="1341438"/>
        </p:xfrm>
        <a:graphic>
          <a:graphicData uri="http://schemas.openxmlformats.org/drawingml/2006/table">
            <a:tbl>
              <a:tblPr/>
              <a:tblGrid>
                <a:gridCol w="1563688"/>
                <a:gridCol w="1560512"/>
              </a:tblGrid>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noProof="1" smtClean="0">
                          <a:ln>
                            <a:noFill/>
                          </a:ln>
                          <a:solidFill>
                            <a:schemeClr val="tx1"/>
                          </a:solidFill>
                          <a:effectLst/>
                          <a:latin typeface="Arial" charset="0"/>
                        </a:rPr>
                        <a:t>waktu (detik)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noProof="1" smtClean="0">
                          <a:ln>
                            <a:noFill/>
                          </a:ln>
                          <a:solidFill>
                            <a:schemeClr val="tx1"/>
                          </a:solidFill>
                          <a:effectLst/>
                          <a:latin typeface="Arial" charset="0"/>
                        </a:rPr>
                        <a:t>jarak (meter)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noProof="1"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noProof="1"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noProof="1"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noProof="1" smtClean="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noProof="1" smtClean="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noProof="1" smtClean="0">
                          <a:ln>
                            <a:noFill/>
                          </a:ln>
                          <a:solidFill>
                            <a:schemeClr val="tx1"/>
                          </a:solidFill>
                          <a:effectLst/>
                          <a:latin typeface="Arial" charset="0"/>
                        </a:rPr>
                        <a:t>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1541" name="Text Box 53"/>
          <p:cNvSpPr txBox="1">
            <a:spLocks noChangeArrowheads="1"/>
          </p:cNvSpPr>
          <p:nvPr/>
        </p:nvSpPr>
        <p:spPr bwMode="auto">
          <a:xfrm>
            <a:off x="457200" y="915988"/>
            <a:ext cx="8153400" cy="611187"/>
          </a:xfrm>
          <a:prstGeom prst="rect">
            <a:avLst/>
          </a:prstGeom>
          <a:noFill/>
          <a:ln w="9525">
            <a:noFill/>
            <a:miter lim="800000"/>
            <a:headEnd/>
            <a:tailEnd/>
          </a:ln>
        </p:spPr>
        <p:txBody>
          <a:bodyPr>
            <a:spAutoFit/>
          </a:bodyPr>
          <a:lstStyle/>
          <a:p>
            <a:pPr>
              <a:spcBef>
                <a:spcPct val="50000"/>
              </a:spcBef>
            </a:pPr>
            <a:r>
              <a:rPr lang="en-US" sz="1800" noProof="1">
                <a:latin typeface="Arial" charset="0"/>
              </a:rPr>
              <a:t>Sebuah mobil bergerak dengan kecepatan</a:t>
            </a:r>
            <a:r>
              <a:rPr lang="en-US" sz="1600" noProof="1">
                <a:latin typeface="Arial" charset="0"/>
              </a:rPr>
              <a:t> 15 m/s. Buatlah grafik jarak tehadap waktu untuk mobil tersebut</a:t>
            </a:r>
          </a:p>
        </p:txBody>
      </p:sp>
      <p:graphicFrame>
        <p:nvGraphicFramePr>
          <p:cNvPr id="191542" name="Group 54"/>
          <p:cNvGraphicFramePr>
            <a:graphicFrameLocks noGrp="1"/>
          </p:cNvGraphicFramePr>
          <p:nvPr/>
        </p:nvGraphicFramePr>
        <p:xfrm>
          <a:off x="533400" y="1981200"/>
          <a:ext cx="3124200" cy="1341438"/>
        </p:xfrm>
        <a:graphic>
          <a:graphicData uri="http://schemas.openxmlformats.org/drawingml/2006/table">
            <a:tbl>
              <a:tblPr/>
              <a:tblGrid>
                <a:gridCol w="1563688"/>
                <a:gridCol w="1560512"/>
              </a:tblGrid>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noProof="1" smtClean="0">
                          <a:ln>
                            <a:noFill/>
                          </a:ln>
                          <a:solidFill>
                            <a:schemeClr val="tx1"/>
                          </a:solidFill>
                          <a:effectLst/>
                          <a:latin typeface="Arial" charset="0"/>
                        </a:rPr>
                        <a:t>waktu (detik)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noProof="1" smtClean="0">
                          <a:ln>
                            <a:noFill/>
                          </a:ln>
                          <a:solidFill>
                            <a:schemeClr val="tx1"/>
                          </a:solidFill>
                          <a:effectLst/>
                          <a:latin typeface="Arial" charset="0"/>
                        </a:rPr>
                        <a:t>jarak (meter)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noProof="1"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noProof="1"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noProof="1"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noProof="1"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noProof="1" smtClean="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noProof="1" smtClean="0">
                          <a:ln>
                            <a:noFill/>
                          </a:ln>
                          <a:solidFill>
                            <a:schemeClr val="tx1"/>
                          </a:solidFill>
                          <a:effectLst/>
                          <a:latin typeface="Arial" charset="0"/>
                        </a:rPr>
                        <a:t>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1559" name="Text Box 71"/>
          <p:cNvSpPr txBox="1">
            <a:spLocks noChangeArrowheads="1"/>
          </p:cNvSpPr>
          <p:nvPr/>
        </p:nvSpPr>
        <p:spPr bwMode="auto">
          <a:xfrm>
            <a:off x="457200" y="914400"/>
            <a:ext cx="8153400" cy="611188"/>
          </a:xfrm>
          <a:prstGeom prst="rect">
            <a:avLst/>
          </a:prstGeom>
          <a:noFill/>
          <a:ln w="9525">
            <a:noFill/>
            <a:miter lim="800000"/>
            <a:headEnd/>
            <a:tailEnd/>
          </a:ln>
        </p:spPr>
        <p:txBody>
          <a:bodyPr>
            <a:spAutoFit/>
          </a:bodyPr>
          <a:lstStyle/>
          <a:p>
            <a:pPr>
              <a:spcBef>
                <a:spcPct val="50000"/>
              </a:spcBef>
            </a:pPr>
            <a:r>
              <a:rPr lang="en-US" sz="1800" noProof="1">
                <a:latin typeface="Arial" charset="0"/>
              </a:rPr>
              <a:t>Sebuah mobil bergerak dengan kecepatan</a:t>
            </a:r>
            <a:r>
              <a:rPr lang="en-US" sz="1600" noProof="1">
                <a:latin typeface="Arial" charset="0"/>
              </a:rPr>
              <a:t> 30 m/s. Buatlah grafik jarak tehadap waktu untuk mobil tersebut.</a:t>
            </a:r>
          </a:p>
        </p:txBody>
      </p:sp>
      <p:pic>
        <p:nvPicPr>
          <p:cNvPr id="191560" name="Picture 72" descr="glbbanyak3"/>
          <p:cNvPicPr>
            <a:picLocks noChangeAspect="1" noChangeArrowheads="1"/>
          </p:cNvPicPr>
          <p:nvPr/>
        </p:nvPicPr>
        <p:blipFill>
          <a:blip r:embed="rId4"/>
          <a:srcRect/>
          <a:stretch>
            <a:fillRect/>
          </a:stretch>
        </p:blipFill>
        <p:spPr bwMode="auto">
          <a:xfrm>
            <a:off x="4114800" y="1827213"/>
            <a:ext cx="3848100" cy="4300537"/>
          </a:xfrm>
          <a:prstGeom prst="rect">
            <a:avLst/>
          </a:prstGeom>
          <a:noFill/>
          <a:ln w="9525">
            <a:noFill/>
            <a:miter lim="800000"/>
            <a:headEnd/>
            <a:tailEnd/>
          </a:ln>
        </p:spPr>
      </p:pic>
      <p:sp>
        <p:nvSpPr>
          <p:cNvPr id="191563" name="WordArt 75"/>
          <p:cNvSpPr>
            <a:spLocks noChangeArrowheads="1" noChangeShapeType="1" noTextEdit="1"/>
          </p:cNvSpPr>
          <p:nvPr/>
        </p:nvSpPr>
        <p:spPr bwMode="auto">
          <a:xfrm>
            <a:off x="1143000" y="2206625"/>
            <a:ext cx="6934200" cy="2670175"/>
          </a:xfrm>
          <a:prstGeom prst="rect">
            <a:avLst/>
          </a:prstGeom>
        </p:spPr>
        <p:txBody>
          <a:bodyPr wrap="none" fromWordArt="1">
            <a:prstTxWarp prst="textDeflate">
              <a:avLst>
                <a:gd name="adj" fmla="val 8139"/>
              </a:avLst>
            </a:prstTxWarp>
          </a:bodyPr>
          <a:lstStyle/>
          <a:p>
            <a:pPr algn="ctr"/>
            <a:r>
              <a:rPr lang="en-US" sz="3600" kern="10">
                <a:ln w="9525">
                  <a:solidFill>
                    <a:srgbClr val="000000"/>
                  </a:solidFill>
                  <a:round/>
                  <a:headEnd/>
                  <a:tailEnd/>
                </a:ln>
                <a:solidFill>
                  <a:srgbClr val="000000"/>
                </a:solidFill>
                <a:latin typeface="Impact"/>
              </a:rPr>
              <a:t>Kesimpulan: </a:t>
            </a:r>
          </a:p>
          <a:p>
            <a:pPr algn="ctr"/>
            <a:r>
              <a:rPr lang="en-US" sz="3600" kern="10">
                <a:ln w="9525">
                  <a:solidFill>
                    <a:srgbClr val="000000"/>
                  </a:solidFill>
                  <a:round/>
                  <a:headEnd/>
                  <a:tailEnd/>
                </a:ln>
                <a:solidFill>
                  <a:srgbClr val="000000"/>
                </a:solidFill>
                <a:latin typeface="Impact"/>
              </a:rPr>
              <a:t>Semakin cepat, semakin </a:t>
            </a:r>
          </a:p>
          <a:p>
            <a:pPr algn="ctr"/>
            <a:r>
              <a:rPr lang="en-US" sz="3600" kern="10">
                <a:ln w="9525">
                  <a:solidFill>
                    <a:srgbClr val="000000"/>
                  </a:solidFill>
                  <a:round/>
                  <a:headEnd/>
                  <a:tailEnd/>
                </a:ln>
                <a:solidFill>
                  <a:srgbClr val="000000"/>
                </a:solidFill>
                <a:latin typeface="Impact"/>
              </a:rPr>
              <a:t>besar kemiringan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1516"/>
                                        </p:tgtEl>
                                        <p:attrNameLst>
                                          <p:attrName>style.visibility</p:attrName>
                                        </p:attrNameLst>
                                      </p:cBhvr>
                                      <p:to>
                                        <p:strVal val="visible"/>
                                      </p:to>
                                    </p:set>
                                    <p:animEffect transition="in" filter="blinds(horizontal)">
                                      <p:cBhvr>
                                        <p:cTn id="7" dur="500"/>
                                        <p:tgtEl>
                                          <p:spTgt spid="1915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1523"/>
                                        </p:tgtEl>
                                        <p:attrNameLst>
                                          <p:attrName>style.visibility</p:attrName>
                                        </p:attrNameLst>
                                      </p:cBhvr>
                                      <p:to>
                                        <p:strVal val="visible"/>
                                      </p:to>
                                    </p:set>
                                    <p:animEffect transition="in" filter="blinds(horizontal)">
                                      <p:cBhvr>
                                        <p:cTn id="12" dur="500"/>
                                        <p:tgtEl>
                                          <p:spTgt spid="191523"/>
                                        </p:tgtEl>
                                      </p:cBhvr>
                                    </p:animEffect>
                                  </p:childTnLst>
                                </p:cTn>
                              </p:par>
                              <p:par>
                                <p:cTn id="13" presetID="3" presetClass="entr" presetSubtype="10" fill="hold" nodeType="withEffect">
                                  <p:stCondLst>
                                    <p:cond delay="0"/>
                                  </p:stCondLst>
                                  <p:childTnLst>
                                    <p:set>
                                      <p:cBhvr>
                                        <p:cTn id="14" dur="1" fill="hold">
                                          <p:stCondLst>
                                            <p:cond delay="0"/>
                                          </p:stCondLst>
                                        </p:cTn>
                                        <p:tgtEl>
                                          <p:spTgt spid="191520"/>
                                        </p:tgtEl>
                                        <p:attrNameLst>
                                          <p:attrName>style.visibility</p:attrName>
                                        </p:attrNameLst>
                                      </p:cBhvr>
                                      <p:to>
                                        <p:strVal val="visible"/>
                                      </p:to>
                                    </p:set>
                                    <p:animEffect transition="in" filter="blinds(horizontal)">
                                      <p:cBhvr>
                                        <p:cTn id="15" dur="500"/>
                                        <p:tgtEl>
                                          <p:spTgt spid="19152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nodeType="clickEffect">
                                  <p:stCondLst>
                                    <p:cond delay="0"/>
                                  </p:stCondLst>
                                  <p:childTnLst>
                                    <p:animEffect transition="out" filter="blinds(horizontal)">
                                      <p:cBhvr>
                                        <p:cTn id="19" dur="500"/>
                                        <p:tgtEl>
                                          <p:spTgt spid="191523"/>
                                        </p:tgtEl>
                                      </p:cBhvr>
                                    </p:animEffect>
                                    <p:set>
                                      <p:cBhvr>
                                        <p:cTn id="20" dur="1" fill="hold">
                                          <p:stCondLst>
                                            <p:cond delay="499"/>
                                          </p:stCondLst>
                                        </p:cTn>
                                        <p:tgtEl>
                                          <p:spTgt spid="191523"/>
                                        </p:tgtEl>
                                        <p:attrNameLst>
                                          <p:attrName>style.visibility</p:attrName>
                                        </p:attrNameLst>
                                      </p:cBhvr>
                                      <p:to>
                                        <p:strVal val="hidden"/>
                                      </p:to>
                                    </p:set>
                                  </p:childTnLst>
                                </p:cTn>
                              </p:par>
                              <p:par>
                                <p:cTn id="21" presetID="3" presetClass="exit" presetSubtype="10" fill="hold" grpId="1" nodeType="withEffect">
                                  <p:stCondLst>
                                    <p:cond delay="0"/>
                                  </p:stCondLst>
                                  <p:childTnLst>
                                    <p:animEffect transition="out" filter="blinds(horizontal)">
                                      <p:cBhvr>
                                        <p:cTn id="22" dur="500"/>
                                        <p:tgtEl>
                                          <p:spTgt spid="191516"/>
                                        </p:tgtEl>
                                      </p:cBhvr>
                                    </p:animEffect>
                                    <p:set>
                                      <p:cBhvr>
                                        <p:cTn id="23" dur="1" fill="hold">
                                          <p:stCondLst>
                                            <p:cond delay="499"/>
                                          </p:stCondLst>
                                        </p:cTn>
                                        <p:tgtEl>
                                          <p:spTgt spid="19151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91541"/>
                                        </p:tgtEl>
                                        <p:attrNameLst>
                                          <p:attrName>style.visibility</p:attrName>
                                        </p:attrNameLst>
                                      </p:cBhvr>
                                      <p:to>
                                        <p:strVal val="visible"/>
                                      </p:to>
                                    </p:set>
                                    <p:animEffect transition="in" filter="blinds(horizontal)">
                                      <p:cBhvr>
                                        <p:cTn id="28" dur="500"/>
                                        <p:tgtEl>
                                          <p:spTgt spid="191541"/>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91524"/>
                                        </p:tgtEl>
                                        <p:attrNameLst>
                                          <p:attrName>style.visibility</p:attrName>
                                        </p:attrNameLst>
                                      </p:cBhvr>
                                      <p:to>
                                        <p:strVal val="visible"/>
                                      </p:to>
                                    </p:set>
                                    <p:animEffect transition="in" filter="blinds(horizontal)">
                                      <p:cBhvr>
                                        <p:cTn id="33" dur="500"/>
                                        <p:tgtEl>
                                          <p:spTgt spid="191524"/>
                                        </p:tgtEl>
                                      </p:cBhvr>
                                    </p:animEffect>
                                  </p:childTnLst>
                                </p:cTn>
                              </p:par>
                              <p:par>
                                <p:cTn id="34" presetID="3" presetClass="entr" presetSubtype="10" fill="hold" nodeType="withEffect">
                                  <p:stCondLst>
                                    <p:cond delay="0"/>
                                  </p:stCondLst>
                                  <p:childTnLst>
                                    <p:set>
                                      <p:cBhvr>
                                        <p:cTn id="35" dur="1" fill="hold">
                                          <p:stCondLst>
                                            <p:cond delay="0"/>
                                          </p:stCondLst>
                                        </p:cTn>
                                        <p:tgtEl>
                                          <p:spTgt spid="191521"/>
                                        </p:tgtEl>
                                        <p:attrNameLst>
                                          <p:attrName>style.visibility</p:attrName>
                                        </p:attrNameLst>
                                      </p:cBhvr>
                                      <p:to>
                                        <p:strVal val="visible"/>
                                      </p:to>
                                    </p:set>
                                    <p:animEffect transition="in" filter="blinds(horizontal)">
                                      <p:cBhvr>
                                        <p:cTn id="36" dur="500"/>
                                        <p:tgtEl>
                                          <p:spTgt spid="191521"/>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xit" presetSubtype="10" fill="hold" nodeType="clickEffect">
                                  <p:stCondLst>
                                    <p:cond delay="0"/>
                                  </p:stCondLst>
                                  <p:childTnLst>
                                    <p:animEffect transition="out" filter="blinds(horizontal)">
                                      <p:cBhvr>
                                        <p:cTn id="40" dur="500"/>
                                        <p:tgtEl>
                                          <p:spTgt spid="191524"/>
                                        </p:tgtEl>
                                      </p:cBhvr>
                                    </p:animEffect>
                                    <p:set>
                                      <p:cBhvr>
                                        <p:cTn id="41" dur="1" fill="hold">
                                          <p:stCondLst>
                                            <p:cond delay="499"/>
                                          </p:stCondLst>
                                        </p:cTn>
                                        <p:tgtEl>
                                          <p:spTgt spid="191524"/>
                                        </p:tgtEl>
                                        <p:attrNameLst>
                                          <p:attrName>style.visibility</p:attrName>
                                        </p:attrNameLst>
                                      </p:cBhvr>
                                      <p:to>
                                        <p:strVal val="hidden"/>
                                      </p:to>
                                    </p:set>
                                  </p:childTnLst>
                                </p:cTn>
                              </p:par>
                              <p:par>
                                <p:cTn id="42" presetID="3" presetClass="exit" presetSubtype="10" fill="hold" grpId="1" nodeType="withEffect">
                                  <p:stCondLst>
                                    <p:cond delay="0"/>
                                  </p:stCondLst>
                                  <p:childTnLst>
                                    <p:animEffect transition="out" filter="blinds(horizontal)">
                                      <p:cBhvr>
                                        <p:cTn id="43" dur="500"/>
                                        <p:tgtEl>
                                          <p:spTgt spid="191541"/>
                                        </p:tgtEl>
                                      </p:cBhvr>
                                    </p:animEffect>
                                    <p:set>
                                      <p:cBhvr>
                                        <p:cTn id="44" dur="1" fill="hold">
                                          <p:stCondLst>
                                            <p:cond delay="499"/>
                                          </p:stCondLst>
                                        </p:cTn>
                                        <p:tgtEl>
                                          <p:spTgt spid="19154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91559"/>
                                        </p:tgtEl>
                                        <p:attrNameLst>
                                          <p:attrName>style.visibility</p:attrName>
                                        </p:attrNameLst>
                                      </p:cBhvr>
                                      <p:to>
                                        <p:strVal val="visible"/>
                                      </p:to>
                                    </p:set>
                                    <p:animEffect transition="in" filter="blinds(horizontal)">
                                      <p:cBhvr>
                                        <p:cTn id="49" dur="500"/>
                                        <p:tgtEl>
                                          <p:spTgt spid="191559"/>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191542"/>
                                        </p:tgtEl>
                                        <p:attrNameLst>
                                          <p:attrName>style.visibility</p:attrName>
                                        </p:attrNameLst>
                                      </p:cBhvr>
                                      <p:to>
                                        <p:strVal val="visible"/>
                                      </p:to>
                                    </p:set>
                                    <p:animEffect transition="in" filter="blinds(horizontal)">
                                      <p:cBhvr>
                                        <p:cTn id="54" dur="500"/>
                                        <p:tgtEl>
                                          <p:spTgt spid="191542"/>
                                        </p:tgtEl>
                                      </p:cBhvr>
                                    </p:animEffect>
                                  </p:childTnLst>
                                </p:cTn>
                              </p:par>
                              <p:par>
                                <p:cTn id="55" presetID="3" presetClass="entr" presetSubtype="10" fill="hold" nodeType="withEffect">
                                  <p:stCondLst>
                                    <p:cond delay="0"/>
                                  </p:stCondLst>
                                  <p:childTnLst>
                                    <p:set>
                                      <p:cBhvr>
                                        <p:cTn id="56" dur="1" fill="hold">
                                          <p:stCondLst>
                                            <p:cond delay="0"/>
                                          </p:stCondLst>
                                        </p:cTn>
                                        <p:tgtEl>
                                          <p:spTgt spid="191560"/>
                                        </p:tgtEl>
                                        <p:attrNameLst>
                                          <p:attrName>style.visibility</p:attrName>
                                        </p:attrNameLst>
                                      </p:cBhvr>
                                      <p:to>
                                        <p:strVal val="visible"/>
                                      </p:to>
                                    </p:set>
                                    <p:animEffect transition="in" filter="blinds(horizontal)">
                                      <p:cBhvr>
                                        <p:cTn id="57" dur="500"/>
                                        <p:tgtEl>
                                          <p:spTgt spid="19156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xit" presetSubtype="10" fill="hold" nodeType="clickEffect">
                                  <p:stCondLst>
                                    <p:cond delay="0"/>
                                  </p:stCondLst>
                                  <p:childTnLst>
                                    <p:animEffect transition="out" filter="blinds(horizontal)">
                                      <p:cBhvr>
                                        <p:cTn id="61" dur="500"/>
                                        <p:tgtEl>
                                          <p:spTgt spid="191542"/>
                                        </p:tgtEl>
                                      </p:cBhvr>
                                    </p:animEffect>
                                    <p:set>
                                      <p:cBhvr>
                                        <p:cTn id="62" dur="1" fill="hold">
                                          <p:stCondLst>
                                            <p:cond delay="499"/>
                                          </p:stCondLst>
                                        </p:cTn>
                                        <p:tgtEl>
                                          <p:spTgt spid="191542"/>
                                        </p:tgtEl>
                                        <p:attrNameLst>
                                          <p:attrName>style.visibility</p:attrName>
                                        </p:attrNameLst>
                                      </p:cBhvr>
                                      <p:to>
                                        <p:strVal val="hidden"/>
                                      </p:to>
                                    </p:set>
                                  </p:childTnLst>
                                </p:cTn>
                              </p:par>
                              <p:par>
                                <p:cTn id="63" presetID="3" presetClass="exit" presetSubtype="10" fill="hold" grpId="1" nodeType="withEffect">
                                  <p:stCondLst>
                                    <p:cond delay="0"/>
                                  </p:stCondLst>
                                  <p:childTnLst>
                                    <p:animEffect transition="out" filter="blinds(horizontal)">
                                      <p:cBhvr>
                                        <p:cTn id="64" dur="500"/>
                                        <p:tgtEl>
                                          <p:spTgt spid="191559"/>
                                        </p:tgtEl>
                                      </p:cBhvr>
                                    </p:animEffect>
                                    <p:set>
                                      <p:cBhvr>
                                        <p:cTn id="65" dur="1" fill="hold">
                                          <p:stCondLst>
                                            <p:cond delay="499"/>
                                          </p:stCondLst>
                                        </p:cTn>
                                        <p:tgtEl>
                                          <p:spTgt spid="191559"/>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3" presetClass="exit" presetSubtype="10" fill="hold" nodeType="clickEffect">
                                  <p:stCondLst>
                                    <p:cond delay="0"/>
                                  </p:stCondLst>
                                  <p:childTnLst>
                                    <p:animEffect transition="out" filter="blinds(horizontal)">
                                      <p:cBhvr>
                                        <p:cTn id="69" dur="500"/>
                                        <p:tgtEl>
                                          <p:spTgt spid="191521"/>
                                        </p:tgtEl>
                                      </p:cBhvr>
                                    </p:animEffect>
                                    <p:set>
                                      <p:cBhvr>
                                        <p:cTn id="70" dur="1" fill="hold">
                                          <p:stCondLst>
                                            <p:cond delay="499"/>
                                          </p:stCondLst>
                                        </p:cTn>
                                        <p:tgtEl>
                                          <p:spTgt spid="191521"/>
                                        </p:tgtEl>
                                        <p:attrNameLst>
                                          <p:attrName>style.visibility</p:attrName>
                                        </p:attrNameLst>
                                      </p:cBhvr>
                                      <p:to>
                                        <p:strVal val="hidden"/>
                                      </p:to>
                                    </p:set>
                                  </p:childTnLst>
                                </p:cTn>
                              </p:par>
                              <p:par>
                                <p:cTn id="71" presetID="3" presetClass="exit" presetSubtype="10" fill="hold" nodeType="withEffect">
                                  <p:stCondLst>
                                    <p:cond delay="0"/>
                                  </p:stCondLst>
                                  <p:childTnLst>
                                    <p:animEffect transition="out" filter="blinds(horizontal)">
                                      <p:cBhvr>
                                        <p:cTn id="72" dur="500"/>
                                        <p:tgtEl>
                                          <p:spTgt spid="191560"/>
                                        </p:tgtEl>
                                      </p:cBhvr>
                                    </p:animEffect>
                                    <p:set>
                                      <p:cBhvr>
                                        <p:cTn id="73" dur="1" fill="hold">
                                          <p:stCondLst>
                                            <p:cond delay="499"/>
                                          </p:stCondLst>
                                        </p:cTn>
                                        <p:tgtEl>
                                          <p:spTgt spid="191560"/>
                                        </p:tgtEl>
                                        <p:attrNameLst>
                                          <p:attrName>style.visibility</p:attrName>
                                        </p:attrNameLst>
                                      </p:cBhvr>
                                      <p:to>
                                        <p:strVal val="hidden"/>
                                      </p:to>
                                    </p:set>
                                  </p:childTnLst>
                                </p:cTn>
                              </p:par>
                              <p:par>
                                <p:cTn id="74" presetID="3" presetClass="exit" presetSubtype="10" fill="hold" nodeType="withEffect">
                                  <p:stCondLst>
                                    <p:cond delay="0"/>
                                  </p:stCondLst>
                                  <p:childTnLst>
                                    <p:animEffect transition="out" filter="blinds(horizontal)">
                                      <p:cBhvr>
                                        <p:cTn id="75" dur="500"/>
                                        <p:tgtEl>
                                          <p:spTgt spid="191520"/>
                                        </p:tgtEl>
                                      </p:cBhvr>
                                    </p:animEffect>
                                    <p:set>
                                      <p:cBhvr>
                                        <p:cTn id="76" dur="1" fill="hold">
                                          <p:stCondLst>
                                            <p:cond delay="499"/>
                                          </p:stCondLst>
                                        </p:cTn>
                                        <p:tgtEl>
                                          <p:spTgt spid="191520"/>
                                        </p:tgtEl>
                                        <p:attrNameLst>
                                          <p:attrName>style.visibility</p:attrName>
                                        </p:attrNameLst>
                                      </p:cBhvr>
                                      <p:to>
                                        <p:strVal val="hidden"/>
                                      </p:to>
                                    </p:set>
                                  </p:childTnLst>
                                </p:cTn>
                              </p:par>
                              <p:par>
                                <p:cTn id="77" presetID="3" presetClass="entr" presetSubtype="10" fill="hold" grpId="0" nodeType="withEffect">
                                  <p:stCondLst>
                                    <p:cond delay="0"/>
                                  </p:stCondLst>
                                  <p:childTnLst>
                                    <p:set>
                                      <p:cBhvr>
                                        <p:cTn id="78" dur="1" fill="hold">
                                          <p:stCondLst>
                                            <p:cond delay="0"/>
                                          </p:stCondLst>
                                        </p:cTn>
                                        <p:tgtEl>
                                          <p:spTgt spid="191563"/>
                                        </p:tgtEl>
                                        <p:attrNameLst>
                                          <p:attrName>style.visibility</p:attrName>
                                        </p:attrNameLst>
                                      </p:cBhvr>
                                      <p:to>
                                        <p:strVal val="visible"/>
                                      </p:to>
                                    </p:set>
                                    <p:animEffect transition="in" filter="blinds(horizontal)">
                                      <p:cBhvr>
                                        <p:cTn id="79" dur="500"/>
                                        <p:tgtEl>
                                          <p:spTgt spid="191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16" grpId="0"/>
      <p:bldP spid="191516" grpId="1"/>
      <p:bldP spid="191541" grpId="0"/>
      <p:bldP spid="191541" grpId="1"/>
      <p:bldP spid="191559" grpId="0"/>
      <p:bldP spid="191559" grpId="1"/>
      <p:bldP spid="1915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17"/>
          <p:cNvSpPr>
            <a:spLocks noChangeArrowheads="1"/>
          </p:cNvSpPr>
          <p:nvPr/>
        </p:nvSpPr>
        <p:spPr bwMode="auto">
          <a:xfrm>
            <a:off x="609600" y="228600"/>
            <a:ext cx="7391400" cy="6477000"/>
          </a:xfrm>
          <a:prstGeom prst="irregularSeal2">
            <a:avLst/>
          </a:prstGeom>
          <a:solidFill>
            <a:schemeClr val="tx1"/>
          </a:solidFill>
          <a:ln w="9525">
            <a:solidFill>
              <a:schemeClr val="tx1"/>
            </a:solidFill>
            <a:miter lim="800000"/>
            <a:headEnd/>
            <a:tailEnd/>
          </a:ln>
        </p:spPr>
        <p:txBody>
          <a:bodyPr wrap="none" anchor="ctr"/>
          <a:lstStyle/>
          <a:p>
            <a:endParaRPr lang="en-US"/>
          </a:p>
        </p:txBody>
      </p:sp>
      <p:pic>
        <p:nvPicPr>
          <p:cNvPr id="41987" name="Picture 9" descr="The image “http://isnandi.net/gallery/albums/userpics/10001/normal_IMGP3516.JPG” cannot be displayed, because it contains errors."/>
          <p:cNvPicPr>
            <a:picLocks noChangeAspect="1" noChangeArrowheads="1"/>
          </p:cNvPicPr>
          <p:nvPr/>
        </p:nvPicPr>
        <p:blipFill>
          <a:blip r:embed="rId2"/>
          <a:srcRect/>
          <a:stretch>
            <a:fillRect/>
          </a:stretch>
        </p:blipFill>
        <p:spPr bwMode="auto">
          <a:xfrm>
            <a:off x="609600" y="1676400"/>
            <a:ext cx="4343400" cy="3257550"/>
          </a:xfrm>
          <a:prstGeom prst="rect">
            <a:avLst/>
          </a:prstGeom>
          <a:noFill/>
          <a:ln w="9525">
            <a:noFill/>
            <a:miter lim="800000"/>
            <a:headEnd/>
            <a:tailEnd/>
          </a:ln>
        </p:spPr>
      </p:pic>
      <p:sp>
        <p:nvSpPr>
          <p:cNvPr id="41988" name="AutoShape 12"/>
          <p:cNvSpPr>
            <a:spLocks noChangeArrowheads="1"/>
          </p:cNvSpPr>
          <p:nvPr/>
        </p:nvSpPr>
        <p:spPr bwMode="auto">
          <a:xfrm>
            <a:off x="381000" y="228600"/>
            <a:ext cx="4953000" cy="1143000"/>
          </a:xfrm>
          <a:prstGeom prst="cloudCallout">
            <a:avLst>
              <a:gd name="adj1" fmla="val 87245"/>
              <a:gd name="adj2" fmla="val 57500"/>
            </a:avLst>
          </a:prstGeom>
          <a:solidFill>
            <a:srgbClr val="FFFFFF"/>
          </a:solidFill>
          <a:ln w="38100">
            <a:solidFill>
              <a:srgbClr val="99CCFF"/>
            </a:solidFill>
            <a:round/>
            <a:headEnd/>
            <a:tailEnd/>
          </a:ln>
        </p:spPr>
        <p:txBody>
          <a:bodyPr/>
          <a:lstStyle/>
          <a:p>
            <a:pPr algn="ctr"/>
            <a:endParaRPr lang="en-US" sz="4000" noProof="1">
              <a:latin typeface="Arial" charset="0"/>
            </a:endParaRPr>
          </a:p>
        </p:txBody>
      </p:sp>
      <p:pic>
        <p:nvPicPr>
          <p:cNvPr id="41989" name="Picture 13"/>
          <p:cNvPicPr>
            <a:picLocks noChangeAspect="1" noChangeArrowheads="1"/>
          </p:cNvPicPr>
          <p:nvPr/>
        </p:nvPicPr>
        <p:blipFill>
          <a:blip r:embed="rId3"/>
          <a:srcRect l="3667" t="3270" r="10139"/>
          <a:stretch>
            <a:fillRect/>
          </a:stretch>
        </p:blipFill>
        <p:spPr bwMode="auto">
          <a:xfrm>
            <a:off x="7467600" y="1219200"/>
            <a:ext cx="1160463" cy="1460500"/>
          </a:xfrm>
          <a:prstGeom prst="rect">
            <a:avLst/>
          </a:prstGeom>
          <a:solidFill>
            <a:srgbClr val="CCFFCC"/>
          </a:solidFill>
          <a:ln w="19050">
            <a:solidFill>
              <a:srgbClr val="000000"/>
            </a:solidFill>
            <a:miter lim="800000"/>
            <a:headEnd/>
            <a:tailEnd/>
          </a:ln>
        </p:spPr>
      </p:pic>
      <p:sp>
        <p:nvSpPr>
          <p:cNvPr id="41990" name="Rectangle 14"/>
          <p:cNvSpPr>
            <a:spLocks noChangeArrowheads="1"/>
          </p:cNvSpPr>
          <p:nvPr/>
        </p:nvSpPr>
        <p:spPr bwMode="auto">
          <a:xfrm>
            <a:off x="4038600" y="685800"/>
            <a:ext cx="609600" cy="304800"/>
          </a:xfrm>
          <a:prstGeom prst="rect">
            <a:avLst/>
          </a:prstGeom>
          <a:solidFill>
            <a:schemeClr val="bg1"/>
          </a:solidFill>
          <a:ln w="9525">
            <a:noFill/>
            <a:miter lim="800000"/>
            <a:headEnd/>
            <a:tailEnd/>
          </a:ln>
        </p:spPr>
        <p:txBody>
          <a:bodyPr wrap="none" anchor="ctr"/>
          <a:lstStyle/>
          <a:p>
            <a:endParaRPr lang="en-US"/>
          </a:p>
        </p:txBody>
      </p:sp>
      <p:sp>
        <p:nvSpPr>
          <p:cNvPr id="41991" name="Rectangle 15"/>
          <p:cNvSpPr>
            <a:spLocks noGrp="1" noChangeArrowheads="1"/>
          </p:cNvSpPr>
          <p:nvPr>
            <p:ph type="title"/>
          </p:nvPr>
        </p:nvSpPr>
        <p:spPr>
          <a:xfrm>
            <a:off x="990600" y="520700"/>
            <a:ext cx="4030663" cy="609600"/>
          </a:xfrm>
          <a:noFill/>
        </p:spPr>
        <p:txBody>
          <a:bodyPr/>
          <a:lstStyle/>
          <a:p>
            <a:pPr eaLnBrk="1" hangingPunct="1"/>
            <a:r>
              <a:rPr lang="en-US" sz="4000" noProof="1" smtClean="0">
                <a:latin typeface="Monotype Corsiva" pitchFamily="66" charset="0"/>
              </a:rPr>
              <a:t>Asyiknya Mencoba</a:t>
            </a:r>
          </a:p>
        </p:txBody>
      </p:sp>
      <p:sp>
        <p:nvSpPr>
          <p:cNvPr id="41992" name="Rectangle 16"/>
          <p:cNvSpPr>
            <a:spLocks noChangeArrowheads="1"/>
          </p:cNvSpPr>
          <p:nvPr/>
        </p:nvSpPr>
        <p:spPr bwMode="auto">
          <a:xfrm>
            <a:off x="5105400" y="5334000"/>
            <a:ext cx="3581400" cy="1295400"/>
          </a:xfrm>
          <a:prstGeom prst="rect">
            <a:avLst/>
          </a:prstGeom>
          <a:noFill/>
          <a:ln w="9525">
            <a:noFill/>
            <a:miter lim="800000"/>
            <a:headEnd/>
            <a:tailEnd/>
          </a:ln>
        </p:spPr>
        <p:txBody>
          <a:bodyPr anchor="b"/>
          <a:lstStyle/>
          <a:p>
            <a:pPr algn="ctr" eaLnBrk="1" hangingPunct="1"/>
            <a:r>
              <a:rPr lang="en-US" sz="3200" noProof="1">
                <a:latin typeface="Arial" charset="0"/>
              </a:rPr>
              <a:t>Menangkap uang jatuh !!!</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ChangeArrowheads="1"/>
          </p:cNvSpPr>
          <p:nvPr/>
        </p:nvSpPr>
        <p:spPr bwMode="auto">
          <a:xfrm>
            <a:off x="660400" y="1600200"/>
            <a:ext cx="7848600" cy="4038600"/>
          </a:xfrm>
          <a:prstGeom prst="rect">
            <a:avLst/>
          </a:prstGeom>
          <a:solidFill>
            <a:schemeClr val="bg1"/>
          </a:solidFill>
          <a:ln w="9525">
            <a:solidFill>
              <a:schemeClr val="tx1"/>
            </a:solidFill>
            <a:miter lim="800000"/>
            <a:headEnd/>
            <a:tailEnd/>
          </a:ln>
        </p:spPr>
        <p:txBody>
          <a:bodyPr wrap="none" anchor="ctr"/>
          <a:lstStyle/>
          <a:p>
            <a:endParaRPr lang="en-US"/>
          </a:p>
        </p:txBody>
      </p:sp>
      <p:grpSp>
        <p:nvGrpSpPr>
          <p:cNvPr id="43011" name="Group 5"/>
          <p:cNvGrpSpPr>
            <a:grpSpLocks/>
          </p:cNvGrpSpPr>
          <p:nvPr/>
        </p:nvGrpSpPr>
        <p:grpSpPr bwMode="auto">
          <a:xfrm>
            <a:off x="1574800" y="1981200"/>
            <a:ext cx="6019800" cy="3505200"/>
            <a:chOff x="576" y="1824"/>
            <a:chExt cx="3792" cy="2208"/>
          </a:xfrm>
        </p:grpSpPr>
        <p:pic>
          <p:nvPicPr>
            <p:cNvPr id="43013" name="Picture 6" descr="ruler test"/>
            <p:cNvPicPr>
              <a:picLocks noChangeAspect="1" noChangeArrowheads="1"/>
            </p:cNvPicPr>
            <p:nvPr/>
          </p:nvPicPr>
          <p:blipFill>
            <a:blip r:embed="rId2"/>
            <a:srcRect/>
            <a:stretch>
              <a:fillRect/>
            </a:stretch>
          </p:blipFill>
          <p:spPr bwMode="auto">
            <a:xfrm>
              <a:off x="1266" y="2286"/>
              <a:ext cx="2346" cy="1668"/>
            </a:xfrm>
            <a:prstGeom prst="rect">
              <a:avLst/>
            </a:prstGeom>
            <a:noFill/>
            <a:ln w="9525">
              <a:noFill/>
              <a:miter lim="800000"/>
              <a:headEnd/>
              <a:tailEnd/>
            </a:ln>
          </p:spPr>
        </p:pic>
        <p:sp>
          <p:nvSpPr>
            <p:cNvPr id="43014" name="Text Box 7"/>
            <p:cNvSpPr txBox="1">
              <a:spLocks noChangeArrowheads="1"/>
            </p:cNvSpPr>
            <p:nvPr/>
          </p:nvSpPr>
          <p:spPr bwMode="auto">
            <a:xfrm>
              <a:off x="3168" y="2016"/>
              <a:ext cx="504" cy="360"/>
            </a:xfrm>
            <a:prstGeom prst="rect">
              <a:avLst/>
            </a:prstGeom>
            <a:noFill/>
            <a:ln w="9525">
              <a:noFill/>
              <a:miter lim="800000"/>
              <a:headEnd/>
              <a:tailEnd/>
            </a:ln>
          </p:spPr>
          <p:txBody>
            <a:bodyPr/>
            <a:lstStyle/>
            <a:p>
              <a:pPr eaLnBrk="1" hangingPunct="1"/>
              <a:r>
                <a:rPr lang="en-US" sz="2200" noProof="1">
                  <a:latin typeface="Monotype Corsiva" pitchFamily="66" charset="0"/>
                  <a:cs typeface="Times New Roman" pitchFamily="18" charset="0"/>
                </a:rPr>
                <a:t>Otak</a:t>
              </a:r>
              <a:endParaRPr lang="en-US" sz="1800" noProof="1">
                <a:latin typeface="Arial" charset="0"/>
              </a:endParaRPr>
            </a:p>
          </p:txBody>
        </p:sp>
        <p:sp>
          <p:nvSpPr>
            <p:cNvPr id="43015" name="Text Box 8"/>
            <p:cNvSpPr txBox="1">
              <a:spLocks noChangeArrowheads="1"/>
            </p:cNvSpPr>
            <p:nvPr/>
          </p:nvSpPr>
          <p:spPr bwMode="auto">
            <a:xfrm>
              <a:off x="576" y="3264"/>
              <a:ext cx="1224" cy="288"/>
            </a:xfrm>
            <a:prstGeom prst="rect">
              <a:avLst/>
            </a:prstGeom>
            <a:noFill/>
            <a:ln w="9525">
              <a:noFill/>
              <a:miter lim="800000"/>
              <a:headEnd/>
              <a:tailEnd/>
            </a:ln>
          </p:spPr>
          <p:txBody>
            <a:bodyPr/>
            <a:lstStyle/>
            <a:p>
              <a:pPr eaLnBrk="1" hangingPunct="1"/>
              <a:r>
                <a:rPr lang="en-US" sz="1400" noProof="1">
                  <a:latin typeface="Monotype Corsiva" pitchFamily="66" charset="0"/>
                  <a:cs typeface="Times New Roman" pitchFamily="18" charset="0"/>
                </a:rPr>
                <a:t>Tindakan menangkap</a:t>
              </a:r>
              <a:endParaRPr lang="en-US" sz="1800" noProof="1">
                <a:latin typeface="Arial" charset="0"/>
              </a:endParaRPr>
            </a:p>
          </p:txBody>
        </p:sp>
        <p:sp>
          <p:nvSpPr>
            <p:cNvPr id="43016" name="Text Box 9"/>
            <p:cNvSpPr txBox="1">
              <a:spLocks noChangeArrowheads="1"/>
            </p:cNvSpPr>
            <p:nvPr/>
          </p:nvSpPr>
          <p:spPr bwMode="auto">
            <a:xfrm>
              <a:off x="3072" y="3408"/>
              <a:ext cx="912" cy="360"/>
            </a:xfrm>
            <a:prstGeom prst="rect">
              <a:avLst/>
            </a:prstGeom>
            <a:noFill/>
            <a:ln w="9525">
              <a:noFill/>
              <a:miter lim="800000"/>
              <a:headEnd/>
              <a:tailEnd/>
            </a:ln>
          </p:spPr>
          <p:txBody>
            <a:bodyPr/>
            <a:lstStyle/>
            <a:p>
              <a:pPr eaLnBrk="1" hangingPunct="1"/>
              <a:r>
                <a:rPr lang="en-US" sz="1400" noProof="1">
                  <a:latin typeface="Monotype Corsiva" pitchFamily="66" charset="0"/>
                  <a:cs typeface="Times New Roman" pitchFamily="18" charset="0"/>
                </a:rPr>
                <a:t>Perintah motorik  tangkap penggaris</a:t>
              </a:r>
              <a:endParaRPr lang="en-US" sz="1800" noProof="1">
                <a:latin typeface="Arial" charset="0"/>
              </a:endParaRPr>
            </a:p>
          </p:txBody>
        </p:sp>
        <p:sp>
          <p:nvSpPr>
            <p:cNvPr id="43017" name="Text Box 10"/>
            <p:cNvSpPr txBox="1">
              <a:spLocks noChangeArrowheads="1"/>
            </p:cNvSpPr>
            <p:nvPr/>
          </p:nvSpPr>
          <p:spPr bwMode="auto">
            <a:xfrm>
              <a:off x="2016" y="2256"/>
              <a:ext cx="1032" cy="394"/>
            </a:xfrm>
            <a:prstGeom prst="rect">
              <a:avLst/>
            </a:prstGeom>
            <a:noFill/>
            <a:ln w="9525">
              <a:noFill/>
              <a:miter lim="800000"/>
              <a:headEnd/>
              <a:tailEnd/>
            </a:ln>
          </p:spPr>
          <p:txBody>
            <a:bodyPr/>
            <a:lstStyle/>
            <a:p>
              <a:pPr eaLnBrk="1" hangingPunct="1"/>
              <a:r>
                <a:rPr lang="en-US" sz="1400" noProof="1">
                  <a:latin typeface="Monotype Corsiva" pitchFamily="66" charset="0"/>
                  <a:cs typeface="Times New Roman" pitchFamily="18" charset="0"/>
                </a:rPr>
                <a:t>Mau apa </a:t>
              </a:r>
              <a:r>
                <a:rPr lang="en-US" sz="2600" b="1" noProof="1">
                  <a:latin typeface="Arial" charset="0"/>
                  <a:cs typeface="Times New Roman" pitchFamily="18" charset="0"/>
                </a:rPr>
                <a:t>?</a:t>
              </a:r>
              <a:endParaRPr lang="en-US" sz="1800" noProof="1">
                <a:latin typeface="Arial" charset="0"/>
              </a:endParaRPr>
            </a:p>
          </p:txBody>
        </p:sp>
        <p:sp>
          <p:nvSpPr>
            <p:cNvPr id="43018" name="Text Box 11"/>
            <p:cNvSpPr txBox="1">
              <a:spLocks noChangeArrowheads="1"/>
            </p:cNvSpPr>
            <p:nvPr/>
          </p:nvSpPr>
          <p:spPr bwMode="auto">
            <a:xfrm>
              <a:off x="1728" y="3744"/>
              <a:ext cx="720" cy="288"/>
            </a:xfrm>
            <a:prstGeom prst="rect">
              <a:avLst/>
            </a:prstGeom>
            <a:noFill/>
            <a:ln w="9525">
              <a:noFill/>
              <a:miter lim="800000"/>
              <a:headEnd/>
              <a:tailEnd/>
            </a:ln>
          </p:spPr>
          <p:txBody>
            <a:bodyPr/>
            <a:lstStyle/>
            <a:p>
              <a:pPr eaLnBrk="1" hangingPunct="1"/>
              <a:r>
                <a:rPr lang="en-US" noProof="1">
                  <a:latin typeface="Monotype Corsiva" pitchFamily="66" charset="0"/>
                  <a:cs typeface="Times New Roman" pitchFamily="18" charset="0"/>
                </a:rPr>
                <a:t>Tangan</a:t>
              </a:r>
              <a:endParaRPr lang="en-US" sz="1800" noProof="1">
                <a:latin typeface="Arial" charset="0"/>
              </a:endParaRPr>
            </a:p>
          </p:txBody>
        </p:sp>
        <p:sp>
          <p:nvSpPr>
            <p:cNvPr id="43019" name="Text Box 12"/>
            <p:cNvSpPr txBox="1">
              <a:spLocks noChangeArrowheads="1"/>
            </p:cNvSpPr>
            <p:nvPr/>
          </p:nvSpPr>
          <p:spPr bwMode="auto">
            <a:xfrm>
              <a:off x="2400" y="2976"/>
              <a:ext cx="792" cy="432"/>
            </a:xfrm>
            <a:prstGeom prst="rect">
              <a:avLst/>
            </a:prstGeom>
            <a:noFill/>
            <a:ln w="9525">
              <a:noFill/>
              <a:miter lim="800000"/>
              <a:headEnd/>
              <a:tailEnd/>
            </a:ln>
          </p:spPr>
          <p:txBody>
            <a:bodyPr/>
            <a:lstStyle/>
            <a:p>
              <a:pPr eaLnBrk="1" hangingPunct="1"/>
              <a:r>
                <a:rPr lang="en-US" noProof="1">
                  <a:latin typeface="Monotype Corsiva" pitchFamily="66" charset="0"/>
                  <a:cs typeface="Times New Roman" pitchFamily="18" charset="0"/>
                </a:rPr>
                <a:t>mata</a:t>
              </a:r>
              <a:endParaRPr lang="en-US" sz="1800" noProof="1">
                <a:latin typeface="Arial" charset="0"/>
              </a:endParaRPr>
            </a:p>
          </p:txBody>
        </p:sp>
        <p:sp>
          <p:nvSpPr>
            <p:cNvPr id="43020" name="Text Box 13"/>
            <p:cNvSpPr txBox="1">
              <a:spLocks noChangeArrowheads="1"/>
            </p:cNvSpPr>
            <p:nvPr/>
          </p:nvSpPr>
          <p:spPr bwMode="auto">
            <a:xfrm>
              <a:off x="3504" y="2640"/>
              <a:ext cx="864" cy="504"/>
            </a:xfrm>
            <a:prstGeom prst="rect">
              <a:avLst/>
            </a:prstGeom>
            <a:noFill/>
            <a:ln w="9525">
              <a:noFill/>
              <a:miter lim="800000"/>
              <a:headEnd/>
              <a:tailEnd/>
            </a:ln>
          </p:spPr>
          <p:txBody>
            <a:bodyPr/>
            <a:lstStyle/>
            <a:p>
              <a:pPr eaLnBrk="1" hangingPunct="1"/>
              <a:r>
                <a:rPr lang="en-US" sz="1400" noProof="1">
                  <a:latin typeface="Monotype Corsiva" pitchFamily="66" charset="0"/>
                  <a:cs typeface="Times New Roman" pitchFamily="18" charset="0"/>
                </a:rPr>
                <a:t>Pusat penglihatan</a:t>
              </a:r>
              <a:endParaRPr lang="en-US" sz="1800" noProof="1">
                <a:latin typeface="Arial" charset="0"/>
              </a:endParaRPr>
            </a:p>
          </p:txBody>
        </p:sp>
        <p:sp>
          <p:nvSpPr>
            <p:cNvPr id="43021" name="Text Box 14"/>
            <p:cNvSpPr txBox="1">
              <a:spLocks noChangeArrowheads="1"/>
            </p:cNvSpPr>
            <p:nvPr/>
          </p:nvSpPr>
          <p:spPr bwMode="auto">
            <a:xfrm>
              <a:off x="1584" y="2688"/>
              <a:ext cx="936" cy="504"/>
            </a:xfrm>
            <a:prstGeom prst="rect">
              <a:avLst/>
            </a:prstGeom>
            <a:noFill/>
            <a:ln w="9525">
              <a:noFill/>
              <a:miter lim="800000"/>
              <a:headEnd/>
              <a:tailEnd/>
            </a:ln>
          </p:spPr>
          <p:txBody>
            <a:bodyPr/>
            <a:lstStyle/>
            <a:p>
              <a:pPr eaLnBrk="1" hangingPunct="1"/>
              <a:r>
                <a:rPr lang="en-US" sz="1200" noProof="1">
                  <a:latin typeface="Monotype Corsiva" pitchFamily="66" charset="0"/>
                  <a:cs typeface="Times New Roman" pitchFamily="18" charset="0"/>
                </a:rPr>
                <a:t>Informasi visual Penggaris jatuh</a:t>
              </a:r>
              <a:endParaRPr lang="en-US" sz="1800" noProof="1">
                <a:latin typeface="Arial" charset="0"/>
              </a:endParaRPr>
            </a:p>
          </p:txBody>
        </p:sp>
        <p:sp>
          <p:nvSpPr>
            <p:cNvPr id="43022" name="Text Box 15"/>
            <p:cNvSpPr txBox="1">
              <a:spLocks noChangeArrowheads="1"/>
            </p:cNvSpPr>
            <p:nvPr/>
          </p:nvSpPr>
          <p:spPr bwMode="auto">
            <a:xfrm>
              <a:off x="1920" y="2160"/>
              <a:ext cx="1728" cy="288"/>
            </a:xfrm>
            <a:prstGeom prst="rect">
              <a:avLst/>
            </a:prstGeom>
            <a:noFill/>
            <a:ln w="9525">
              <a:noFill/>
              <a:miter lim="800000"/>
              <a:headEnd/>
              <a:tailEnd/>
            </a:ln>
          </p:spPr>
          <p:txBody>
            <a:bodyPr/>
            <a:lstStyle/>
            <a:p>
              <a:pPr eaLnBrk="1" hangingPunct="1"/>
              <a:r>
                <a:rPr lang="en-US" sz="1200" noProof="1">
                  <a:latin typeface="Comic Sans MS" pitchFamily="66" charset="0"/>
                  <a:cs typeface="Times New Roman" pitchFamily="18" charset="0"/>
                </a:rPr>
                <a:t>PENGGARIS + JATUH</a:t>
              </a:r>
              <a:endParaRPr lang="en-US" sz="1800" noProof="1">
                <a:latin typeface="Arial" charset="0"/>
              </a:endParaRPr>
            </a:p>
          </p:txBody>
        </p:sp>
        <p:sp>
          <p:nvSpPr>
            <p:cNvPr id="43023" name="Text Box 16"/>
            <p:cNvSpPr txBox="1">
              <a:spLocks noChangeArrowheads="1"/>
            </p:cNvSpPr>
            <p:nvPr/>
          </p:nvSpPr>
          <p:spPr bwMode="auto">
            <a:xfrm>
              <a:off x="1248" y="2112"/>
              <a:ext cx="672" cy="360"/>
            </a:xfrm>
            <a:prstGeom prst="rect">
              <a:avLst/>
            </a:prstGeom>
            <a:noFill/>
            <a:ln w="9525">
              <a:noFill/>
              <a:miter lim="800000"/>
              <a:headEnd/>
              <a:tailEnd/>
            </a:ln>
          </p:spPr>
          <p:txBody>
            <a:bodyPr/>
            <a:lstStyle/>
            <a:p>
              <a:pPr eaLnBrk="1" hangingPunct="1"/>
              <a:r>
                <a:rPr lang="en-US" sz="1600" noProof="1">
                  <a:latin typeface="Monotype Corsiva" pitchFamily="66" charset="0"/>
                  <a:cs typeface="Times New Roman" pitchFamily="18" charset="0"/>
                </a:rPr>
                <a:t>Penggaris jatuh</a:t>
              </a:r>
              <a:endParaRPr lang="en-US" sz="1800" noProof="1">
                <a:latin typeface="Arial" charset="0"/>
              </a:endParaRPr>
            </a:p>
          </p:txBody>
        </p:sp>
        <p:sp>
          <p:nvSpPr>
            <p:cNvPr id="43024" name="Text Box 17"/>
            <p:cNvSpPr txBox="1">
              <a:spLocks noChangeArrowheads="1"/>
            </p:cNvSpPr>
            <p:nvPr/>
          </p:nvSpPr>
          <p:spPr bwMode="auto">
            <a:xfrm>
              <a:off x="1248" y="2448"/>
              <a:ext cx="360" cy="432"/>
            </a:xfrm>
            <a:prstGeom prst="rect">
              <a:avLst/>
            </a:prstGeom>
            <a:noFill/>
            <a:ln w="9525">
              <a:noFill/>
              <a:miter lim="800000"/>
              <a:headEnd/>
              <a:tailEnd/>
            </a:ln>
          </p:spPr>
          <p:txBody>
            <a:bodyPr/>
            <a:lstStyle/>
            <a:p>
              <a:pPr eaLnBrk="1" hangingPunct="1"/>
              <a:r>
                <a:rPr lang="en-US" b="1" noProof="1">
                  <a:latin typeface="Bookman Old Style" pitchFamily="18" charset="0"/>
                  <a:cs typeface="Times New Roman" pitchFamily="18" charset="0"/>
                </a:rPr>
                <a:t>1</a:t>
              </a:r>
              <a:endParaRPr lang="en-US" sz="1800" noProof="1">
                <a:latin typeface="Arial" charset="0"/>
              </a:endParaRPr>
            </a:p>
          </p:txBody>
        </p:sp>
        <p:sp>
          <p:nvSpPr>
            <p:cNvPr id="43025" name="Text Box 18"/>
            <p:cNvSpPr txBox="1">
              <a:spLocks noChangeArrowheads="1"/>
            </p:cNvSpPr>
            <p:nvPr/>
          </p:nvSpPr>
          <p:spPr bwMode="auto">
            <a:xfrm>
              <a:off x="1824" y="2496"/>
              <a:ext cx="432" cy="432"/>
            </a:xfrm>
            <a:prstGeom prst="rect">
              <a:avLst/>
            </a:prstGeom>
            <a:noFill/>
            <a:ln w="9525">
              <a:noFill/>
              <a:miter lim="800000"/>
              <a:headEnd/>
              <a:tailEnd/>
            </a:ln>
          </p:spPr>
          <p:txBody>
            <a:bodyPr/>
            <a:lstStyle/>
            <a:p>
              <a:pPr eaLnBrk="1" hangingPunct="1"/>
              <a:r>
                <a:rPr lang="en-US" b="1" noProof="1">
                  <a:latin typeface="Bookman Old Style" pitchFamily="18" charset="0"/>
                  <a:cs typeface="Times New Roman" pitchFamily="18" charset="0"/>
                </a:rPr>
                <a:t>2</a:t>
              </a:r>
              <a:endParaRPr lang="en-US" sz="900" noProof="1">
                <a:latin typeface="Arial" charset="0"/>
              </a:endParaRPr>
            </a:p>
            <a:p>
              <a:endParaRPr lang="en-US" sz="1800" noProof="1">
                <a:latin typeface="Arial" charset="0"/>
              </a:endParaRPr>
            </a:p>
          </p:txBody>
        </p:sp>
        <p:sp>
          <p:nvSpPr>
            <p:cNvPr id="43026" name="Text Box 19"/>
            <p:cNvSpPr txBox="1">
              <a:spLocks noChangeArrowheads="1"/>
            </p:cNvSpPr>
            <p:nvPr/>
          </p:nvSpPr>
          <p:spPr bwMode="auto">
            <a:xfrm>
              <a:off x="2736" y="2928"/>
              <a:ext cx="360" cy="360"/>
            </a:xfrm>
            <a:prstGeom prst="rect">
              <a:avLst/>
            </a:prstGeom>
            <a:noFill/>
            <a:ln w="9525">
              <a:noFill/>
              <a:miter lim="800000"/>
              <a:headEnd/>
              <a:tailEnd/>
            </a:ln>
          </p:spPr>
          <p:txBody>
            <a:bodyPr/>
            <a:lstStyle/>
            <a:p>
              <a:pPr eaLnBrk="1" hangingPunct="1"/>
              <a:r>
                <a:rPr lang="en-US" b="1" noProof="1">
                  <a:latin typeface="Bookman Old Style" pitchFamily="18" charset="0"/>
                  <a:cs typeface="Times New Roman" pitchFamily="18" charset="0"/>
                </a:rPr>
                <a:t>3</a:t>
              </a:r>
              <a:endParaRPr lang="en-US" sz="900" noProof="1">
                <a:latin typeface="Arial" charset="0"/>
              </a:endParaRPr>
            </a:p>
            <a:p>
              <a:endParaRPr lang="en-US" sz="1800" noProof="1">
                <a:latin typeface="Arial" charset="0"/>
              </a:endParaRPr>
            </a:p>
          </p:txBody>
        </p:sp>
        <p:sp>
          <p:nvSpPr>
            <p:cNvPr id="43027" name="Text Box 20"/>
            <p:cNvSpPr txBox="1">
              <a:spLocks noChangeArrowheads="1"/>
            </p:cNvSpPr>
            <p:nvPr/>
          </p:nvSpPr>
          <p:spPr bwMode="auto">
            <a:xfrm>
              <a:off x="3504" y="2496"/>
              <a:ext cx="216" cy="360"/>
            </a:xfrm>
            <a:prstGeom prst="rect">
              <a:avLst/>
            </a:prstGeom>
            <a:noFill/>
            <a:ln w="9525">
              <a:noFill/>
              <a:miter lim="800000"/>
              <a:headEnd/>
              <a:tailEnd/>
            </a:ln>
          </p:spPr>
          <p:txBody>
            <a:bodyPr/>
            <a:lstStyle/>
            <a:p>
              <a:pPr eaLnBrk="1" hangingPunct="1"/>
              <a:r>
                <a:rPr lang="en-US" b="1" noProof="1">
                  <a:latin typeface="Bookman Old Style" pitchFamily="18" charset="0"/>
                  <a:cs typeface="Times New Roman" pitchFamily="18" charset="0"/>
                </a:rPr>
                <a:t>4</a:t>
              </a:r>
              <a:endParaRPr lang="en-US" sz="900" noProof="1">
                <a:latin typeface="Arial" charset="0"/>
              </a:endParaRPr>
            </a:p>
            <a:p>
              <a:endParaRPr lang="en-US" sz="1800" noProof="1">
                <a:latin typeface="Arial" charset="0"/>
              </a:endParaRPr>
            </a:p>
          </p:txBody>
        </p:sp>
        <p:sp>
          <p:nvSpPr>
            <p:cNvPr id="43028" name="Text Box 21"/>
            <p:cNvSpPr txBox="1">
              <a:spLocks noChangeArrowheads="1"/>
            </p:cNvSpPr>
            <p:nvPr/>
          </p:nvSpPr>
          <p:spPr bwMode="auto">
            <a:xfrm>
              <a:off x="2256" y="1872"/>
              <a:ext cx="360" cy="216"/>
            </a:xfrm>
            <a:prstGeom prst="rect">
              <a:avLst/>
            </a:prstGeom>
            <a:noFill/>
            <a:ln w="9525">
              <a:noFill/>
              <a:miter lim="800000"/>
              <a:headEnd/>
              <a:tailEnd/>
            </a:ln>
          </p:spPr>
          <p:txBody>
            <a:bodyPr/>
            <a:lstStyle/>
            <a:p>
              <a:pPr eaLnBrk="1" hangingPunct="1"/>
              <a:r>
                <a:rPr lang="en-US" b="1" noProof="1">
                  <a:latin typeface="Bookman Old Style" pitchFamily="18" charset="0"/>
                  <a:cs typeface="Times New Roman" pitchFamily="18" charset="0"/>
                </a:rPr>
                <a:t>5</a:t>
              </a:r>
              <a:endParaRPr lang="en-US" sz="900" noProof="1">
                <a:latin typeface="Arial" charset="0"/>
              </a:endParaRPr>
            </a:p>
            <a:p>
              <a:endParaRPr lang="en-US" sz="1800" noProof="1">
                <a:latin typeface="Arial" charset="0"/>
              </a:endParaRPr>
            </a:p>
          </p:txBody>
        </p:sp>
        <p:sp>
          <p:nvSpPr>
            <p:cNvPr id="43029" name="Text Box 22"/>
            <p:cNvSpPr txBox="1">
              <a:spLocks noChangeArrowheads="1"/>
            </p:cNvSpPr>
            <p:nvPr/>
          </p:nvSpPr>
          <p:spPr bwMode="auto">
            <a:xfrm>
              <a:off x="3264" y="1824"/>
              <a:ext cx="360" cy="240"/>
            </a:xfrm>
            <a:prstGeom prst="rect">
              <a:avLst/>
            </a:prstGeom>
            <a:noFill/>
            <a:ln w="9525">
              <a:noFill/>
              <a:miter lim="800000"/>
              <a:headEnd/>
              <a:tailEnd/>
            </a:ln>
          </p:spPr>
          <p:txBody>
            <a:bodyPr/>
            <a:lstStyle/>
            <a:p>
              <a:pPr eaLnBrk="1" hangingPunct="1"/>
              <a:r>
                <a:rPr lang="en-US" b="1" noProof="1">
                  <a:latin typeface="Bookman Old Style" pitchFamily="18" charset="0"/>
                  <a:cs typeface="Times New Roman" pitchFamily="18" charset="0"/>
                </a:rPr>
                <a:t>6</a:t>
              </a:r>
              <a:endParaRPr lang="en-US" sz="900" noProof="1">
                <a:latin typeface="Arial" charset="0"/>
              </a:endParaRPr>
            </a:p>
            <a:p>
              <a:endParaRPr lang="en-US" sz="1800" noProof="1">
                <a:latin typeface="Arial" charset="0"/>
              </a:endParaRPr>
            </a:p>
          </p:txBody>
        </p:sp>
        <p:sp>
          <p:nvSpPr>
            <p:cNvPr id="43030" name="Text Box 23"/>
            <p:cNvSpPr txBox="1">
              <a:spLocks noChangeArrowheads="1"/>
            </p:cNvSpPr>
            <p:nvPr/>
          </p:nvSpPr>
          <p:spPr bwMode="auto">
            <a:xfrm>
              <a:off x="3264" y="3024"/>
              <a:ext cx="360" cy="576"/>
            </a:xfrm>
            <a:prstGeom prst="rect">
              <a:avLst/>
            </a:prstGeom>
            <a:noFill/>
            <a:ln w="9525">
              <a:noFill/>
              <a:miter lim="800000"/>
              <a:headEnd/>
              <a:tailEnd/>
            </a:ln>
          </p:spPr>
          <p:txBody>
            <a:bodyPr/>
            <a:lstStyle/>
            <a:p>
              <a:pPr eaLnBrk="1" hangingPunct="1"/>
              <a:r>
                <a:rPr lang="en-US" b="1" noProof="1">
                  <a:latin typeface="Bookman Old Style" pitchFamily="18" charset="0"/>
                  <a:cs typeface="Times New Roman" pitchFamily="18" charset="0"/>
                </a:rPr>
                <a:t>7</a:t>
              </a:r>
              <a:endParaRPr lang="en-US" sz="900" noProof="1">
                <a:latin typeface="Arial" charset="0"/>
              </a:endParaRPr>
            </a:p>
            <a:p>
              <a:endParaRPr lang="en-US" sz="1800" noProof="1">
                <a:latin typeface="Arial" charset="0"/>
              </a:endParaRPr>
            </a:p>
          </p:txBody>
        </p:sp>
        <p:sp>
          <p:nvSpPr>
            <p:cNvPr id="43031" name="Text Box 24"/>
            <p:cNvSpPr txBox="1">
              <a:spLocks noChangeArrowheads="1"/>
            </p:cNvSpPr>
            <p:nvPr/>
          </p:nvSpPr>
          <p:spPr bwMode="auto">
            <a:xfrm>
              <a:off x="1200" y="3600"/>
              <a:ext cx="432" cy="288"/>
            </a:xfrm>
            <a:prstGeom prst="rect">
              <a:avLst/>
            </a:prstGeom>
            <a:noFill/>
            <a:ln w="9525">
              <a:noFill/>
              <a:miter lim="800000"/>
              <a:headEnd/>
              <a:tailEnd/>
            </a:ln>
          </p:spPr>
          <p:txBody>
            <a:bodyPr/>
            <a:lstStyle/>
            <a:p>
              <a:pPr eaLnBrk="1" hangingPunct="1"/>
              <a:r>
                <a:rPr lang="en-US" b="1" noProof="1">
                  <a:latin typeface="Bookman Old Style" pitchFamily="18" charset="0"/>
                  <a:cs typeface="Times New Roman" pitchFamily="18" charset="0"/>
                </a:rPr>
                <a:t>8</a:t>
              </a:r>
              <a:endParaRPr lang="en-US" sz="900" noProof="1">
                <a:latin typeface="Arial" charset="0"/>
              </a:endParaRPr>
            </a:p>
            <a:p>
              <a:endParaRPr lang="en-US" sz="1800" noProof="1">
                <a:latin typeface="Arial" charset="0"/>
              </a:endParaRPr>
            </a:p>
          </p:txBody>
        </p:sp>
        <p:sp>
          <p:nvSpPr>
            <p:cNvPr id="43032" name="Text Box 25"/>
            <p:cNvSpPr txBox="1">
              <a:spLocks noChangeArrowheads="1"/>
            </p:cNvSpPr>
            <p:nvPr/>
          </p:nvSpPr>
          <p:spPr bwMode="auto">
            <a:xfrm>
              <a:off x="2160" y="2016"/>
              <a:ext cx="1728" cy="648"/>
            </a:xfrm>
            <a:prstGeom prst="rect">
              <a:avLst/>
            </a:prstGeom>
            <a:noFill/>
            <a:ln w="9525">
              <a:noFill/>
              <a:miter lim="800000"/>
              <a:headEnd/>
              <a:tailEnd/>
            </a:ln>
          </p:spPr>
          <p:txBody>
            <a:bodyPr/>
            <a:lstStyle/>
            <a:p>
              <a:pPr eaLnBrk="1" hangingPunct="1"/>
              <a:r>
                <a:rPr lang="en-US" sz="1400" noProof="1">
                  <a:latin typeface="Monotype Corsiva" pitchFamily="66" charset="0"/>
                  <a:cs typeface="Times New Roman" pitchFamily="18" charset="0"/>
                </a:rPr>
                <a:t>Pusat asosiasi</a:t>
              </a:r>
              <a:endParaRPr lang="en-US" sz="1800" noProof="1">
                <a:latin typeface="Arial" charset="0"/>
              </a:endParaRPr>
            </a:p>
          </p:txBody>
        </p:sp>
      </p:grpSp>
      <p:sp>
        <p:nvSpPr>
          <p:cNvPr id="43012" name="Text Box 27"/>
          <p:cNvSpPr txBox="1">
            <a:spLocks noChangeArrowheads="1"/>
          </p:cNvSpPr>
          <p:nvPr/>
        </p:nvSpPr>
        <p:spPr bwMode="auto">
          <a:xfrm>
            <a:off x="2895600" y="5791200"/>
            <a:ext cx="3422650" cy="641350"/>
          </a:xfrm>
          <a:prstGeom prst="rect">
            <a:avLst/>
          </a:prstGeom>
          <a:noFill/>
          <a:ln w="9525">
            <a:noFill/>
            <a:miter lim="800000"/>
            <a:headEnd/>
            <a:tailEnd/>
          </a:ln>
        </p:spPr>
        <p:txBody>
          <a:bodyPr wrap="none">
            <a:spAutoFit/>
          </a:bodyPr>
          <a:lstStyle/>
          <a:p>
            <a:pPr eaLnBrk="1" hangingPunct="1"/>
            <a:r>
              <a:rPr lang="en-US" sz="1800" noProof="1">
                <a:latin typeface="Arial" charset="0"/>
              </a:rPr>
              <a:t>Waktu untuk jatuh: 0,17 detik </a:t>
            </a:r>
          </a:p>
          <a:p>
            <a:pPr eaLnBrk="1" hangingPunct="1"/>
            <a:r>
              <a:rPr lang="en-US" sz="1800" noProof="1">
                <a:latin typeface="Arial" charset="0"/>
              </a:rPr>
              <a:t>Waktu reaksi rata-rata: 0,2 detik</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WordArt 4"/>
          <p:cNvSpPr>
            <a:spLocks noChangeArrowheads="1" noChangeShapeType="1" noTextEdit="1"/>
          </p:cNvSpPr>
          <p:nvPr/>
        </p:nvSpPr>
        <p:spPr bwMode="auto">
          <a:xfrm>
            <a:off x="2590800" y="1143000"/>
            <a:ext cx="3810000" cy="1682750"/>
          </a:xfrm>
          <a:prstGeom prst="rect">
            <a:avLst/>
          </a:prstGeom>
        </p:spPr>
        <p:txBody>
          <a:bodyPr wrap="none" fromWordArt="1">
            <a:prstTxWarp prst="textPlain">
              <a:avLst>
                <a:gd name="adj" fmla="val 50000"/>
              </a:avLst>
            </a:prstTxWarp>
          </a:bodyPr>
          <a:lstStyle/>
          <a:p>
            <a:pPr algn="ctr"/>
            <a:r>
              <a:rPr lang="en-US" sz="54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GLBB</a:t>
            </a:r>
          </a:p>
        </p:txBody>
      </p:sp>
      <p:sp>
        <p:nvSpPr>
          <p:cNvPr id="225285" name="Text Box 5"/>
          <p:cNvSpPr txBox="1">
            <a:spLocks noChangeArrowheads="1"/>
          </p:cNvSpPr>
          <p:nvPr/>
        </p:nvSpPr>
        <p:spPr bwMode="auto">
          <a:xfrm>
            <a:off x="2133600" y="3476625"/>
            <a:ext cx="4800600" cy="1311275"/>
          </a:xfrm>
          <a:prstGeom prst="rect">
            <a:avLst/>
          </a:prstGeom>
          <a:noFill/>
          <a:ln w="9525">
            <a:noFill/>
            <a:miter lim="800000"/>
            <a:headEnd/>
            <a:tailEnd/>
          </a:ln>
        </p:spPr>
        <p:txBody>
          <a:bodyPr>
            <a:spAutoFit/>
          </a:bodyPr>
          <a:lstStyle/>
          <a:p>
            <a:pPr algn="ctr">
              <a:spcBef>
                <a:spcPct val="50000"/>
              </a:spcBef>
            </a:pPr>
            <a:r>
              <a:rPr lang="en-US" sz="4000" noProof="1"/>
              <a:t>Kecepatan berubah secara teratur</a:t>
            </a:r>
          </a:p>
        </p:txBody>
      </p:sp>
      <p:sp>
        <p:nvSpPr>
          <p:cNvPr id="225286" name="AutoShape 6"/>
          <p:cNvSpPr>
            <a:spLocks noChangeArrowheads="1"/>
          </p:cNvSpPr>
          <p:nvPr/>
        </p:nvSpPr>
        <p:spPr bwMode="auto">
          <a:xfrm>
            <a:off x="1371600" y="3048000"/>
            <a:ext cx="6172200" cy="2057400"/>
          </a:xfrm>
          <a:prstGeom prst="star32">
            <a:avLst>
              <a:gd name="adj" fmla="val 45046"/>
            </a:avLst>
          </a:prstGeom>
          <a:noFill/>
          <a:ln w="28575">
            <a:solidFill>
              <a:schemeClr val="tx1"/>
            </a:solidFill>
            <a:miter lim="800000"/>
            <a:headEnd/>
            <a:tailEnd/>
          </a:ln>
        </p:spPr>
        <p:txBody>
          <a:bodyPr wrap="none" anchor="ctr"/>
          <a:lstStyle/>
          <a:p>
            <a:endParaRPr lang="en-US"/>
          </a:p>
        </p:txBody>
      </p:sp>
      <p:sp>
        <p:nvSpPr>
          <p:cNvPr id="225287" name="Text Box 7"/>
          <p:cNvSpPr txBox="1">
            <a:spLocks noChangeArrowheads="1"/>
          </p:cNvSpPr>
          <p:nvPr/>
        </p:nvSpPr>
        <p:spPr bwMode="auto">
          <a:xfrm>
            <a:off x="2438400" y="5448300"/>
            <a:ext cx="4038600" cy="701675"/>
          </a:xfrm>
          <a:prstGeom prst="rect">
            <a:avLst/>
          </a:prstGeom>
          <a:noFill/>
          <a:ln w="9525">
            <a:noFill/>
            <a:miter lim="800000"/>
            <a:headEnd/>
            <a:tailEnd/>
          </a:ln>
        </p:spPr>
        <p:txBody>
          <a:bodyPr>
            <a:spAutoFit/>
          </a:bodyPr>
          <a:lstStyle/>
          <a:p>
            <a:pPr algn="ctr">
              <a:spcBef>
                <a:spcPct val="50000"/>
              </a:spcBef>
            </a:pPr>
            <a:r>
              <a:rPr lang="en-US" sz="4000" noProof="1"/>
              <a:t>Percepatan tetap</a:t>
            </a:r>
          </a:p>
        </p:txBody>
      </p:sp>
      <p:sp>
        <p:nvSpPr>
          <p:cNvPr id="225288" name="AutoShape 8"/>
          <p:cNvSpPr>
            <a:spLocks noChangeArrowheads="1"/>
          </p:cNvSpPr>
          <p:nvPr/>
        </p:nvSpPr>
        <p:spPr bwMode="auto">
          <a:xfrm>
            <a:off x="1828800" y="5257800"/>
            <a:ext cx="5105400" cy="1143000"/>
          </a:xfrm>
          <a:prstGeom prst="star32">
            <a:avLst>
              <a:gd name="adj" fmla="val 45046"/>
            </a:avLst>
          </a:prstGeom>
          <a:noFill/>
          <a:ln w="2857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285"/>
                                        </p:tgtEl>
                                        <p:attrNameLst>
                                          <p:attrName>style.visibility</p:attrName>
                                        </p:attrNameLst>
                                      </p:cBhvr>
                                      <p:to>
                                        <p:strVal val="visible"/>
                                      </p:to>
                                    </p:set>
                                    <p:animEffect transition="in" filter="blinds(horizontal)">
                                      <p:cBhvr>
                                        <p:cTn id="7" dur="500"/>
                                        <p:tgtEl>
                                          <p:spTgt spid="22528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5286"/>
                                        </p:tgtEl>
                                        <p:attrNameLst>
                                          <p:attrName>style.visibility</p:attrName>
                                        </p:attrNameLst>
                                      </p:cBhvr>
                                      <p:to>
                                        <p:strVal val="visible"/>
                                      </p:to>
                                    </p:set>
                                    <p:animEffect transition="in" filter="blinds(horizontal)">
                                      <p:cBhvr>
                                        <p:cTn id="10" dur="500"/>
                                        <p:tgtEl>
                                          <p:spTgt spid="22528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25287"/>
                                        </p:tgtEl>
                                        <p:attrNameLst>
                                          <p:attrName>style.visibility</p:attrName>
                                        </p:attrNameLst>
                                      </p:cBhvr>
                                      <p:to>
                                        <p:strVal val="visible"/>
                                      </p:to>
                                    </p:set>
                                    <p:animEffect transition="in" filter="blinds(horizontal)">
                                      <p:cBhvr>
                                        <p:cTn id="15" dur="500"/>
                                        <p:tgtEl>
                                          <p:spTgt spid="22528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25288"/>
                                        </p:tgtEl>
                                        <p:attrNameLst>
                                          <p:attrName>style.visibility</p:attrName>
                                        </p:attrNameLst>
                                      </p:cBhvr>
                                      <p:to>
                                        <p:strVal val="visible"/>
                                      </p:to>
                                    </p:set>
                                    <p:animEffect transition="in" filter="blinds(horizontal)">
                                      <p:cBhvr>
                                        <p:cTn id="18" dur="500"/>
                                        <p:tgtEl>
                                          <p:spTgt spid="225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5" grpId="0"/>
      <p:bldP spid="225286" grpId="0" animBg="1"/>
      <p:bldP spid="225287" grpId="0"/>
      <p:bldP spid="22528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http://images.wiegie.multiply.com/image/12/photos/87/500x500/4/4.jpg?et=eiK5zo%2Bgzq35JrFgfyoEBw"/>
          <p:cNvPicPr>
            <a:picLocks noChangeAspect="1" noChangeArrowheads="1"/>
          </p:cNvPicPr>
          <p:nvPr/>
        </p:nvPicPr>
        <p:blipFill>
          <a:blip r:embed="rId2"/>
          <a:srcRect/>
          <a:stretch>
            <a:fillRect/>
          </a:stretch>
        </p:blipFill>
        <p:spPr bwMode="auto">
          <a:xfrm>
            <a:off x="609600" y="838200"/>
            <a:ext cx="2286000" cy="3048000"/>
          </a:xfrm>
          <a:prstGeom prst="rect">
            <a:avLst/>
          </a:prstGeom>
          <a:noFill/>
          <a:ln w="9525">
            <a:noFill/>
            <a:miter lim="800000"/>
            <a:headEnd/>
            <a:tailEnd/>
          </a:ln>
        </p:spPr>
      </p:pic>
      <p:pic>
        <p:nvPicPr>
          <p:cNvPr id="22531" name="Picture 7" descr="The image “http://images.wiegie.multiply.com/image/8/photos/87/500x500/5/5.jpg?et=Ibpvq9QTYSoyiqEqv3lifw” cannot be displayed, because it contains errors."/>
          <p:cNvPicPr>
            <a:picLocks noChangeAspect="1" noChangeArrowheads="1"/>
          </p:cNvPicPr>
          <p:nvPr/>
        </p:nvPicPr>
        <p:blipFill>
          <a:blip r:embed="rId3"/>
          <a:srcRect/>
          <a:stretch>
            <a:fillRect/>
          </a:stretch>
        </p:blipFill>
        <p:spPr bwMode="auto">
          <a:xfrm>
            <a:off x="3200400" y="838200"/>
            <a:ext cx="2286000" cy="3048000"/>
          </a:xfrm>
          <a:prstGeom prst="rect">
            <a:avLst/>
          </a:prstGeom>
          <a:noFill/>
          <a:ln w="9525">
            <a:noFill/>
            <a:miter lim="800000"/>
            <a:headEnd/>
            <a:tailEnd/>
          </a:ln>
        </p:spPr>
      </p:pic>
      <p:sp>
        <p:nvSpPr>
          <p:cNvPr id="22532" name="Text Box 8"/>
          <p:cNvSpPr txBox="1">
            <a:spLocks noChangeArrowheads="1"/>
          </p:cNvSpPr>
          <p:nvPr/>
        </p:nvSpPr>
        <p:spPr bwMode="auto">
          <a:xfrm>
            <a:off x="1066800" y="5334000"/>
            <a:ext cx="7391400" cy="366713"/>
          </a:xfrm>
          <a:prstGeom prst="rect">
            <a:avLst/>
          </a:prstGeom>
          <a:noFill/>
          <a:ln w="9525">
            <a:noFill/>
            <a:miter lim="800000"/>
            <a:headEnd/>
            <a:tailEnd/>
          </a:ln>
        </p:spPr>
        <p:txBody>
          <a:bodyPr>
            <a:spAutoFit/>
          </a:bodyPr>
          <a:lstStyle/>
          <a:p>
            <a:pPr>
              <a:spcBef>
                <a:spcPct val="50000"/>
              </a:spcBef>
            </a:pPr>
            <a:endParaRPr lang="en-US" sz="1800" noProof="1"/>
          </a:p>
        </p:txBody>
      </p:sp>
      <p:sp>
        <p:nvSpPr>
          <p:cNvPr id="22533" name="Text Box 9"/>
          <p:cNvSpPr txBox="1">
            <a:spLocks noChangeArrowheads="1"/>
          </p:cNvSpPr>
          <p:nvPr/>
        </p:nvSpPr>
        <p:spPr bwMode="auto">
          <a:xfrm>
            <a:off x="5715000" y="1295400"/>
            <a:ext cx="3200400" cy="3048000"/>
          </a:xfrm>
          <a:prstGeom prst="rect">
            <a:avLst/>
          </a:prstGeom>
          <a:noFill/>
          <a:ln w="9525">
            <a:noFill/>
            <a:miter lim="800000"/>
            <a:headEnd/>
            <a:tailEnd/>
          </a:ln>
        </p:spPr>
        <p:txBody>
          <a:bodyPr>
            <a:spAutoFit/>
          </a:bodyPr>
          <a:lstStyle/>
          <a:p>
            <a:pPr>
              <a:spcBef>
                <a:spcPct val="50000"/>
              </a:spcBef>
            </a:pPr>
            <a:r>
              <a:rPr lang="en-US" sz="2400"/>
              <a:t>INDIKATOR</a:t>
            </a:r>
          </a:p>
          <a:p>
            <a:pPr>
              <a:spcBef>
                <a:spcPct val="50000"/>
              </a:spcBef>
            </a:pPr>
            <a:r>
              <a:rPr lang="en-US"/>
              <a:t>*Mendifinisikan Pengertian gera</a:t>
            </a:r>
          </a:p>
          <a:p>
            <a:pPr>
              <a:spcBef>
                <a:spcPct val="50000"/>
              </a:spcBef>
            </a:pPr>
            <a:r>
              <a:rPr lang="en-US"/>
              <a:t>*Membedakan jarak Dan Perpindahan</a:t>
            </a:r>
          </a:p>
          <a:p>
            <a:pPr>
              <a:spcBef>
                <a:spcPct val="50000"/>
              </a:spcBef>
            </a:pPr>
            <a:r>
              <a:rPr lang="en-US"/>
              <a:t>* Menyimpulkan karakteristik GLB dan GLBB</a:t>
            </a:r>
            <a:endParaRPr lang="en-US" noProof="1"/>
          </a:p>
        </p:txBody>
      </p:sp>
      <p:sp>
        <p:nvSpPr>
          <p:cNvPr id="22534" name="WordArt 10" descr="Paper bag"/>
          <p:cNvSpPr>
            <a:spLocks noChangeArrowheads="1" noChangeShapeType="1" noTextEdit="1"/>
          </p:cNvSpPr>
          <p:nvPr/>
        </p:nvSpPr>
        <p:spPr bwMode="auto">
          <a:xfrm>
            <a:off x="1295400" y="4191000"/>
            <a:ext cx="6324600" cy="762000"/>
          </a:xfrm>
          <a:prstGeom prst="rect">
            <a:avLst/>
          </a:prstGeom>
        </p:spPr>
        <p:txBody>
          <a:bodyPr wrap="none" fromWordArt="1">
            <a:prstTxWarp prst="textCanDown">
              <a:avLst>
                <a:gd name="adj" fmla="val 33333"/>
              </a:avLst>
            </a:prstTxWarp>
          </a:bodyPr>
          <a:lstStyle/>
          <a:p>
            <a:pPr algn="ctr"/>
            <a:r>
              <a:rPr lang="en-US" sz="3600" kern="10">
                <a:ln w="9525">
                  <a:solidFill>
                    <a:srgbClr val="000000"/>
                  </a:solidFill>
                  <a:round/>
                  <a:headEnd/>
                  <a:tailEnd/>
                </a:ln>
                <a:blipFill dpi="0" rotWithShape="0">
                  <a:blip r:embed="rId4"/>
                  <a:srcRect/>
                  <a:tile tx="0" ty="0" sx="100000" sy="100000" flip="none" algn="tl"/>
                </a:blipFill>
                <a:latin typeface="Times New Roman"/>
                <a:cs typeface="Times New Roman"/>
              </a:rPr>
              <a:t>MENGAPA???</a:t>
            </a:r>
          </a:p>
        </p:txBody>
      </p:sp>
      <p:sp>
        <p:nvSpPr>
          <p:cNvPr id="158733" name="Text Box 13"/>
          <p:cNvSpPr txBox="1">
            <a:spLocks noChangeArrowheads="1"/>
          </p:cNvSpPr>
          <p:nvPr/>
        </p:nvSpPr>
        <p:spPr bwMode="auto">
          <a:xfrm>
            <a:off x="1752600" y="4876800"/>
            <a:ext cx="2895600" cy="366713"/>
          </a:xfrm>
          <a:prstGeom prst="rect">
            <a:avLst/>
          </a:prstGeom>
          <a:noFill/>
          <a:ln w="9525">
            <a:noFill/>
            <a:miter lim="800000"/>
            <a:headEnd/>
            <a:tailEnd/>
          </a:ln>
        </p:spPr>
        <p:txBody>
          <a:bodyPr>
            <a:spAutoFit/>
          </a:bodyPr>
          <a:lstStyle/>
          <a:p>
            <a:pPr>
              <a:spcBef>
                <a:spcPct val="50000"/>
              </a:spcBef>
            </a:pPr>
            <a:r>
              <a:rPr lang="en-US" sz="1800" noProof="1"/>
              <a:t>Magnet???</a:t>
            </a:r>
          </a:p>
        </p:txBody>
      </p:sp>
      <p:sp>
        <p:nvSpPr>
          <p:cNvPr id="158734" name="Rectangle 14"/>
          <p:cNvSpPr>
            <a:spLocks noChangeArrowheads="1"/>
          </p:cNvSpPr>
          <p:nvPr/>
        </p:nvSpPr>
        <p:spPr bwMode="auto">
          <a:xfrm>
            <a:off x="1752600" y="5257800"/>
            <a:ext cx="996950" cy="366713"/>
          </a:xfrm>
          <a:prstGeom prst="rect">
            <a:avLst/>
          </a:prstGeom>
          <a:noFill/>
          <a:ln w="9525">
            <a:noFill/>
            <a:miter lim="800000"/>
            <a:headEnd/>
            <a:tailEnd/>
          </a:ln>
        </p:spPr>
        <p:txBody>
          <a:bodyPr wrap="none">
            <a:spAutoFit/>
          </a:bodyPr>
          <a:lstStyle/>
          <a:p>
            <a:r>
              <a:rPr lang="en-US" sz="1800" noProof="1"/>
              <a:t>Alien???</a:t>
            </a:r>
          </a:p>
        </p:txBody>
      </p:sp>
      <p:sp>
        <p:nvSpPr>
          <p:cNvPr id="158735" name="Rectangle 15"/>
          <p:cNvSpPr>
            <a:spLocks noChangeArrowheads="1"/>
          </p:cNvSpPr>
          <p:nvPr/>
        </p:nvSpPr>
        <p:spPr bwMode="auto">
          <a:xfrm>
            <a:off x="1752600" y="5638800"/>
            <a:ext cx="782638" cy="366713"/>
          </a:xfrm>
          <a:prstGeom prst="rect">
            <a:avLst/>
          </a:prstGeom>
          <a:noFill/>
          <a:ln w="9525">
            <a:noFill/>
            <a:miter lim="800000"/>
            <a:headEnd/>
            <a:tailEnd/>
          </a:ln>
        </p:spPr>
        <p:txBody>
          <a:bodyPr wrap="none">
            <a:spAutoFit/>
          </a:bodyPr>
          <a:lstStyle/>
          <a:p>
            <a:r>
              <a:rPr lang="en-US" sz="1800" noProof="1"/>
              <a:t>Jin???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8733"/>
                                        </p:tgtEl>
                                        <p:attrNameLst>
                                          <p:attrName>style.visibility</p:attrName>
                                        </p:attrNameLst>
                                      </p:cBhvr>
                                      <p:to>
                                        <p:strVal val="visible"/>
                                      </p:to>
                                    </p:set>
                                    <p:animEffect transition="in" filter="blinds(horizontal)">
                                      <p:cBhvr>
                                        <p:cTn id="7" dur="500"/>
                                        <p:tgtEl>
                                          <p:spTgt spid="15873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8734"/>
                                        </p:tgtEl>
                                        <p:attrNameLst>
                                          <p:attrName>style.visibility</p:attrName>
                                        </p:attrNameLst>
                                      </p:cBhvr>
                                      <p:to>
                                        <p:strVal val="visible"/>
                                      </p:to>
                                    </p:set>
                                    <p:animEffect transition="in" filter="blinds(horizontal)">
                                      <p:cBhvr>
                                        <p:cTn id="12" dur="500"/>
                                        <p:tgtEl>
                                          <p:spTgt spid="15873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8735"/>
                                        </p:tgtEl>
                                        <p:attrNameLst>
                                          <p:attrName>style.visibility</p:attrName>
                                        </p:attrNameLst>
                                      </p:cBhvr>
                                      <p:to>
                                        <p:strVal val="visible"/>
                                      </p:to>
                                    </p:set>
                                    <p:animEffect transition="in" filter="blinds(horizontal)">
                                      <p:cBhvr>
                                        <p:cTn id="17" dur="500"/>
                                        <p:tgtEl>
                                          <p:spTgt spid="158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33" grpId="0"/>
      <p:bldP spid="158734" grpId="0"/>
      <p:bldP spid="15873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p:control spid="6146" name="ShockwaveFlash1" r:id="rId2" imgW="1828800" imgH="1828800"/>
    </p:controls>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AutoShape 4"/>
          <p:cNvSpPr>
            <a:spLocks noChangeArrowheads="1"/>
          </p:cNvSpPr>
          <p:nvPr/>
        </p:nvSpPr>
        <p:spPr bwMode="auto">
          <a:xfrm>
            <a:off x="609600" y="1066800"/>
            <a:ext cx="8229600" cy="1447800"/>
          </a:xfrm>
          <a:prstGeom prst="sun">
            <a:avLst>
              <a:gd name="adj" fmla="val 25000"/>
            </a:avLst>
          </a:prstGeom>
          <a:solidFill>
            <a:schemeClr val="tx1"/>
          </a:solidFill>
          <a:ln w="9525">
            <a:solidFill>
              <a:schemeClr val="tx1"/>
            </a:solidFill>
            <a:miter lim="800000"/>
            <a:headEnd/>
            <a:tailEnd/>
          </a:ln>
        </p:spPr>
        <p:txBody>
          <a:bodyPr wrap="none" anchor="ctr"/>
          <a:lstStyle/>
          <a:p>
            <a:pPr algn="ctr"/>
            <a:r>
              <a:rPr lang="en-US" sz="4400" noProof="1">
                <a:solidFill>
                  <a:schemeClr val="bg1"/>
                </a:solidFill>
                <a:latin typeface="Monotype Corsiva" pitchFamily="66" charset="0"/>
              </a:rPr>
              <a:t>Percepatan</a:t>
            </a:r>
          </a:p>
        </p:txBody>
      </p:sp>
      <p:pic>
        <p:nvPicPr>
          <p:cNvPr id="30726" name="Picture 6" descr="native_american_man_running_strong_hg_clr"/>
          <p:cNvPicPr>
            <a:picLocks noChangeAspect="1" noChangeArrowheads="1" noCrop="1"/>
          </p:cNvPicPr>
          <p:nvPr/>
        </p:nvPicPr>
        <p:blipFill>
          <a:blip r:embed="rId3"/>
          <a:srcRect/>
          <a:stretch>
            <a:fillRect/>
          </a:stretch>
        </p:blipFill>
        <p:spPr bwMode="auto">
          <a:xfrm>
            <a:off x="6553200" y="3810000"/>
            <a:ext cx="2335213" cy="2876550"/>
          </a:xfrm>
          <a:prstGeom prst="rect">
            <a:avLst/>
          </a:prstGeom>
          <a:noFill/>
          <a:ln w="9525">
            <a:noFill/>
            <a:miter lim="800000"/>
            <a:headEnd/>
            <a:tailEnd/>
          </a:ln>
        </p:spPr>
      </p:pic>
      <p:sp>
        <p:nvSpPr>
          <p:cNvPr id="45060" name="Text Box 9"/>
          <p:cNvSpPr txBox="1">
            <a:spLocks noChangeArrowheads="1"/>
          </p:cNvSpPr>
          <p:nvPr/>
        </p:nvSpPr>
        <p:spPr bwMode="auto">
          <a:xfrm>
            <a:off x="1447800" y="3352800"/>
            <a:ext cx="4800600" cy="1739900"/>
          </a:xfrm>
          <a:prstGeom prst="rect">
            <a:avLst/>
          </a:prstGeom>
          <a:noFill/>
          <a:ln w="9525">
            <a:noFill/>
            <a:miter lim="800000"/>
            <a:headEnd/>
            <a:tailEnd/>
          </a:ln>
        </p:spPr>
        <p:txBody>
          <a:bodyPr>
            <a:spAutoFit/>
          </a:bodyPr>
          <a:lstStyle/>
          <a:p>
            <a:pPr algn="ctr" eaLnBrk="1" hangingPunct="1">
              <a:spcBef>
                <a:spcPct val="20000"/>
              </a:spcBef>
              <a:buClr>
                <a:schemeClr val="folHlink"/>
              </a:buClr>
              <a:buSzPct val="60000"/>
              <a:buFont typeface="Wingdings" pitchFamily="2" charset="2"/>
              <a:buNone/>
            </a:pPr>
            <a:r>
              <a:rPr lang="en-US" sz="3600" noProof="1"/>
              <a:t>Percepatan adalah perubahan kecepatan per satuan waktu</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blinds(horizontal)">
                                      <p:cBhvr>
                                        <p:cTn id="7" dur="500"/>
                                        <p:tgtEl>
                                          <p:spTgt spid="30724"/>
                                        </p:tgtEl>
                                      </p:cBhvr>
                                    </p:animEffect>
                                  </p:childTnLst>
                                </p:cTn>
                              </p:par>
                              <p:par>
                                <p:cTn id="8" presetID="2" presetClass="entr" presetSubtype="4" fill="hold" nodeType="withEffect">
                                  <p:stCondLst>
                                    <p:cond delay="0"/>
                                  </p:stCondLst>
                                  <p:childTnLst>
                                    <p:set>
                                      <p:cBhvr>
                                        <p:cTn id="9" dur="1" fill="hold">
                                          <p:stCondLst>
                                            <p:cond delay="0"/>
                                          </p:stCondLst>
                                        </p:cTn>
                                        <p:tgtEl>
                                          <p:spTgt spid="30726"/>
                                        </p:tgtEl>
                                        <p:attrNameLst>
                                          <p:attrName>style.visibility</p:attrName>
                                        </p:attrNameLst>
                                      </p:cBhvr>
                                      <p:to>
                                        <p:strVal val="visible"/>
                                      </p:to>
                                    </p:set>
                                    <p:anim calcmode="lin" valueType="num">
                                      <p:cBhvr additive="base">
                                        <p:cTn id="10" dur="500" fill="hold"/>
                                        <p:tgtEl>
                                          <p:spTgt spid="30726"/>
                                        </p:tgtEl>
                                        <p:attrNameLst>
                                          <p:attrName>ppt_x</p:attrName>
                                        </p:attrNameLst>
                                      </p:cBhvr>
                                      <p:tavLst>
                                        <p:tav tm="0">
                                          <p:val>
                                            <p:strVal val="#ppt_x"/>
                                          </p:val>
                                        </p:tav>
                                        <p:tav tm="100000">
                                          <p:val>
                                            <p:strVal val="#ppt_x"/>
                                          </p:val>
                                        </p:tav>
                                      </p:tavLst>
                                    </p:anim>
                                    <p:anim calcmode="lin" valueType="num">
                                      <p:cBhvr additive="base">
                                        <p:cTn id="11" dur="500" fill="hold"/>
                                        <p:tgtEl>
                                          <p:spTgt spid="307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7"/>
          <p:cNvSpPr txBox="1">
            <a:spLocks noChangeArrowheads="1"/>
          </p:cNvSpPr>
          <p:nvPr/>
        </p:nvSpPr>
        <p:spPr bwMode="auto">
          <a:xfrm>
            <a:off x="762000" y="1524000"/>
            <a:ext cx="6172200" cy="1006475"/>
          </a:xfrm>
          <a:prstGeom prst="rect">
            <a:avLst/>
          </a:prstGeom>
          <a:noFill/>
          <a:ln w="9525">
            <a:noFill/>
            <a:miter lim="800000"/>
            <a:headEnd/>
            <a:tailEnd/>
          </a:ln>
        </p:spPr>
        <p:txBody>
          <a:bodyPr>
            <a:spAutoFit/>
          </a:bodyPr>
          <a:lstStyle/>
          <a:p>
            <a:pPr eaLnBrk="1" hangingPunct="1"/>
            <a:r>
              <a:rPr lang="en-US" noProof="1">
                <a:solidFill>
                  <a:schemeClr val="tx2"/>
                </a:solidFill>
                <a:latin typeface="Arial" charset="0"/>
              </a:rPr>
              <a:t>Sebuah mobil mula-mula diam kemudian dipercepat selama 2 detik sehingga memiliki kecepatan 4 m/detik. Berapakah percepatannya?</a:t>
            </a:r>
          </a:p>
        </p:txBody>
      </p:sp>
      <p:pic>
        <p:nvPicPr>
          <p:cNvPr id="70676" name="Picture 20"/>
          <p:cNvPicPr>
            <a:picLocks noChangeAspect="1" noChangeArrowheads="1"/>
          </p:cNvPicPr>
          <p:nvPr/>
        </p:nvPicPr>
        <p:blipFill>
          <a:blip r:embed="rId3"/>
          <a:srcRect/>
          <a:stretch>
            <a:fillRect/>
          </a:stretch>
        </p:blipFill>
        <p:spPr bwMode="auto">
          <a:xfrm>
            <a:off x="1371600" y="2819400"/>
            <a:ext cx="762000" cy="484188"/>
          </a:xfrm>
          <a:prstGeom prst="rect">
            <a:avLst/>
          </a:prstGeom>
          <a:noFill/>
          <a:ln w="9525">
            <a:noFill/>
            <a:miter lim="800000"/>
            <a:headEnd/>
            <a:tailEnd/>
          </a:ln>
        </p:spPr>
      </p:pic>
      <p:sp>
        <p:nvSpPr>
          <p:cNvPr id="70677" name="Text Box 21"/>
          <p:cNvSpPr txBox="1">
            <a:spLocks noChangeArrowheads="1"/>
          </p:cNvSpPr>
          <p:nvPr/>
        </p:nvSpPr>
        <p:spPr bwMode="auto">
          <a:xfrm>
            <a:off x="2438400" y="2895600"/>
            <a:ext cx="1219200" cy="396875"/>
          </a:xfrm>
          <a:prstGeom prst="rect">
            <a:avLst/>
          </a:prstGeom>
          <a:noFill/>
          <a:ln w="9525">
            <a:noFill/>
            <a:miter lim="800000"/>
            <a:headEnd/>
            <a:tailEnd/>
          </a:ln>
        </p:spPr>
        <p:txBody>
          <a:bodyPr>
            <a:spAutoFit/>
          </a:bodyPr>
          <a:lstStyle/>
          <a:p>
            <a:pPr eaLnBrk="1" hangingPunct="1">
              <a:spcBef>
                <a:spcPct val="50000"/>
              </a:spcBef>
            </a:pPr>
            <a:r>
              <a:rPr lang="en-US" noProof="1">
                <a:solidFill>
                  <a:schemeClr val="tx2"/>
                </a:solidFill>
                <a:latin typeface="Arial" charset="0"/>
              </a:rPr>
              <a:t>0 m/detik</a:t>
            </a:r>
          </a:p>
        </p:txBody>
      </p:sp>
      <p:sp>
        <p:nvSpPr>
          <p:cNvPr id="70678" name="Text Box 22"/>
          <p:cNvSpPr txBox="1">
            <a:spLocks noChangeArrowheads="1"/>
          </p:cNvSpPr>
          <p:nvPr/>
        </p:nvSpPr>
        <p:spPr bwMode="auto">
          <a:xfrm>
            <a:off x="1371600" y="3429000"/>
            <a:ext cx="2362200" cy="396875"/>
          </a:xfrm>
          <a:prstGeom prst="rect">
            <a:avLst/>
          </a:prstGeom>
          <a:noFill/>
          <a:ln w="9525">
            <a:noFill/>
            <a:miter lim="800000"/>
            <a:headEnd/>
            <a:tailEnd/>
          </a:ln>
        </p:spPr>
        <p:txBody>
          <a:bodyPr>
            <a:spAutoFit/>
          </a:bodyPr>
          <a:lstStyle/>
          <a:p>
            <a:pPr eaLnBrk="1" hangingPunct="1">
              <a:spcBef>
                <a:spcPct val="50000"/>
              </a:spcBef>
            </a:pPr>
            <a:r>
              <a:rPr lang="en-US" noProof="1">
                <a:solidFill>
                  <a:schemeClr val="tx2"/>
                </a:solidFill>
                <a:latin typeface="Arial" charset="0"/>
              </a:rPr>
              <a:t>2 detik kemudian</a:t>
            </a:r>
          </a:p>
        </p:txBody>
      </p:sp>
      <p:grpSp>
        <p:nvGrpSpPr>
          <p:cNvPr id="2" name="Group 33"/>
          <p:cNvGrpSpPr>
            <a:grpSpLocks/>
          </p:cNvGrpSpPr>
          <p:nvPr/>
        </p:nvGrpSpPr>
        <p:grpSpPr bwMode="auto">
          <a:xfrm>
            <a:off x="4038600" y="3276600"/>
            <a:ext cx="2743200" cy="636588"/>
            <a:chOff x="2544" y="2064"/>
            <a:chExt cx="1728" cy="401"/>
          </a:xfrm>
        </p:grpSpPr>
        <p:pic>
          <p:nvPicPr>
            <p:cNvPr id="46093" name="Picture 23"/>
            <p:cNvPicPr>
              <a:picLocks noChangeAspect="1" noChangeArrowheads="1"/>
            </p:cNvPicPr>
            <p:nvPr/>
          </p:nvPicPr>
          <p:blipFill>
            <a:blip r:embed="rId3"/>
            <a:srcRect/>
            <a:stretch>
              <a:fillRect/>
            </a:stretch>
          </p:blipFill>
          <p:spPr bwMode="auto">
            <a:xfrm>
              <a:off x="2544" y="2160"/>
              <a:ext cx="480" cy="305"/>
            </a:xfrm>
            <a:prstGeom prst="rect">
              <a:avLst/>
            </a:prstGeom>
            <a:noFill/>
            <a:ln w="9525">
              <a:noFill/>
              <a:miter lim="800000"/>
              <a:headEnd/>
              <a:tailEnd/>
            </a:ln>
          </p:spPr>
        </p:pic>
        <p:sp>
          <p:nvSpPr>
            <p:cNvPr id="46094" name="Line 24"/>
            <p:cNvSpPr>
              <a:spLocks noChangeShapeType="1"/>
            </p:cNvSpPr>
            <p:nvPr/>
          </p:nvSpPr>
          <p:spPr bwMode="auto">
            <a:xfrm>
              <a:off x="3264" y="2304"/>
              <a:ext cx="1008" cy="0"/>
            </a:xfrm>
            <a:prstGeom prst="line">
              <a:avLst/>
            </a:prstGeom>
            <a:noFill/>
            <a:ln w="9525">
              <a:solidFill>
                <a:schemeClr val="tx1"/>
              </a:solidFill>
              <a:round/>
              <a:headEnd/>
              <a:tailEnd type="triangle" w="med" len="med"/>
            </a:ln>
          </p:spPr>
          <p:txBody>
            <a:bodyPr/>
            <a:lstStyle/>
            <a:p>
              <a:endParaRPr lang="en-US"/>
            </a:p>
          </p:txBody>
        </p:sp>
        <p:sp>
          <p:nvSpPr>
            <p:cNvPr id="46095" name="Text Box 25"/>
            <p:cNvSpPr txBox="1">
              <a:spLocks noChangeArrowheads="1"/>
            </p:cNvSpPr>
            <p:nvPr/>
          </p:nvSpPr>
          <p:spPr bwMode="auto">
            <a:xfrm>
              <a:off x="3360" y="2064"/>
              <a:ext cx="864" cy="250"/>
            </a:xfrm>
            <a:prstGeom prst="rect">
              <a:avLst/>
            </a:prstGeom>
            <a:noFill/>
            <a:ln w="9525">
              <a:noFill/>
              <a:miter lim="800000"/>
              <a:headEnd/>
              <a:tailEnd/>
            </a:ln>
          </p:spPr>
          <p:txBody>
            <a:bodyPr>
              <a:spAutoFit/>
            </a:bodyPr>
            <a:lstStyle/>
            <a:p>
              <a:pPr eaLnBrk="1" hangingPunct="1">
                <a:spcBef>
                  <a:spcPct val="50000"/>
                </a:spcBef>
              </a:pPr>
              <a:r>
                <a:rPr lang="en-US" noProof="1">
                  <a:solidFill>
                    <a:schemeClr val="tx2"/>
                  </a:solidFill>
                  <a:latin typeface="Arial" charset="0"/>
                </a:rPr>
                <a:t>4 m/detik</a:t>
              </a:r>
            </a:p>
          </p:txBody>
        </p:sp>
      </p:grpSp>
      <p:sp>
        <p:nvSpPr>
          <p:cNvPr id="70682" name="Text Box 26"/>
          <p:cNvSpPr txBox="1">
            <a:spLocks noChangeArrowheads="1"/>
          </p:cNvSpPr>
          <p:nvPr/>
        </p:nvSpPr>
        <p:spPr bwMode="auto">
          <a:xfrm>
            <a:off x="1524000" y="4267200"/>
            <a:ext cx="6400800" cy="396875"/>
          </a:xfrm>
          <a:prstGeom prst="rect">
            <a:avLst/>
          </a:prstGeom>
          <a:noFill/>
          <a:ln w="9525">
            <a:noFill/>
            <a:miter lim="800000"/>
            <a:headEnd/>
            <a:tailEnd/>
          </a:ln>
        </p:spPr>
        <p:txBody>
          <a:bodyPr>
            <a:spAutoFit/>
          </a:bodyPr>
          <a:lstStyle/>
          <a:p>
            <a:pPr eaLnBrk="1" hangingPunct="1">
              <a:spcBef>
                <a:spcPct val="50000"/>
              </a:spcBef>
            </a:pPr>
            <a:r>
              <a:rPr lang="en-US" noProof="1">
                <a:solidFill>
                  <a:schemeClr val="tx2"/>
                </a:solidFill>
                <a:latin typeface="Arial" charset="0"/>
              </a:rPr>
              <a:t>Pertambahan kecepatan selama 2 detik = 4 m/detik</a:t>
            </a:r>
          </a:p>
        </p:txBody>
      </p:sp>
      <p:sp>
        <p:nvSpPr>
          <p:cNvPr id="70683" name="Text Box 27"/>
          <p:cNvSpPr txBox="1">
            <a:spLocks noChangeArrowheads="1"/>
          </p:cNvSpPr>
          <p:nvPr/>
        </p:nvSpPr>
        <p:spPr bwMode="auto">
          <a:xfrm>
            <a:off x="2057400" y="4738688"/>
            <a:ext cx="6705600" cy="396875"/>
          </a:xfrm>
          <a:prstGeom prst="rect">
            <a:avLst/>
          </a:prstGeom>
          <a:noFill/>
          <a:ln w="9525">
            <a:noFill/>
            <a:miter lim="800000"/>
            <a:headEnd/>
            <a:tailEnd/>
          </a:ln>
        </p:spPr>
        <p:txBody>
          <a:bodyPr>
            <a:spAutoFit/>
          </a:bodyPr>
          <a:lstStyle/>
          <a:p>
            <a:pPr eaLnBrk="1" hangingPunct="1">
              <a:spcBef>
                <a:spcPct val="50000"/>
              </a:spcBef>
            </a:pPr>
            <a:r>
              <a:rPr lang="en-US" noProof="1">
                <a:solidFill>
                  <a:schemeClr val="tx2"/>
                </a:solidFill>
                <a:latin typeface="Arial" charset="0"/>
              </a:rPr>
              <a:t>Pertambahan kecepatan selama 1 detik = 2 m/detik</a:t>
            </a:r>
          </a:p>
        </p:txBody>
      </p:sp>
      <p:sp>
        <p:nvSpPr>
          <p:cNvPr id="70684" name="Text Box 28"/>
          <p:cNvSpPr txBox="1">
            <a:spLocks noChangeArrowheads="1"/>
          </p:cNvSpPr>
          <p:nvPr/>
        </p:nvSpPr>
        <p:spPr bwMode="auto">
          <a:xfrm>
            <a:off x="2819400" y="5334000"/>
            <a:ext cx="3505200" cy="396875"/>
          </a:xfrm>
          <a:prstGeom prst="rect">
            <a:avLst/>
          </a:prstGeom>
          <a:solidFill>
            <a:schemeClr val="tx1"/>
          </a:solidFill>
          <a:ln w="9525">
            <a:noFill/>
            <a:miter lim="800000"/>
            <a:headEnd/>
            <a:tailEnd/>
          </a:ln>
        </p:spPr>
        <p:txBody>
          <a:bodyPr>
            <a:spAutoFit/>
          </a:bodyPr>
          <a:lstStyle/>
          <a:p>
            <a:pPr eaLnBrk="1" hangingPunct="1">
              <a:spcBef>
                <a:spcPct val="50000"/>
              </a:spcBef>
            </a:pPr>
            <a:r>
              <a:rPr lang="en-US" noProof="1">
                <a:solidFill>
                  <a:schemeClr val="bg1"/>
                </a:solidFill>
                <a:latin typeface="Arial" charset="0"/>
              </a:rPr>
              <a:t>Percepatannya 2 m/detik</a:t>
            </a:r>
            <a:r>
              <a:rPr lang="en-US" baseline="30000" noProof="1">
                <a:solidFill>
                  <a:schemeClr val="bg1"/>
                </a:solidFill>
                <a:latin typeface="Arial" charset="0"/>
              </a:rPr>
              <a:t>2</a:t>
            </a:r>
            <a:endParaRPr lang="en-US" noProof="1">
              <a:solidFill>
                <a:schemeClr val="bg1"/>
              </a:solidFill>
              <a:latin typeface="Arial" charset="0"/>
            </a:endParaRPr>
          </a:p>
        </p:txBody>
      </p:sp>
      <p:sp>
        <p:nvSpPr>
          <p:cNvPr id="46090" name="AutoShape 31"/>
          <p:cNvSpPr>
            <a:spLocks noChangeArrowheads="1"/>
          </p:cNvSpPr>
          <p:nvPr/>
        </p:nvSpPr>
        <p:spPr bwMode="auto">
          <a:xfrm>
            <a:off x="152400" y="228600"/>
            <a:ext cx="5715000" cy="1143000"/>
          </a:xfrm>
          <a:prstGeom prst="cloudCallout">
            <a:avLst>
              <a:gd name="adj1" fmla="val 74500"/>
              <a:gd name="adj2" fmla="val 37500"/>
            </a:avLst>
          </a:prstGeom>
          <a:solidFill>
            <a:srgbClr val="FFFFFF"/>
          </a:solidFill>
          <a:ln w="38100">
            <a:solidFill>
              <a:srgbClr val="99CCFF"/>
            </a:solidFill>
            <a:round/>
            <a:headEnd/>
            <a:tailEnd/>
          </a:ln>
        </p:spPr>
        <p:txBody>
          <a:bodyPr/>
          <a:lstStyle/>
          <a:p>
            <a:pPr algn="ctr"/>
            <a:endParaRPr lang="en-US" noProof="1">
              <a:latin typeface="Arial" charset="0"/>
            </a:endParaRPr>
          </a:p>
        </p:txBody>
      </p:sp>
      <p:sp>
        <p:nvSpPr>
          <p:cNvPr id="46091" name="Rectangle 32"/>
          <p:cNvSpPr>
            <a:spLocks noChangeArrowheads="1"/>
          </p:cNvSpPr>
          <p:nvPr/>
        </p:nvSpPr>
        <p:spPr bwMode="auto">
          <a:xfrm>
            <a:off x="1600200" y="533400"/>
            <a:ext cx="2819400" cy="609600"/>
          </a:xfrm>
          <a:prstGeom prst="rect">
            <a:avLst/>
          </a:prstGeom>
          <a:noFill/>
          <a:ln w="9525">
            <a:noFill/>
            <a:miter lim="800000"/>
            <a:headEnd/>
            <a:tailEnd/>
          </a:ln>
        </p:spPr>
        <p:txBody>
          <a:bodyPr anchor="b"/>
          <a:lstStyle/>
          <a:p>
            <a:pPr eaLnBrk="1" hangingPunct="1"/>
            <a:r>
              <a:rPr lang="en-US" sz="4000" noProof="1">
                <a:latin typeface="Monotype Corsiva" pitchFamily="66" charset="0"/>
              </a:rPr>
              <a:t>Asyiknya Soal</a:t>
            </a:r>
          </a:p>
        </p:txBody>
      </p:sp>
      <p:pic>
        <p:nvPicPr>
          <p:cNvPr id="46092" name="Picture 34" descr="36934940"/>
          <p:cNvPicPr>
            <a:picLocks noChangeAspect="1" noChangeArrowheads="1"/>
          </p:cNvPicPr>
          <p:nvPr/>
        </p:nvPicPr>
        <p:blipFill>
          <a:blip r:embed="rId4"/>
          <a:srcRect/>
          <a:stretch>
            <a:fillRect/>
          </a:stretch>
        </p:blipFill>
        <p:spPr bwMode="auto">
          <a:xfrm>
            <a:off x="7180263" y="1371600"/>
            <a:ext cx="1592262" cy="2590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0676"/>
                                        </p:tgtEl>
                                        <p:attrNameLst>
                                          <p:attrName>style.visibility</p:attrName>
                                        </p:attrNameLst>
                                      </p:cBhvr>
                                      <p:to>
                                        <p:strVal val="visible"/>
                                      </p:to>
                                    </p:set>
                                    <p:animEffect transition="in" filter="blinds(horizontal)">
                                      <p:cBhvr>
                                        <p:cTn id="7" dur="500"/>
                                        <p:tgtEl>
                                          <p:spTgt spid="7067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0677"/>
                                        </p:tgtEl>
                                        <p:attrNameLst>
                                          <p:attrName>style.visibility</p:attrName>
                                        </p:attrNameLst>
                                      </p:cBhvr>
                                      <p:to>
                                        <p:strVal val="visible"/>
                                      </p:to>
                                    </p:set>
                                    <p:animEffect transition="in" filter="blinds(horizontal)">
                                      <p:cBhvr>
                                        <p:cTn id="10" dur="500"/>
                                        <p:tgtEl>
                                          <p:spTgt spid="7067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0678"/>
                                        </p:tgtEl>
                                        <p:attrNameLst>
                                          <p:attrName>style.visibility</p:attrName>
                                        </p:attrNameLst>
                                      </p:cBhvr>
                                      <p:to>
                                        <p:strVal val="visible"/>
                                      </p:to>
                                    </p:set>
                                    <p:animEffect transition="in" filter="blinds(horizontal)">
                                      <p:cBhvr>
                                        <p:cTn id="15" dur="500"/>
                                        <p:tgtEl>
                                          <p:spTgt spid="70678"/>
                                        </p:tgtEl>
                                      </p:cBhvr>
                                    </p:animEffect>
                                  </p:childTnLst>
                                </p:cTn>
                              </p:par>
                            </p:childTnLst>
                          </p:cTn>
                        </p:par>
                        <p:par>
                          <p:cTn id="16" fill="hold">
                            <p:stCondLst>
                              <p:cond delay="500"/>
                            </p:stCondLst>
                            <p:childTnLst>
                              <p:par>
                                <p:cTn id="17" presetID="3" presetClass="entr" presetSubtype="1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70682"/>
                                        </p:tgtEl>
                                        <p:attrNameLst>
                                          <p:attrName>style.visibility</p:attrName>
                                        </p:attrNameLst>
                                      </p:cBhvr>
                                      <p:to>
                                        <p:strVal val="visible"/>
                                      </p:to>
                                    </p:set>
                                    <p:animEffect transition="in" filter="blinds(horizontal)">
                                      <p:cBhvr>
                                        <p:cTn id="24" dur="500"/>
                                        <p:tgtEl>
                                          <p:spTgt spid="7068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70683"/>
                                        </p:tgtEl>
                                        <p:attrNameLst>
                                          <p:attrName>style.visibility</p:attrName>
                                        </p:attrNameLst>
                                      </p:cBhvr>
                                      <p:to>
                                        <p:strVal val="visible"/>
                                      </p:to>
                                    </p:set>
                                    <p:animEffect transition="in" filter="blinds(horizontal)">
                                      <p:cBhvr>
                                        <p:cTn id="29" dur="500"/>
                                        <p:tgtEl>
                                          <p:spTgt spid="70683"/>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70684"/>
                                        </p:tgtEl>
                                        <p:attrNameLst>
                                          <p:attrName>style.visibility</p:attrName>
                                        </p:attrNameLst>
                                      </p:cBhvr>
                                      <p:to>
                                        <p:strVal val="visible"/>
                                      </p:to>
                                    </p:set>
                                    <p:animEffect transition="in" filter="blinds(horizontal)">
                                      <p:cBhvr>
                                        <p:cTn id="34" dur="500"/>
                                        <p:tgtEl>
                                          <p:spTgt spid="70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77" grpId="0"/>
      <p:bldP spid="70678" grpId="0"/>
      <p:bldP spid="70682" grpId="0"/>
      <p:bldP spid="70683" grpId="0"/>
      <p:bldP spid="7068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4"/>
          <p:cNvSpPr txBox="1">
            <a:spLocks noChangeArrowheads="1"/>
          </p:cNvSpPr>
          <p:nvPr/>
        </p:nvSpPr>
        <p:spPr bwMode="auto">
          <a:xfrm>
            <a:off x="762000" y="1524000"/>
            <a:ext cx="6172200" cy="1006475"/>
          </a:xfrm>
          <a:prstGeom prst="rect">
            <a:avLst/>
          </a:prstGeom>
          <a:noFill/>
          <a:ln w="9525">
            <a:noFill/>
            <a:miter lim="800000"/>
            <a:headEnd/>
            <a:tailEnd/>
          </a:ln>
        </p:spPr>
        <p:txBody>
          <a:bodyPr>
            <a:spAutoFit/>
          </a:bodyPr>
          <a:lstStyle/>
          <a:p>
            <a:pPr eaLnBrk="1" hangingPunct="1"/>
            <a:r>
              <a:rPr lang="en-US" noProof="1">
                <a:solidFill>
                  <a:schemeClr val="tx2"/>
                </a:solidFill>
                <a:latin typeface="Arial" charset="0"/>
              </a:rPr>
              <a:t>Sebuah mobil mula-mula diam kemudian dipercepat selama     detik sehingga memiliki kecepatan     m/detik. Berapakah percepatannya?</a:t>
            </a:r>
          </a:p>
        </p:txBody>
      </p:sp>
      <p:sp>
        <p:nvSpPr>
          <p:cNvPr id="7174" name="AutoShape 6"/>
          <p:cNvSpPr>
            <a:spLocks noChangeArrowheads="1"/>
          </p:cNvSpPr>
          <p:nvPr/>
        </p:nvSpPr>
        <p:spPr bwMode="auto">
          <a:xfrm>
            <a:off x="152400" y="228600"/>
            <a:ext cx="5715000" cy="1143000"/>
          </a:xfrm>
          <a:prstGeom prst="cloudCallout">
            <a:avLst>
              <a:gd name="adj1" fmla="val 74500"/>
              <a:gd name="adj2" fmla="val 37500"/>
            </a:avLst>
          </a:prstGeom>
          <a:solidFill>
            <a:srgbClr val="FFFFFF"/>
          </a:solidFill>
          <a:ln w="38100">
            <a:solidFill>
              <a:srgbClr val="99CCFF"/>
            </a:solidFill>
            <a:round/>
            <a:headEnd/>
            <a:tailEnd/>
          </a:ln>
        </p:spPr>
        <p:txBody>
          <a:bodyPr/>
          <a:lstStyle/>
          <a:p>
            <a:pPr algn="ctr"/>
            <a:endParaRPr lang="en-US" sz="4000" noProof="1">
              <a:latin typeface="Arial" charset="0"/>
            </a:endParaRPr>
          </a:p>
        </p:txBody>
      </p:sp>
      <p:sp>
        <p:nvSpPr>
          <p:cNvPr id="7175" name="Rectangle 7"/>
          <p:cNvSpPr>
            <a:spLocks noChangeArrowheads="1"/>
          </p:cNvSpPr>
          <p:nvPr/>
        </p:nvSpPr>
        <p:spPr bwMode="auto">
          <a:xfrm>
            <a:off x="1600200" y="457200"/>
            <a:ext cx="2819400" cy="609600"/>
          </a:xfrm>
          <a:prstGeom prst="rect">
            <a:avLst/>
          </a:prstGeom>
          <a:noFill/>
          <a:ln w="9525">
            <a:noFill/>
            <a:miter lim="800000"/>
            <a:headEnd/>
            <a:tailEnd/>
          </a:ln>
        </p:spPr>
        <p:txBody>
          <a:bodyPr anchor="b"/>
          <a:lstStyle/>
          <a:p>
            <a:pPr eaLnBrk="1" hangingPunct="1"/>
            <a:r>
              <a:rPr lang="en-US" sz="4000" noProof="1">
                <a:latin typeface="Monotype Corsiva" pitchFamily="66" charset="0"/>
              </a:rPr>
              <a:t>Asyiknya Soal</a:t>
            </a:r>
          </a:p>
        </p:txBody>
      </p:sp>
      <p:pic>
        <p:nvPicPr>
          <p:cNvPr id="7176" name="Picture 13" descr="36934940"/>
          <p:cNvPicPr>
            <a:picLocks noChangeAspect="1" noChangeArrowheads="1"/>
          </p:cNvPicPr>
          <p:nvPr/>
        </p:nvPicPr>
        <p:blipFill>
          <a:blip r:embed="rId6"/>
          <a:srcRect/>
          <a:stretch>
            <a:fillRect/>
          </a:stretch>
        </p:blipFill>
        <p:spPr bwMode="auto">
          <a:xfrm>
            <a:off x="7180263" y="1371600"/>
            <a:ext cx="1592262" cy="2590800"/>
          </a:xfrm>
          <a:prstGeom prst="rect">
            <a:avLst/>
          </a:prstGeom>
          <a:noFill/>
          <a:ln w="9525">
            <a:noFill/>
            <a:miter lim="800000"/>
            <a:headEnd/>
            <a:tailEnd/>
          </a:ln>
        </p:spPr>
      </p:pic>
    </p:spTree>
    <p:controls>
      <p:control spid="7170" name="Label1" r:id="rId2" imgW="209520" imgH="257040"/>
      <p:control spid="7171" name="Label2" r:id="rId3" imgW="304920" imgH="380880"/>
      <p:control spid="7172" name="CommandButton1" r:id="rId4" imgW="1371600" imgH="762120"/>
    </p:controls>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7"/>
          <p:cNvSpPr txBox="1">
            <a:spLocks noChangeArrowheads="1"/>
          </p:cNvSpPr>
          <p:nvPr/>
        </p:nvSpPr>
        <p:spPr bwMode="auto">
          <a:xfrm>
            <a:off x="533400" y="1600200"/>
            <a:ext cx="7010400" cy="1006475"/>
          </a:xfrm>
          <a:prstGeom prst="rect">
            <a:avLst/>
          </a:prstGeom>
          <a:noFill/>
          <a:ln w="9525">
            <a:noFill/>
            <a:miter lim="800000"/>
            <a:headEnd/>
            <a:tailEnd/>
          </a:ln>
        </p:spPr>
        <p:txBody>
          <a:bodyPr>
            <a:spAutoFit/>
          </a:bodyPr>
          <a:lstStyle/>
          <a:p>
            <a:pPr eaLnBrk="1" hangingPunct="1"/>
            <a:r>
              <a:rPr lang="en-US" noProof="1">
                <a:solidFill>
                  <a:schemeClr val="tx2"/>
                </a:solidFill>
                <a:latin typeface="Arial" charset="0"/>
              </a:rPr>
              <a:t>Sebuah mobil mula-mula memiliki kecepatan 5 m/s kemudian dipercepat selama 3 detik sehingga memiliki kecepatan 20 m/s. Berapakah percepatannya?</a:t>
            </a:r>
          </a:p>
        </p:txBody>
      </p:sp>
      <p:pic>
        <p:nvPicPr>
          <p:cNvPr id="74760" name="Picture 8"/>
          <p:cNvPicPr>
            <a:picLocks noChangeAspect="1" noChangeArrowheads="1"/>
          </p:cNvPicPr>
          <p:nvPr/>
        </p:nvPicPr>
        <p:blipFill>
          <a:blip r:embed="rId3"/>
          <a:srcRect/>
          <a:stretch>
            <a:fillRect/>
          </a:stretch>
        </p:blipFill>
        <p:spPr bwMode="auto">
          <a:xfrm>
            <a:off x="1143000" y="3048000"/>
            <a:ext cx="762000" cy="484188"/>
          </a:xfrm>
          <a:prstGeom prst="rect">
            <a:avLst/>
          </a:prstGeom>
          <a:noFill/>
          <a:ln w="9525">
            <a:noFill/>
            <a:miter lim="800000"/>
            <a:headEnd/>
            <a:tailEnd/>
          </a:ln>
        </p:spPr>
      </p:pic>
      <p:sp>
        <p:nvSpPr>
          <p:cNvPr id="74761" name="Text Box 9"/>
          <p:cNvSpPr txBox="1">
            <a:spLocks noChangeArrowheads="1"/>
          </p:cNvSpPr>
          <p:nvPr/>
        </p:nvSpPr>
        <p:spPr bwMode="auto">
          <a:xfrm>
            <a:off x="3733800" y="3048000"/>
            <a:ext cx="1219200" cy="396875"/>
          </a:xfrm>
          <a:prstGeom prst="rect">
            <a:avLst/>
          </a:prstGeom>
          <a:noFill/>
          <a:ln w="9525">
            <a:noFill/>
            <a:miter lim="800000"/>
            <a:headEnd/>
            <a:tailEnd/>
          </a:ln>
        </p:spPr>
        <p:txBody>
          <a:bodyPr>
            <a:spAutoFit/>
          </a:bodyPr>
          <a:lstStyle/>
          <a:p>
            <a:pPr eaLnBrk="1" hangingPunct="1">
              <a:spcBef>
                <a:spcPct val="50000"/>
              </a:spcBef>
            </a:pPr>
            <a:r>
              <a:rPr lang="en-US" noProof="1">
                <a:solidFill>
                  <a:schemeClr val="tx2"/>
                </a:solidFill>
                <a:latin typeface="Arial" charset="0"/>
              </a:rPr>
              <a:t>5 m/detik</a:t>
            </a:r>
          </a:p>
        </p:txBody>
      </p:sp>
      <p:sp>
        <p:nvSpPr>
          <p:cNvPr id="74762" name="Text Box 10"/>
          <p:cNvSpPr txBox="1">
            <a:spLocks noChangeArrowheads="1"/>
          </p:cNvSpPr>
          <p:nvPr/>
        </p:nvSpPr>
        <p:spPr bwMode="auto">
          <a:xfrm>
            <a:off x="1066800" y="3657600"/>
            <a:ext cx="2438400" cy="396875"/>
          </a:xfrm>
          <a:prstGeom prst="rect">
            <a:avLst/>
          </a:prstGeom>
          <a:noFill/>
          <a:ln w="9525">
            <a:noFill/>
            <a:miter lim="800000"/>
            <a:headEnd/>
            <a:tailEnd/>
          </a:ln>
        </p:spPr>
        <p:txBody>
          <a:bodyPr>
            <a:spAutoFit/>
          </a:bodyPr>
          <a:lstStyle/>
          <a:p>
            <a:pPr eaLnBrk="1" hangingPunct="1">
              <a:spcBef>
                <a:spcPct val="50000"/>
              </a:spcBef>
            </a:pPr>
            <a:r>
              <a:rPr lang="en-US" noProof="1">
                <a:solidFill>
                  <a:schemeClr val="tx2"/>
                </a:solidFill>
                <a:latin typeface="Arial" charset="0"/>
              </a:rPr>
              <a:t>3 detik kemudian</a:t>
            </a:r>
          </a:p>
        </p:txBody>
      </p:sp>
      <p:pic>
        <p:nvPicPr>
          <p:cNvPr id="74763" name="Picture 11"/>
          <p:cNvPicPr>
            <a:picLocks noChangeAspect="1" noChangeArrowheads="1"/>
          </p:cNvPicPr>
          <p:nvPr/>
        </p:nvPicPr>
        <p:blipFill>
          <a:blip r:embed="rId3"/>
          <a:srcRect/>
          <a:stretch>
            <a:fillRect/>
          </a:stretch>
        </p:blipFill>
        <p:spPr bwMode="auto">
          <a:xfrm>
            <a:off x="3810000" y="3657600"/>
            <a:ext cx="762000" cy="484188"/>
          </a:xfrm>
          <a:prstGeom prst="rect">
            <a:avLst/>
          </a:prstGeom>
          <a:noFill/>
          <a:ln w="9525">
            <a:noFill/>
            <a:miter lim="800000"/>
            <a:headEnd/>
            <a:tailEnd/>
          </a:ln>
        </p:spPr>
      </p:pic>
      <p:sp>
        <p:nvSpPr>
          <p:cNvPr id="74764" name="Line 12"/>
          <p:cNvSpPr>
            <a:spLocks noChangeShapeType="1"/>
          </p:cNvSpPr>
          <p:nvPr/>
        </p:nvSpPr>
        <p:spPr bwMode="auto">
          <a:xfrm>
            <a:off x="4953000" y="3886200"/>
            <a:ext cx="1600200" cy="1588"/>
          </a:xfrm>
          <a:prstGeom prst="line">
            <a:avLst/>
          </a:prstGeom>
          <a:noFill/>
          <a:ln w="9525">
            <a:solidFill>
              <a:schemeClr val="tx1"/>
            </a:solidFill>
            <a:round/>
            <a:headEnd/>
            <a:tailEnd type="triangle" w="med" len="med"/>
          </a:ln>
        </p:spPr>
        <p:txBody>
          <a:bodyPr/>
          <a:lstStyle/>
          <a:p>
            <a:endParaRPr lang="en-US"/>
          </a:p>
        </p:txBody>
      </p:sp>
      <p:sp>
        <p:nvSpPr>
          <p:cNvPr id="74765" name="Text Box 13"/>
          <p:cNvSpPr txBox="1">
            <a:spLocks noChangeArrowheads="1"/>
          </p:cNvSpPr>
          <p:nvPr/>
        </p:nvSpPr>
        <p:spPr bwMode="auto">
          <a:xfrm>
            <a:off x="5410200" y="3505200"/>
            <a:ext cx="1371600" cy="396875"/>
          </a:xfrm>
          <a:prstGeom prst="rect">
            <a:avLst/>
          </a:prstGeom>
          <a:noFill/>
          <a:ln w="9525">
            <a:noFill/>
            <a:miter lim="800000"/>
            <a:headEnd/>
            <a:tailEnd/>
          </a:ln>
        </p:spPr>
        <p:txBody>
          <a:bodyPr>
            <a:spAutoFit/>
          </a:bodyPr>
          <a:lstStyle/>
          <a:p>
            <a:pPr eaLnBrk="1" hangingPunct="1">
              <a:spcBef>
                <a:spcPct val="50000"/>
              </a:spcBef>
            </a:pPr>
            <a:r>
              <a:rPr lang="en-US" noProof="1">
                <a:solidFill>
                  <a:schemeClr val="tx2"/>
                </a:solidFill>
                <a:latin typeface="Arial" charset="0"/>
              </a:rPr>
              <a:t>20 m/detik</a:t>
            </a:r>
          </a:p>
        </p:txBody>
      </p:sp>
      <p:sp>
        <p:nvSpPr>
          <p:cNvPr id="74766" name="Text Box 14"/>
          <p:cNvSpPr txBox="1">
            <a:spLocks noChangeArrowheads="1"/>
          </p:cNvSpPr>
          <p:nvPr/>
        </p:nvSpPr>
        <p:spPr bwMode="auto">
          <a:xfrm>
            <a:off x="1295400" y="4495800"/>
            <a:ext cx="6477000" cy="396875"/>
          </a:xfrm>
          <a:prstGeom prst="rect">
            <a:avLst/>
          </a:prstGeom>
          <a:noFill/>
          <a:ln w="9525">
            <a:noFill/>
            <a:miter lim="800000"/>
            <a:headEnd/>
            <a:tailEnd/>
          </a:ln>
        </p:spPr>
        <p:txBody>
          <a:bodyPr>
            <a:spAutoFit/>
          </a:bodyPr>
          <a:lstStyle/>
          <a:p>
            <a:pPr eaLnBrk="1" hangingPunct="1">
              <a:spcBef>
                <a:spcPct val="50000"/>
              </a:spcBef>
            </a:pPr>
            <a:r>
              <a:rPr lang="en-US" noProof="1">
                <a:solidFill>
                  <a:schemeClr val="tx2"/>
                </a:solidFill>
                <a:latin typeface="Arial" charset="0"/>
              </a:rPr>
              <a:t>Pertambahan kecepatan selama 3 detik = 15 m/detik</a:t>
            </a:r>
          </a:p>
        </p:txBody>
      </p:sp>
      <p:sp>
        <p:nvSpPr>
          <p:cNvPr id="74767" name="Text Box 15"/>
          <p:cNvSpPr txBox="1">
            <a:spLocks noChangeArrowheads="1"/>
          </p:cNvSpPr>
          <p:nvPr/>
        </p:nvSpPr>
        <p:spPr bwMode="auto">
          <a:xfrm>
            <a:off x="1828800" y="5013325"/>
            <a:ext cx="6705600" cy="396875"/>
          </a:xfrm>
          <a:prstGeom prst="rect">
            <a:avLst/>
          </a:prstGeom>
          <a:noFill/>
          <a:ln w="9525">
            <a:noFill/>
            <a:miter lim="800000"/>
            <a:headEnd/>
            <a:tailEnd/>
          </a:ln>
        </p:spPr>
        <p:txBody>
          <a:bodyPr>
            <a:spAutoFit/>
          </a:bodyPr>
          <a:lstStyle/>
          <a:p>
            <a:pPr eaLnBrk="1" hangingPunct="1">
              <a:spcBef>
                <a:spcPct val="50000"/>
              </a:spcBef>
            </a:pPr>
            <a:r>
              <a:rPr lang="en-US" noProof="1">
                <a:solidFill>
                  <a:schemeClr val="tx2"/>
                </a:solidFill>
                <a:latin typeface="Arial" charset="0"/>
              </a:rPr>
              <a:t>Pertambahan kecepatan selama 1 detik = 5 m/detik</a:t>
            </a:r>
          </a:p>
        </p:txBody>
      </p:sp>
      <p:sp>
        <p:nvSpPr>
          <p:cNvPr id="74768" name="Text Box 16"/>
          <p:cNvSpPr txBox="1">
            <a:spLocks noChangeArrowheads="1"/>
          </p:cNvSpPr>
          <p:nvPr/>
        </p:nvSpPr>
        <p:spPr bwMode="auto">
          <a:xfrm>
            <a:off x="2743200" y="5562600"/>
            <a:ext cx="3048000" cy="396875"/>
          </a:xfrm>
          <a:prstGeom prst="rect">
            <a:avLst/>
          </a:prstGeom>
          <a:solidFill>
            <a:schemeClr val="tx1"/>
          </a:solidFill>
          <a:ln w="9525">
            <a:noFill/>
            <a:miter lim="800000"/>
            <a:headEnd/>
            <a:tailEnd/>
          </a:ln>
        </p:spPr>
        <p:txBody>
          <a:bodyPr>
            <a:spAutoFit/>
          </a:bodyPr>
          <a:lstStyle/>
          <a:p>
            <a:pPr eaLnBrk="1" hangingPunct="1">
              <a:spcBef>
                <a:spcPct val="50000"/>
              </a:spcBef>
            </a:pPr>
            <a:r>
              <a:rPr lang="en-US" noProof="1">
                <a:solidFill>
                  <a:schemeClr val="bg1"/>
                </a:solidFill>
                <a:latin typeface="Arial" charset="0"/>
              </a:rPr>
              <a:t>Percepatannya 5 m/s</a:t>
            </a:r>
            <a:r>
              <a:rPr lang="en-US" baseline="30000" noProof="1">
                <a:solidFill>
                  <a:schemeClr val="bg1"/>
                </a:solidFill>
                <a:latin typeface="Arial" charset="0"/>
              </a:rPr>
              <a:t>2</a:t>
            </a:r>
            <a:endParaRPr lang="en-US" noProof="1">
              <a:solidFill>
                <a:schemeClr val="bg1"/>
              </a:solidFill>
              <a:latin typeface="Arial" charset="0"/>
            </a:endParaRPr>
          </a:p>
        </p:txBody>
      </p:sp>
      <p:sp>
        <p:nvSpPr>
          <p:cNvPr id="74770" name="Line 18"/>
          <p:cNvSpPr>
            <a:spLocks noChangeShapeType="1"/>
          </p:cNvSpPr>
          <p:nvPr/>
        </p:nvSpPr>
        <p:spPr bwMode="auto">
          <a:xfrm>
            <a:off x="2209800" y="3276600"/>
            <a:ext cx="1219200" cy="1588"/>
          </a:xfrm>
          <a:prstGeom prst="line">
            <a:avLst/>
          </a:prstGeom>
          <a:noFill/>
          <a:ln w="9525">
            <a:solidFill>
              <a:schemeClr val="tx1"/>
            </a:solidFill>
            <a:round/>
            <a:headEnd/>
            <a:tailEnd type="triangle" w="med" len="med"/>
          </a:ln>
        </p:spPr>
        <p:txBody>
          <a:bodyPr/>
          <a:lstStyle/>
          <a:p>
            <a:endParaRPr lang="en-US"/>
          </a:p>
        </p:txBody>
      </p:sp>
      <p:sp>
        <p:nvSpPr>
          <p:cNvPr id="47117" name="AutoShape 20"/>
          <p:cNvSpPr>
            <a:spLocks noChangeArrowheads="1"/>
          </p:cNvSpPr>
          <p:nvPr/>
        </p:nvSpPr>
        <p:spPr bwMode="auto">
          <a:xfrm>
            <a:off x="152400" y="228600"/>
            <a:ext cx="5715000" cy="1143000"/>
          </a:xfrm>
          <a:prstGeom prst="cloudCallout">
            <a:avLst>
              <a:gd name="adj1" fmla="val 74500"/>
              <a:gd name="adj2" fmla="val 37500"/>
            </a:avLst>
          </a:prstGeom>
          <a:solidFill>
            <a:srgbClr val="FFFFFF"/>
          </a:solidFill>
          <a:ln w="38100">
            <a:solidFill>
              <a:srgbClr val="99CCFF"/>
            </a:solidFill>
            <a:round/>
            <a:headEnd/>
            <a:tailEnd/>
          </a:ln>
        </p:spPr>
        <p:txBody>
          <a:bodyPr/>
          <a:lstStyle/>
          <a:p>
            <a:pPr algn="ctr"/>
            <a:endParaRPr lang="en-US" noProof="1">
              <a:latin typeface="Arial" charset="0"/>
            </a:endParaRPr>
          </a:p>
        </p:txBody>
      </p:sp>
      <p:sp>
        <p:nvSpPr>
          <p:cNvPr id="47118" name="Rectangle 21"/>
          <p:cNvSpPr>
            <a:spLocks noChangeArrowheads="1"/>
          </p:cNvSpPr>
          <p:nvPr/>
        </p:nvSpPr>
        <p:spPr bwMode="auto">
          <a:xfrm>
            <a:off x="1524000" y="533400"/>
            <a:ext cx="2819400" cy="609600"/>
          </a:xfrm>
          <a:prstGeom prst="rect">
            <a:avLst/>
          </a:prstGeom>
          <a:noFill/>
          <a:ln w="9525">
            <a:noFill/>
            <a:miter lim="800000"/>
            <a:headEnd/>
            <a:tailEnd/>
          </a:ln>
        </p:spPr>
        <p:txBody>
          <a:bodyPr anchor="b"/>
          <a:lstStyle/>
          <a:p>
            <a:pPr eaLnBrk="1" hangingPunct="1"/>
            <a:r>
              <a:rPr lang="en-US" sz="4000" noProof="1">
                <a:latin typeface="Monotype Corsiva" pitchFamily="66" charset="0"/>
              </a:rPr>
              <a:t>Asyiknya Soal</a:t>
            </a:r>
          </a:p>
        </p:txBody>
      </p:sp>
      <p:pic>
        <p:nvPicPr>
          <p:cNvPr id="47119" name="Picture 22" descr="36934940"/>
          <p:cNvPicPr>
            <a:picLocks noChangeAspect="1" noChangeArrowheads="1"/>
          </p:cNvPicPr>
          <p:nvPr/>
        </p:nvPicPr>
        <p:blipFill>
          <a:blip r:embed="rId4"/>
          <a:srcRect/>
          <a:stretch>
            <a:fillRect/>
          </a:stretch>
        </p:blipFill>
        <p:spPr bwMode="auto">
          <a:xfrm>
            <a:off x="7180263" y="1371600"/>
            <a:ext cx="1592262" cy="2590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4760"/>
                                        </p:tgtEl>
                                        <p:attrNameLst>
                                          <p:attrName>style.visibility</p:attrName>
                                        </p:attrNameLst>
                                      </p:cBhvr>
                                      <p:to>
                                        <p:strVal val="visible"/>
                                      </p:to>
                                    </p:set>
                                    <p:animEffect transition="in" filter="blinds(horizontal)">
                                      <p:cBhvr>
                                        <p:cTn id="7" dur="500"/>
                                        <p:tgtEl>
                                          <p:spTgt spid="7476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4770"/>
                                        </p:tgtEl>
                                        <p:attrNameLst>
                                          <p:attrName>style.visibility</p:attrName>
                                        </p:attrNameLst>
                                      </p:cBhvr>
                                      <p:to>
                                        <p:strVal val="visible"/>
                                      </p:to>
                                    </p:set>
                                    <p:animEffect transition="in" filter="blinds(horizontal)">
                                      <p:cBhvr>
                                        <p:cTn id="10" dur="500"/>
                                        <p:tgtEl>
                                          <p:spTgt spid="7477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4761"/>
                                        </p:tgtEl>
                                        <p:attrNameLst>
                                          <p:attrName>style.visibility</p:attrName>
                                        </p:attrNameLst>
                                      </p:cBhvr>
                                      <p:to>
                                        <p:strVal val="visible"/>
                                      </p:to>
                                    </p:set>
                                    <p:animEffect transition="in" filter="blinds(horizontal)">
                                      <p:cBhvr>
                                        <p:cTn id="13" dur="500"/>
                                        <p:tgtEl>
                                          <p:spTgt spid="7476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4762"/>
                                        </p:tgtEl>
                                        <p:attrNameLst>
                                          <p:attrName>style.visibility</p:attrName>
                                        </p:attrNameLst>
                                      </p:cBhvr>
                                      <p:to>
                                        <p:strVal val="visible"/>
                                      </p:to>
                                    </p:set>
                                    <p:animEffect transition="in" filter="blinds(horizontal)">
                                      <p:cBhvr>
                                        <p:cTn id="18" dur="500"/>
                                        <p:tgtEl>
                                          <p:spTgt spid="74762"/>
                                        </p:tgtEl>
                                      </p:cBhvr>
                                    </p:animEffect>
                                  </p:childTnLst>
                                </p:cTn>
                              </p:par>
                            </p:childTnLst>
                          </p:cTn>
                        </p:par>
                        <p:par>
                          <p:cTn id="19" fill="hold">
                            <p:stCondLst>
                              <p:cond delay="500"/>
                            </p:stCondLst>
                            <p:childTnLst>
                              <p:par>
                                <p:cTn id="20" presetID="3" presetClass="entr" presetSubtype="10" fill="hold" nodeType="afterEffect">
                                  <p:stCondLst>
                                    <p:cond delay="0"/>
                                  </p:stCondLst>
                                  <p:childTnLst>
                                    <p:set>
                                      <p:cBhvr>
                                        <p:cTn id="21" dur="1" fill="hold">
                                          <p:stCondLst>
                                            <p:cond delay="0"/>
                                          </p:stCondLst>
                                        </p:cTn>
                                        <p:tgtEl>
                                          <p:spTgt spid="74763"/>
                                        </p:tgtEl>
                                        <p:attrNameLst>
                                          <p:attrName>style.visibility</p:attrName>
                                        </p:attrNameLst>
                                      </p:cBhvr>
                                      <p:to>
                                        <p:strVal val="visible"/>
                                      </p:to>
                                    </p:set>
                                    <p:animEffect transition="in" filter="blinds(horizontal)">
                                      <p:cBhvr>
                                        <p:cTn id="22" dur="500"/>
                                        <p:tgtEl>
                                          <p:spTgt spid="7476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4765"/>
                                        </p:tgtEl>
                                        <p:attrNameLst>
                                          <p:attrName>style.visibility</p:attrName>
                                        </p:attrNameLst>
                                      </p:cBhvr>
                                      <p:to>
                                        <p:strVal val="visible"/>
                                      </p:to>
                                    </p:set>
                                    <p:animEffect transition="in" filter="blinds(horizontal)">
                                      <p:cBhvr>
                                        <p:cTn id="25" dur="500"/>
                                        <p:tgtEl>
                                          <p:spTgt spid="7476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4764"/>
                                        </p:tgtEl>
                                        <p:attrNameLst>
                                          <p:attrName>style.visibility</p:attrName>
                                        </p:attrNameLst>
                                      </p:cBhvr>
                                      <p:to>
                                        <p:strVal val="visible"/>
                                      </p:to>
                                    </p:set>
                                    <p:animEffect transition="in" filter="blinds(horizontal)">
                                      <p:cBhvr>
                                        <p:cTn id="28" dur="500"/>
                                        <p:tgtEl>
                                          <p:spTgt spid="74764"/>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74766"/>
                                        </p:tgtEl>
                                        <p:attrNameLst>
                                          <p:attrName>style.visibility</p:attrName>
                                        </p:attrNameLst>
                                      </p:cBhvr>
                                      <p:to>
                                        <p:strVal val="visible"/>
                                      </p:to>
                                    </p:set>
                                    <p:animEffect transition="in" filter="blinds(horizontal)">
                                      <p:cBhvr>
                                        <p:cTn id="33" dur="500"/>
                                        <p:tgtEl>
                                          <p:spTgt spid="74766"/>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74767"/>
                                        </p:tgtEl>
                                        <p:attrNameLst>
                                          <p:attrName>style.visibility</p:attrName>
                                        </p:attrNameLst>
                                      </p:cBhvr>
                                      <p:to>
                                        <p:strVal val="visible"/>
                                      </p:to>
                                    </p:set>
                                    <p:animEffect transition="in" filter="blinds(horizontal)">
                                      <p:cBhvr>
                                        <p:cTn id="38" dur="500"/>
                                        <p:tgtEl>
                                          <p:spTgt spid="74767"/>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74768"/>
                                        </p:tgtEl>
                                        <p:attrNameLst>
                                          <p:attrName>style.visibility</p:attrName>
                                        </p:attrNameLst>
                                      </p:cBhvr>
                                      <p:to>
                                        <p:strVal val="visible"/>
                                      </p:to>
                                    </p:set>
                                    <p:animEffect transition="in" filter="blinds(horizontal)">
                                      <p:cBhvr>
                                        <p:cTn id="43" dur="500"/>
                                        <p:tgtEl>
                                          <p:spTgt spid="747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1" grpId="0"/>
      <p:bldP spid="74762" grpId="0"/>
      <p:bldP spid="74764" grpId="0" animBg="1"/>
      <p:bldP spid="74765" grpId="0"/>
      <p:bldP spid="74766" grpId="0"/>
      <p:bldP spid="74767" grpId="0"/>
      <p:bldP spid="74768" grpId="0" animBg="1"/>
      <p:bldP spid="7477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 Box 4"/>
          <p:cNvSpPr txBox="1">
            <a:spLocks noChangeArrowheads="1"/>
          </p:cNvSpPr>
          <p:nvPr/>
        </p:nvSpPr>
        <p:spPr bwMode="auto">
          <a:xfrm>
            <a:off x="533400" y="1600200"/>
            <a:ext cx="7010400" cy="1006475"/>
          </a:xfrm>
          <a:prstGeom prst="rect">
            <a:avLst/>
          </a:prstGeom>
          <a:noFill/>
          <a:ln w="9525">
            <a:noFill/>
            <a:miter lim="800000"/>
            <a:headEnd/>
            <a:tailEnd/>
          </a:ln>
        </p:spPr>
        <p:txBody>
          <a:bodyPr>
            <a:spAutoFit/>
          </a:bodyPr>
          <a:lstStyle/>
          <a:p>
            <a:pPr eaLnBrk="1" hangingPunct="1"/>
            <a:r>
              <a:rPr lang="en-US" noProof="1">
                <a:solidFill>
                  <a:schemeClr val="tx2"/>
                </a:solidFill>
                <a:latin typeface="Arial" charset="0"/>
              </a:rPr>
              <a:t>Sebuah mobil mula-mula memiliki kecepatan     m/s kemudian dipercepat selama       detik sehingga memiliki kecepatan      m/s. Berapakah percepatannya?</a:t>
            </a:r>
          </a:p>
        </p:txBody>
      </p:sp>
      <p:sp>
        <p:nvSpPr>
          <p:cNvPr id="8199" name="AutoShape 6"/>
          <p:cNvSpPr>
            <a:spLocks noChangeArrowheads="1"/>
          </p:cNvSpPr>
          <p:nvPr/>
        </p:nvSpPr>
        <p:spPr bwMode="auto">
          <a:xfrm>
            <a:off x="152400" y="228600"/>
            <a:ext cx="5715000" cy="1143000"/>
          </a:xfrm>
          <a:prstGeom prst="cloudCallout">
            <a:avLst>
              <a:gd name="adj1" fmla="val 74500"/>
              <a:gd name="adj2" fmla="val 37500"/>
            </a:avLst>
          </a:prstGeom>
          <a:solidFill>
            <a:srgbClr val="FFFFFF"/>
          </a:solidFill>
          <a:ln w="38100">
            <a:solidFill>
              <a:srgbClr val="99CCFF"/>
            </a:solidFill>
            <a:round/>
            <a:headEnd/>
            <a:tailEnd/>
          </a:ln>
        </p:spPr>
        <p:txBody>
          <a:bodyPr/>
          <a:lstStyle/>
          <a:p>
            <a:pPr algn="ctr"/>
            <a:endParaRPr lang="en-US" noProof="1">
              <a:latin typeface="Arial" charset="0"/>
            </a:endParaRPr>
          </a:p>
        </p:txBody>
      </p:sp>
      <p:sp>
        <p:nvSpPr>
          <p:cNvPr id="8200" name="Rectangle 7"/>
          <p:cNvSpPr>
            <a:spLocks noChangeArrowheads="1"/>
          </p:cNvSpPr>
          <p:nvPr/>
        </p:nvSpPr>
        <p:spPr bwMode="auto">
          <a:xfrm>
            <a:off x="1524000" y="533400"/>
            <a:ext cx="2819400" cy="609600"/>
          </a:xfrm>
          <a:prstGeom prst="rect">
            <a:avLst/>
          </a:prstGeom>
          <a:noFill/>
          <a:ln w="9525">
            <a:noFill/>
            <a:miter lim="800000"/>
            <a:headEnd/>
            <a:tailEnd/>
          </a:ln>
        </p:spPr>
        <p:txBody>
          <a:bodyPr anchor="b"/>
          <a:lstStyle/>
          <a:p>
            <a:pPr eaLnBrk="1" hangingPunct="1"/>
            <a:r>
              <a:rPr lang="en-US" sz="4000" noProof="1">
                <a:latin typeface="Monotype Corsiva" pitchFamily="66" charset="0"/>
              </a:rPr>
              <a:t>Asyiknya Soal</a:t>
            </a:r>
          </a:p>
        </p:txBody>
      </p:sp>
      <p:pic>
        <p:nvPicPr>
          <p:cNvPr id="8201" name="Picture 12" descr="36934940"/>
          <p:cNvPicPr>
            <a:picLocks noChangeAspect="1" noChangeArrowheads="1"/>
          </p:cNvPicPr>
          <p:nvPr/>
        </p:nvPicPr>
        <p:blipFill>
          <a:blip r:embed="rId7"/>
          <a:srcRect/>
          <a:stretch>
            <a:fillRect/>
          </a:stretch>
        </p:blipFill>
        <p:spPr bwMode="auto">
          <a:xfrm>
            <a:off x="7180263" y="1371600"/>
            <a:ext cx="1592262" cy="2590800"/>
          </a:xfrm>
          <a:prstGeom prst="rect">
            <a:avLst/>
          </a:prstGeom>
          <a:noFill/>
          <a:ln w="9525">
            <a:noFill/>
            <a:miter lim="800000"/>
            <a:headEnd/>
            <a:tailEnd/>
          </a:ln>
        </p:spPr>
      </p:pic>
    </p:spTree>
    <p:controls>
      <p:control spid="8194" name="Label1" r:id="rId2" imgW="228600" imgH="304920"/>
      <p:control spid="8195" name="Label2" r:id="rId3" imgW="304920" imgH="352440"/>
      <p:control spid="8196" name="Label3" r:id="rId4" imgW="371520" imgH="380880"/>
      <p:control spid="8197" name="CommandButton1" r:id="rId5" imgW="1295280" imgH="685800"/>
    </p:controls>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7"/>
          <p:cNvSpPr txBox="1">
            <a:spLocks noChangeArrowheads="1"/>
          </p:cNvSpPr>
          <p:nvPr/>
        </p:nvSpPr>
        <p:spPr bwMode="auto">
          <a:xfrm>
            <a:off x="381000" y="1403350"/>
            <a:ext cx="6934200" cy="1006475"/>
          </a:xfrm>
          <a:prstGeom prst="rect">
            <a:avLst/>
          </a:prstGeom>
          <a:noFill/>
          <a:ln w="9525">
            <a:noFill/>
            <a:miter lim="800000"/>
            <a:headEnd/>
            <a:tailEnd/>
          </a:ln>
        </p:spPr>
        <p:txBody>
          <a:bodyPr>
            <a:spAutoFit/>
          </a:bodyPr>
          <a:lstStyle/>
          <a:p>
            <a:pPr eaLnBrk="1" hangingPunct="1"/>
            <a:r>
              <a:rPr lang="en-US" noProof="1">
                <a:solidFill>
                  <a:schemeClr val="tx2"/>
                </a:solidFill>
                <a:latin typeface="Arial" charset="0"/>
              </a:rPr>
              <a:t>Mobil Debby mula-mula diam. Kemudian Debby menginjak gas sehingga mobilnya dipercepat dengan percepatan 3 m/s</a:t>
            </a:r>
            <a:r>
              <a:rPr lang="en-US" baseline="30000" noProof="1">
                <a:solidFill>
                  <a:schemeClr val="tx2"/>
                </a:solidFill>
                <a:latin typeface="Arial" charset="0"/>
              </a:rPr>
              <a:t>2</a:t>
            </a:r>
            <a:r>
              <a:rPr lang="en-US" noProof="1">
                <a:solidFill>
                  <a:schemeClr val="tx2"/>
                </a:solidFill>
                <a:latin typeface="Arial" charset="0"/>
              </a:rPr>
              <a:t>. Berapakah kecepatan mobil Debby setelah 5 detik?</a:t>
            </a:r>
          </a:p>
        </p:txBody>
      </p:sp>
      <p:sp>
        <p:nvSpPr>
          <p:cNvPr id="72712" name="Oval 8"/>
          <p:cNvSpPr>
            <a:spLocks noChangeArrowheads="1"/>
          </p:cNvSpPr>
          <p:nvPr/>
        </p:nvSpPr>
        <p:spPr bwMode="auto">
          <a:xfrm>
            <a:off x="2743200" y="2590800"/>
            <a:ext cx="1981200" cy="838200"/>
          </a:xfrm>
          <a:prstGeom prst="ellipse">
            <a:avLst/>
          </a:prstGeom>
          <a:solidFill>
            <a:schemeClr val="tx1"/>
          </a:solidFill>
          <a:ln w="9525">
            <a:solidFill>
              <a:schemeClr val="tx1"/>
            </a:solidFill>
            <a:round/>
            <a:headEnd/>
            <a:tailEnd/>
          </a:ln>
        </p:spPr>
        <p:txBody>
          <a:bodyPr wrap="none" anchor="ctr"/>
          <a:lstStyle/>
          <a:p>
            <a:pPr algn="ctr" eaLnBrk="1" hangingPunct="1"/>
            <a:r>
              <a:rPr lang="en-US" noProof="1">
                <a:solidFill>
                  <a:schemeClr val="bg1"/>
                </a:solidFill>
                <a:latin typeface="Arial" charset="0"/>
              </a:rPr>
              <a:t>3 m/s</a:t>
            </a:r>
            <a:r>
              <a:rPr lang="en-US" baseline="30000" noProof="1">
                <a:solidFill>
                  <a:schemeClr val="bg1"/>
                </a:solidFill>
                <a:latin typeface="Arial" charset="0"/>
              </a:rPr>
              <a:t>2</a:t>
            </a:r>
          </a:p>
        </p:txBody>
      </p:sp>
      <p:sp>
        <p:nvSpPr>
          <p:cNvPr id="72713" name="Oval 9"/>
          <p:cNvSpPr>
            <a:spLocks noChangeArrowheads="1"/>
          </p:cNvSpPr>
          <p:nvPr/>
        </p:nvSpPr>
        <p:spPr bwMode="auto">
          <a:xfrm>
            <a:off x="1066800" y="3352800"/>
            <a:ext cx="1981200" cy="1676400"/>
          </a:xfrm>
          <a:prstGeom prst="ellipse">
            <a:avLst/>
          </a:prstGeom>
          <a:solidFill>
            <a:schemeClr val="tx1"/>
          </a:solidFill>
          <a:ln w="9525">
            <a:solidFill>
              <a:schemeClr val="tx1"/>
            </a:solidFill>
            <a:round/>
            <a:headEnd/>
            <a:tailEnd/>
          </a:ln>
        </p:spPr>
        <p:txBody>
          <a:bodyPr wrap="none" anchor="ctr"/>
          <a:lstStyle/>
          <a:p>
            <a:endParaRPr lang="en-US"/>
          </a:p>
        </p:txBody>
      </p:sp>
      <p:sp>
        <p:nvSpPr>
          <p:cNvPr id="72714" name="Line 10"/>
          <p:cNvSpPr>
            <a:spLocks noChangeShapeType="1"/>
          </p:cNvSpPr>
          <p:nvPr/>
        </p:nvSpPr>
        <p:spPr bwMode="auto">
          <a:xfrm>
            <a:off x="1066800" y="4205288"/>
            <a:ext cx="1981200" cy="0"/>
          </a:xfrm>
          <a:prstGeom prst="line">
            <a:avLst/>
          </a:prstGeom>
          <a:noFill/>
          <a:ln w="9525">
            <a:solidFill>
              <a:schemeClr val="bg1"/>
            </a:solidFill>
            <a:round/>
            <a:headEnd/>
            <a:tailEnd/>
          </a:ln>
        </p:spPr>
        <p:txBody>
          <a:bodyPr/>
          <a:lstStyle/>
          <a:p>
            <a:endParaRPr lang="en-US"/>
          </a:p>
        </p:txBody>
      </p:sp>
      <p:sp>
        <p:nvSpPr>
          <p:cNvPr id="72715" name="Text Box 11"/>
          <p:cNvSpPr txBox="1">
            <a:spLocks noChangeArrowheads="1"/>
          </p:cNvSpPr>
          <p:nvPr/>
        </p:nvSpPr>
        <p:spPr bwMode="auto">
          <a:xfrm>
            <a:off x="1676400" y="3748088"/>
            <a:ext cx="1143000" cy="396875"/>
          </a:xfrm>
          <a:prstGeom prst="rect">
            <a:avLst/>
          </a:prstGeom>
          <a:noFill/>
          <a:ln w="9525">
            <a:noFill/>
            <a:miter lim="800000"/>
            <a:headEnd/>
            <a:tailEnd/>
          </a:ln>
        </p:spPr>
        <p:txBody>
          <a:bodyPr>
            <a:spAutoFit/>
          </a:bodyPr>
          <a:lstStyle/>
          <a:p>
            <a:pPr eaLnBrk="1" hangingPunct="1">
              <a:spcBef>
                <a:spcPct val="50000"/>
              </a:spcBef>
            </a:pPr>
            <a:r>
              <a:rPr lang="en-US" noProof="1">
                <a:solidFill>
                  <a:schemeClr val="bg1"/>
                </a:solidFill>
                <a:latin typeface="Arial" charset="0"/>
              </a:rPr>
              <a:t>1 detik</a:t>
            </a:r>
          </a:p>
        </p:txBody>
      </p:sp>
      <p:sp>
        <p:nvSpPr>
          <p:cNvPr id="72716" name="Text Box 12"/>
          <p:cNvSpPr txBox="1">
            <a:spLocks noChangeArrowheads="1"/>
          </p:cNvSpPr>
          <p:nvPr/>
        </p:nvSpPr>
        <p:spPr bwMode="auto">
          <a:xfrm>
            <a:off x="1524000" y="4267200"/>
            <a:ext cx="1143000" cy="396875"/>
          </a:xfrm>
          <a:prstGeom prst="rect">
            <a:avLst/>
          </a:prstGeom>
          <a:noFill/>
          <a:ln w="9525">
            <a:noFill/>
            <a:miter lim="800000"/>
            <a:headEnd/>
            <a:tailEnd/>
          </a:ln>
        </p:spPr>
        <p:txBody>
          <a:bodyPr>
            <a:spAutoFit/>
          </a:bodyPr>
          <a:lstStyle/>
          <a:p>
            <a:pPr eaLnBrk="1" hangingPunct="1">
              <a:spcBef>
                <a:spcPct val="50000"/>
              </a:spcBef>
            </a:pPr>
            <a:r>
              <a:rPr lang="en-US" noProof="1">
                <a:solidFill>
                  <a:schemeClr val="bg1"/>
                </a:solidFill>
                <a:latin typeface="Arial" charset="0"/>
              </a:rPr>
              <a:t>5 detik</a:t>
            </a:r>
          </a:p>
        </p:txBody>
      </p:sp>
      <p:sp>
        <p:nvSpPr>
          <p:cNvPr id="72717" name="Oval 13"/>
          <p:cNvSpPr>
            <a:spLocks noChangeArrowheads="1"/>
          </p:cNvSpPr>
          <p:nvPr/>
        </p:nvSpPr>
        <p:spPr bwMode="auto">
          <a:xfrm>
            <a:off x="4572000" y="3429000"/>
            <a:ext cx="1981200" cy="1676400"/>
          </a:xfrm>
          <a:prstGeom prst="ellipse">
            <a:avLst/>
          </a:prstGeom>
          <a:solidFill>
            <a:schemeClr val="tx1"/>
          </a:solidFill>
          <a:ln w="9525">
            <a:solidFill>
              <a:schemeClr val="tx1"/>
            </a:solidFill>
            <a:round/>
            <a:headEnd/>
            <a:tailEnd/>
          </a:ln>
        </p:spPr>
        <p:txBody>
          <a:bodyPr wrap="none" anchor="ctr"/>
          <a:lstStyle/>
          <a:p>
            <a:endParaRPr lang="en-US"/>
          </a:p>
        </p:txBody>
      </p:sp>
      <p:sp>
        <p:nvSpPr>
          <p:cNvPr id="72718" name="Line 14"/>
          <p:cNvSpPr>
            <a:spLocks noChangeShapeType="1"/>
          </p:cNvSpPr>
          <p:nvPr/>
        </p:nvSpPr>
        <p:spPr bwMode="auto">
          <a:xfrm>
            <a:off x="4572000" y="4267200"/>
            <a:ext cx="1981200" cy="0"/>
          </a:xfrm>
          <a:prstGeom prst="line">
            <a:avLst/>
          </a:prstGeom>
          <a:noFill/>
          <a:ln w="9525">
            <a:solidFill>
              <a:schemeClr val="bg1"/>
            </a:solidFill>
            <a:round/>
            <a:headEnd/>
            <a:tailEnd/>
          </a:ln>
        </p:spPr>
        <p:txBody>
          <a:bodyPr/>
          <a:lstStyle/>
          <a:p>
            <a:endParaRPr lang="en-US"/>
          </a:p>
        </p:txBody>
      </p:sp>
      <p:sp>
        <p:nvSpPr>
          <p:cNvPr id="72719" name="Text Box 15"/>
          <p:cNvSpPr txBox="1">
            <a:spLocks noChangeArrowheads="1"/>
          </p:cNvSpPr>
          <p:nvPr/>
        </p:nvSpPr>
        <p:spPr bwMode="auto">
          <a:xfrm>
            <a:off x="5181600" y="3810000"/>
            <a:ext cx="914400" cy="396875"/>
          </a:xfrm>
          <a:prstGeom prst="rect">
            <a:avLst/>
          </a:prstGeom>
          <a:noFill/>
          <a:ln w="9525">
            <a:noFill/>
            <a:miter lim="800000"/>
            <a:headEnd/>
            <a:tailEnd/>
          </a:ln>
        </p:spPr>
        <p:txBody>
          <a:bodyPr>
            <a:spAutoFit/>
          </a:bodyPr>
          <a:lstStyle/>
          <a:p>
            <a:pPr eaLnBrk="1" hangingPunct="1">
              <a:spcBef>
                <a:spcPct val="50000"/>
              </a:spcBef>
            </a:pPr>
            <a:r>
              <a:rPr lang="en-US" noProof="1">
                <a:solidFill>
                  <a:schemeClr val="bg1"/>
                </a:solidFill>
                <a:latin typeface="Arial" charset="0"/>
              </a:rPr>
              <a:t>3 m/s</a:t>
            </a:r>
          </a:p>
        </p:txBody>
      </p:sp>
      <p:sp>
        <p:nvSpPr>
          <p:cNvPr id="9228" name="Text Box 16"/>
          <p:cNvSpPr txBox="1">
            <a:spLocks noChangeArrowheads="1"/>
          </p:cNvSpPr>
          <p:nvPr/>
        </p:nvSpPr>
        <p:spPr bwMode="auto">
          <a:xfrm>
            <a:off x="5105400" y="4495800"/>
            <a:ext cx="914400" cy="396875"/>
          </a:xfrm>
          <a:prstGeom prst="rect">
            <a:avLst/>
          </a:prstGeom>
          <a:noFill/>
          <a:ln w="9525">
            <a:noFill/>
            <a:miter lim="800000"/>
            <a:headEnd/>
            <a:tailEnd/>
          </a:ln>
        </p:spPr>
        <p:txBody>
          <a:bodyPr>
            <a:spAutoFit/>
          </a:bodyPr>
          <a:lstStyle/>
          <a:p>
            <a:pPr eaLnBrk="1" hangingPunct="1">
              <a:spcBef>
                <a:spcPct val="50000"/>
              </a:spcBef>
            </a:pPr>
            <a:endParaRPr lang="en-US" noProof="1">
              <a:solidFill>
                <a:schemeClr val="tx2"/>
              </a:solidFill>
              <a:latin typeface="Arial" charset="0"/>
            </a:endParaRPr>
          </a:p>
        </p:txBody>
      </p:sp>
      <p:graphicFrame>
        <p:nvGraphicFramePr>
          <p:cNvPr id="72721" name="Object 17"/>
          <p:cNvGraphicFramePr>
            <a:graphicFrameLocks noChangeAspect="1"/>
          </p:cNvGraphicFramePr>
          <p:nvPr>
            <p:ph/>
          </p:nvPr>
        </p:nvGraphicFramePr>
        <p:xfrm>
          <a:off x="5029200" y="4368800"/>
          <a:ext cx="1011238" cy="490538"/>
        </p:xfrm>
        <a:graphic>
          <a:graphicData uri="http://schemas.openxmlformats.org/presentationml/2006/ole">
            <p:oleObj spid="_x0000_s9218" name="Equation" r:id="rId4" imgW="812520" imgH="393480" progId="">
              <p:embed/>
            </p:oleObj>
          </a:graphicData>
        </a:graphic>
      </p:graphicFrame>
      <p:sp>
        <p:nvSpPr>
          <p:cNvPr id="72722" name="Text Box 18"/>
          <p:cNvSpPr txBox="1">
            <a:spLocks noChangeArrowheads="1"/>
          </p:cNvSpPr>
          <p:nvPr/>
        </p:nvSpPr>
        <p:spPr bwMode="auto">
          <a:xfrm>
            <a:off x="5410200" y="4495800"/>
            <a:ext cx="533400" cy="396875"/>
          </a:xfrm>
          <a:prstGeom prst="rect">
            <a:avLst/>
          </a:prstGeom>
          <a:noFill/>
          <a:ln w="9525">
            <a:noFill/>
            <a:miter lim="800000"/>
            <a:headEnd/>
            <a:tailEnd/>
          </a:ln>
        </p:spPr>
        <p:txBody>
          <a:bodyPr>
            <a:spAutoFit/>
          </a:bodyPr>
          <a:lstStyle/>
          <a:p>
            <a:pPr eaLnBrk="1" hangingPunct="1">
              <a:spcBef>
                <a:spcPct val="50000"/>
              </a:spcBef>
            </a:pPr>
            <a:r>
              <a:rPr lang="en-US" noProof="1">
                <a:solidFill>
                  <a:schemeClr val="bg1"/>
                </a:solidFill>
                <a:latin typeface="Arial" charset="0"/>
              </a:rPr>
              <a:t>?</a:t>
            </a:r>
          </a:p>
        </p:txBody>
      </p:sp>
      <p:sp>
        <p:nvSpPr>
          <p:cNvPr id="72723" name="Text Box 19"/>
          <p:cNvSpPr txBox="1">
            <a:spLocks noChangeArrowheads="1"/>
          </p:cNvSpPr>
          <p:nvPr/>
        </p:nvSpPr>
        <p:spPr bwMode="auto">
          <a:xfrm>
            <a:off x="1752600" y="5334000"/>
            <a:ext cx="5638800" cy="396875"/>
          </a:xfrm>
          <a:prstGeom prst="rect">
            <a:avLst/>
          </a:prstGeom>
          <a:noFill/>
          <a:ln w="9525">
            <a:noFill/>
            <a:miter lim="800000"/>
            <a:headEnd/>
            <a:tailEnd/>
          </a:ln>
        </p:spPr>
        <p:txBody>
          <a:bodyPr>
            <a:spAutoFit/>
          </a:bodyPr>
          <a:lstStyle/>
          <a:p>
            <a:pPr eaLnBrk="1" hangingPunct="1">
              <a:spcBef>
                <a:spcPct val="50000"/>
              </a:spcBef>
            </a:pPr>
            <a:r>
              <a:rPr lang="en-US" noProof="1">
                <a:solidFill>
                  <a:schemeClr val="tx2"/>
                </a:solidFill>
                <a:latin typeface="Arial" charset="0"/>
              </a:rPr>
              <a:t>Pertambahan kecepatan mobil Debby = 15 m/s</a:t>
            </a:r>
          </a:p>
        </p:txBody>
      </p:sp>
      <p:sp>
        <p:nvSpPr>
          <p:cNvPr id="72724" name="Text Box 20"/>
          <p:cNvSpPr txBox="1">
            <a:spLocks noChangeArrowheads="1"/>
          </p:cNvSpPr>
          <p:nvPr/>
        </p:nvSpPr>
        <p:spPr bwMode="auto">
          <a:xfrm>
            <a:off x="2362200" y="5867400"/>
            <a:ext cx="5791200" cy="396875"/>
          </a:xfrm>
          <a:prstGeom prst="rect">
            <a:avLst/>
          </a:prstGeom>
          <a:noFill/>
          <a:ln w="9525">
            <a:noFill/>
            <a:miter lim="800000"/>
            <a:headEnd/>
            <a:tailEnd/>
          </a:ln>
        </p:spPr>
        <p:txBody>
          <a:bodyPr>
            <a:spAutoFit/>
          </a:bodyPr>
          <a:lstStyle/>
          <a:p>
            <a:pPr eaLnBrk="1" hangingPunct="1">
              <a:spcBef>
                <a:spcPct val="50000"/>
              </a:spcBef>
            </a:pPr>
            <a:r>
              <a:rPr lang="en-US" noProof="1">
                <a:solidFill>
                  <a:schemeClr val="tx2"/>
                </a:solidFill>
                <a:latin typeface="Arial" charset="0"/>
              </a:rPr>
              <a:t>Kecepatan mobil Debby setelah 5 detik = 15 m/s</a:t>
            </a:r>
          </a:p>
        </p:txBody>
      </p:sp>
      <p:sp>
        <p:nvSpPr>
          <p:cNvPr id="9232" name="AutoShape 22"/>
          <p:cNvSpPr>
            <a:spLocks noChangeArrowheads="1"/>
          </p:cNvSpPr>
          <p:nvPr/>
        </p:nvSpPr>
        <p:spPr bwMode="auto">
          <a:xfrm>
            <a:off x="152400" y="228600"/>
            <a:ext cx="5715000" cy="1143000"/>
          </a:xfrm>
          <a:prstGeom prst="cloudCallout">
            <a:avLst>
              <a:gd name="adj1" fmla="val 74500"/>
              <a:gd name="adj2" fmla="val 37500"/>
            </a:avLst>
          </a:prstGeom>
          <a:solidFill>
            <a:srgbClr val="FFFFFF"/>
          </a:solidFill>
          <a:ln w="38100">
            <a:solidFill>
              <a:srgbClr val="99CCFF"/>
            </a:solidFill>
            <a:round/>
            <a:headEnd/>
            <a:tailEnd/>
          </a:ln>
        </p:spPr>
        <p:txBody>
          <a:bodyPr/>
          <a:lstStyle/>
          <a:p>
            <a:pPr algn="ctr"/>
            <a:endParaRPr lang="en-US" noProof="1">
              <a:latin typeface="Arial" charset="0"/>
            </a:endParaRPr>
          </a:p>
        </p:txBody>
      </p:sp>
      <p:sp>
        <p:nvSpPr>
          <p:cNvPr id="9233" name="Rectangle 23"/>
          <p:cNvSpPr>
            <a:spLocks noChangeArrowheads="1"/>
          </p:cNvSpPr>
          <p:nvPr/>
        </p:nvSpPr>
        <p:spPr bwMode="auto">
          <a:xfrm>
            <a:off x="914400" y="457200"/>
            <a:ext cx="4267200" cy="609600"/>
          </a:xfrm>
          <a:prstGeom prst="rect">
            <a:avLst/>
          </a:prstGeom>
          <a:noFill/>
          <a:ln w="9525">
            <a:noFill/>
            <a:miter lim="800000"/>
            <a:headEnd/>
            <a:tailEnd/>
          </a:ln>
        </p:spPr>
        <p:txBody>
          <a:bodyPr anchor="b"/>
          <a:lstStyle/>
          <a:p>
            <a:pPr eaLnBrk="1" hangingPunct="1"/>
            <a:r>
              <a:rPr lang="en-US" sz="4000" noProof="1">
                <a:latin typeface="Monotype Corsiva" pitchFamily="66" charset="0"/>
              </a:rPr>
              <a:t>Asyiknya Soal</a:t>
            </a:r>
          </a:p>
        </p:txBody>
      </p:sp>
      <p:pic>
        <p:nvPicPr>
          <p:cNvPr id="9234" name="Picture 24" descr="36934940"/>
          <p:cNvPicPr>
            <a:picLocks noChangeAspect="1" noChangeArrowheads="1"/>
          </p:cNvPicPr>
          <p:nvPr/>
        </p:nvPicPr>
        <p:blipFill>
          <a:blip r:embed="rId5"/>
          <a:srcRect/>
          <a:stretch>
            <a:fillRect/>
          </a:stretch>
        </p:blipFill>
        <p:spPr bwMode="auto">
          <a:xfrm>
            <a:off x="7180263" y="1371600"/>
            <a:ext cx="1592262" cy="2590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2712"/>
                                        </p:tgtEl>
                                        <p:attrNameLst>
                                          <p:attrName>style.visibility</p:attrName>
                                        </p:attrNameLst>
                                      </p:cBhvr>
                                      <p:to>
                                        <p:strVal val="visible"/>
                                      </p:to>
                                    </p:set>
                                    <p:animEffect transition="in" filter="blinds(horizontal)">
                                      <p:cBhvr>
                                        <p:cTn id="7" dur="500"/>
                                        <p:tgtEl>
                                          <p:spTgt spid="727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2715"/>
                                        </p:tgtEl>
                                        <p:attrNameLst>
                                          <p:attrName>style.visibility</p:attrName>
                                        </p:attrNameLst>
                                      </p:cBhvr>
                                      <p:to>
                                        <p:strVal val="visible"/>
                                      </p:to>
                                    </p:set>
                                    <p:animEffect transition="in" filter="blinds(horizontal)">
                                      <p:cBhvr>
                                        <p:cTn id="12" dur="500"/>
                                        <p:tgtEl>
                                          <p:spTgt spid="7271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2713"/>
                                        </p:tgtEl>
                                        <p:attrNameLst>
                                          <p:attrName>style.visibility</p:attrName>
                                        </p:attrNameLst>
                                      </p:cBhvr>
                                      <p:to>
                                        <p:strVal val="visible"/>
                                      </p:to>
                                    </p:set>
                                    <p:animEffect transition="in" filter="blinds(horizontal)">
                                      <p:cBhvr>
                                        <p:cTn id="15" dur="500"/>
                                        <p:tgtEl>
                                          <p:spTgt spid="7271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2719"/>
                                        </p:tgtEl>
                                        <p:attrNameLst>
                                          <p:attrName>style.visibility</p:attrName>
                                        </p:attrNameLst>
                                      </p:cBhvr>
                                      <p:to>
                                        <p:strVal val="visible"/>
                                      </p:to>
                                    </p:set>
                                    <p:animEffect transition="in" filter="blinds(horizontal)">
                                      <p:cBhvr>
                                        <p:cTn id="20" dur="500"/>
                                        <p:tgtEl>
                                          <p:spTgt spid="72719"/>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72717"/>
                                        </p:tgtEl>
                                        <p:attrNameLst>
                                          <p:attrName>style.visibility</p:attrName>
                                        </p:attrNameLst>
                                      </p:cBhvr>
                                      <p:to>
                                        <p:strVal val="visible"/>
                                      </p:to>
                                    </p:set>
                                    <p:animEffect transition="in" filter="blinds(horizontal)">
                                      <p:cBhvr>
                                        <p:cTn id="23" dur="500"/>
                                        <p:tgtEl>
                                          <p:spTgt spid="7271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2714"/>
                                        </p:tgtEl>
                                        <p:attrNameLst>
                                          <p:attrName>style.visibility</p:attrName>
                                        </p:attrNameLst>
                                      </p:cBhvr>
                                      <p:to>
                                        <p:strVal val="visible"/>
                                      </p:to>
                                    </p:set>
                                    <p:animEffect transition="in" filter="blinds(horizontal)">
                                      <p:cBhvr>
                                        <p:cTn id="28" dur="500"/>
                                        <p:tgtEl>
                                          <p:spTgt spid="72714"/>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2716"/>
                                        </p:tgtEl>
                                        <p:attrNameLst>
                                          <p:attrName>style.visibility</p:attrName>
                                        </p:attrNameLst>
                                      </p:cBhvr>
                                      <p:to>
                                        <p:strVal val="visible"/>
                                      </p:to>
                                    </p:set>
                                    <p:animEffect transition="in" filter="blinds(horizontal)">
                                      <p:cBhvr>
                                        <p:cTn id="31" dur="500"/>
                                        <p:tgtEl>
                                          <p:spTgt spid="7271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72722"/>
                                        </p:tgtEl>
                                        <p:attrNameLst>
                                          <p:attrName>style.visibility</p:attrName>
                                        </p:attrNameLst>
                                      </p:cBhvr>
                                      <p:to>
                                        <p:strVal val="visible"/>
                                      </p:to>
                                    </p:set>
                                    <p:animEffect transition="in" filter="blinds(horizontal)">
                                      <p:cBhvr>
                                        <p:cTn id="36" dur="500"/>
                                        <p:tgtEl>
                                          <p:spTgt spid="72722"/>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72718"/>
                                        </p:tgtEl>
                                        <p:attrNameLst>
                                          <p:attrName>style.visibility</p:attrName>
                                        </p:attrNameLst>
                                      </p:cBhvr>
                                      <p:to>
                                        <p:strVal val="visible"/>
                                      </p:to>
                                    </p:set>
                                    <p:animEffect transition="in" filter="blinds(horizontal)">
                                      <p:cBhvr>
                                        <p:cTn id="39" dur="500"/>
                                        <p:tgtEl>
                                          <p:spTgt spid="7271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xit" presetSubtype="10" fill="hold" grpId="1" nodeType="clickEffect">
                                  <p:stCondLst>
                                    <p:cond delay="0"/>
                                  </p:stCondLst>
                                  <p:childTnLst>
                                    <p:animEffect transition="out" filter="blinds(horizontal)">
                                      <p:cBhvr>
                                        <p:cTn id="43" dur="500"/>
                                        <p:tgtEl>
                                          <p:spTgt spid="72722"/>
                                        </p:tgtEl>
                                      </p:cBhvr>
                                    </p:animEffect>
                                    <p:set>
                                      <p:cBhvr>
                                        <p:cTn id="44" dur="1" fill="hold">
                                          <p:stCondLst>
                                            <p:cond delay="499"/>
                                          </p:stCondLst>
                                        </p:cTn>
                                        <p:tgtEl>
                                          <p:spTgt spid="72722"/>
                                        </p:tgtEl>
                                        <p:attrNameLst>
                                          <p:attrName>style.visibility</p:attrName>
                                        </p:attrNameLst>
                                      </p:cBhvr>
                                      <p:to>
                                        <p:strVal val="hidden"/>
                                      </p:to>
                                    </p:set>
                                  </p:childTnLst>
                                </p:cTn>
                              </p:par>
                              <p:par>
                                <p:cTn id="45" presetID="3" presetClass="entr" presetSubtype="10" fill="hold" nodeType="withEffect">
                                  <p:stCondLst>
                                    <p:cond delay="0"/>
                                  </p:stCondLst>
                                  <p:childTnLst>
                                    <p:set>
                                      <p:cBhvr>
                                        <p:cTn id="46" dur="1" fill="hold">
                                          <p:stCondLst>
                                            <p:cond delay="0"/>
                                          </p:stCondLst>
                                        </p:cTn>
                                        <p:tgtEl>
                                          <p:spTgt spid="72721"/>
                                        </p:tgtEl>
                                        <p:attrNameLst>
                                          <p:attrName>style.visibility</p:attrName>
                                        </p:attrNameLst>
                                      </p:cBhvr>
                                      <p:to>
                                        <p:strVal val="visible"/>
                                      </p:to>
                                    </p:set>
                                    <p:animEffect transition="in" filter="blinds(horizontal)">
                                      <p:cBhvr>
                                        <p:cTn id="47" dur="500"/>
                                        <p:tgtEl>
                                          <p:spTgt spid="7272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2723"/>
                                        </p:tgtEl>
                                        <p:attrNameLst>
                                          <p:attrName>style.visibility</p:attrName>
                                        </p:attrNameLst>
                                      </p:cBhvr>
                                      <p:to>
                                        <p:strVal val="visible"/>
                                      </p:to>
                                    </p:set>
                                    <p:animEffect transition="in" filter="blinds(horizontal)">
                                      <p:cBhvr>
                                        <p:cTn id="52" dur="500"/>
                                        <p:tgtEl>
                                          <p:spTgt spid="7272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2724"/>
                                        </p:tgtEl>
                                        <p:attrNameLst>
                                          <p:attrName>style.visibility</p:attrName>
                                        </p:attrNameLst>
                                      </p:cBhvr>
                                      <p:to>
                                        <p:strVal val="visible"/>
                                      </p:to>
                                    </p:set>
                                    <p:animEffect transition="in" filter="blinds(horizontal)">
                                      <p:cBhvr>
                                        <p:cTn id="57" dur="500"/>
                                        <p:tgtEl>
                                          <p:spTgt spid="72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2" grpId="0" animBg="1"/>
      <p:bldP spid="72713" grpId="0" animBg="1"/>
      <p:bldP spid="72714" grpId="0" animBg="1"/>
      <p:bldP spid="72715" grpId="0"/>
      <p:bldP spid="72716" grpId="0"/>
      <p:bldP spid="72717" grpId="0" animBg="1"/>
      <p:bldP spid="72718" grpId="0" animBg="1"/>
      <p:bldP spid="72719" grpId="0"/>
      <p:bldP spid="72722" grpId="0"/>
      <p:bldP spid="72722" grpId="1"/>
      <p:bldP spid="72723" grpId="0"/>
      <p:bldP spid="727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Text Box 4"/>
          <p:cNvSpPr txBox="1">
            <a:spLocks noChangeArrowheads="1"/>
          </p:cNvSpPr>
          <p:nvPr/>
        </p:nvSpPr>
        <p:spPr bwMode="auto">
          <a:xfrm>
            <a:off x="533400" y="1644650"/>
            <a:ext cx="6248400" cy="1311275"/>
          </a:xfrm>
          <a:prstGeom prst="rect">
            <a:avLst/>
          </a:prstGeom>
          <a:noFill/>
          <a:ln w="9525">
            <a:noFill/>
            <a:miter lim="800000"/>
            <a:headEnd/>
            <a:tailEnd/>
          </a:ln>
        </p:spPr>
        <p:txBody>
          <a:bodyPr>
            <a:spAutoFit/>
          </a:bodyPr>
          <a:lstStyle/>
          <a:p>
            <a:r>
              <a:rPr lang="en-US" noProof="1">
                <a:solidFill>
                  <a:schemeClr val="tx2"/>
                </a:solidFill>
                <a:latin typeface="Arial" charset="0"/>
              </a:rPr>
              <a:t>Mobil Debby mula-mula diam. Kemudian Debby menginjak gas sehingga mobilnya dipercepat dengan percepatan     m/s</a:t>
            </a:r>
            <a:r>
              <a:rPr lang="en-US" baseline="30000" noProof="1">
                <a:solidFill>
                  <a:schemeClr val="tx2"/>
                </a:solidFill>
                <a:latin typeface="Arial" charset="0"/>
              </a:rPr>
              <a:t>2</a:t>
            </a:r>
            <a:r>
              <a:rPr lang="en-US" noProof="1">
                <a:solidFill>
                  <a:schemeClr val="tx2"/>
                </a:solidFill>
                <a:latin typeface="Arial" charset="0"/>
              </a:rPr>
              <a:t>. Berapakah kecepatan mobil Debby setelah     detik?</a:t>
            </a:r>
          </a:p>
        </p:txBody>
      </p:sp>
      <p:sp>
        <p:nvSpPr>
          <p:cNvPr id="10249" name="Oval 5"/>
          <p:cNvSpPr>
            <a:spLocks noChangeArrowheads="1"/>
          </p:cNvSpPr>
          <p:nvPr/>
        </p:nvSpPr>
        <p:spPr bwMode="auto">
          <a:xfrm>
            <a:off x="3429000" y="3124200"/>
            <a:ext cx="1981200" cy="838200"/>
          </a:xfrm>
          <a:prstGeom prst="ellipse">
            <a:avLst/>
          </a:prstGeom>
          <a:solidFill>
            <a:schemeClr val="bg1"/>
          </a:solidFill>
          <a:ln w="9525">
            <a:solidFill>
              <a:schemeClr val="tx1"/>
            </a:solidFill>
            <a:round/>
            <a:headEnd/>
            <a:tailEnd/>
          </a:ln>
        </p:spPr>
        <p:txBody>
          <a:bodyPr wrap="none" anchor="ctr"/>
          <a:lstStyle/>
          <a:p>
            <a:pPr algn="ctr" eaLnBrk="1" hangingPunct="1"/>
            <a:endParaRPr lang="en-US" sz="1800" noProof="1">
              <a:solidFill>
                <a:schemeClr val="bg1"/>
              </a:solidFill>
            </a:endParaRPr>
          </a:p>
        </p:txBody>
      </p:sp>
      <p:sp>
        <p:nvSpPr>
          <p:cNvPr id="10250" name="Oval 6"/>
          <p:cNvSpPr>
            <a:spLocks noChangeArrowheads="1"/>
          </p:cNvSpPr>
          <p:nvPr/>
        </p:nvSpPr>
        <p:spPr bwMode="auto">
          <a:xfrm>
            <a:off x="1143000" y="4343400"/>
            <a:ext cx="1981200" cy="1676400"/>
          </a:xfrm>
          <a:prstGeom prst="ellipse">
            <a:avLst/>
          </a:prstGeom>
          <a:solidFill>
            <a:schemeClr val="bg1"/>
          </a:solidFill>
          <a:ln w="9525">
            <a:solidFill>
              <a:schemeClr val="tx1"/>
            </a:solidFill>
            <a:round/>
            <a:headEnd/>
            <a:tailEnd/>
          </a:ln>
        </p:spPr>
        <p:txBody>
          <a:bodyPr wrap="none" anchor="ctr"/>
          <a:lstStyle/>
          <a:p>
            <a:endParaRPr lang="en-US"/>
          </a:p>
        </p:txBody>
      </p:sp>
      <p:sp>
        <p:nvSpPr>
          <p:cNvPr id="10251" name="Line 7"/>
          <p:cNvSpPr>
            <a:spLocks noChangeShapeType="1"/>
          </p:cNvSpPr>
          <p:nvPr/>
        </p:nvSpPr>
        <p:spPr bwMode="auto">
          <a:xfrm>
            <a:off x="1143000" y="5181600"/>
            <a:ext cx="1981200" cy="0"/>
          </a:xfrm>
          <a:prstGeom prst="line">
            <a:avLst/>
          </a:prstGeom>
          <a:noFill/>
          <a:ln w="9525">
            <a:solidFill>
              <a:schemeClr val="tx1"/>
            </a:solidFill>
            <a:round/>
            <a:headEnd/>
            <a:tailEnd/>
          </a:ln>
        </p:spPr>
        <p:txBody>
          <a:bodyPr/>
          <a:lstStyle/>
          <a:p>
            <a:endParaRPr lang="en-US"/>
          </a:p>
        </p:txBody>
      </p:sp>
      <p:sp>
        <p:nvSpPr>
          <p:cNvPr id="10252" name="Text Box 8"/>
          <p:cNvSpPr txBox="1">
            <a:spLocks noChangeArrowheads="1"/>
          </p:cNvSpPr>
          <p:nvPr/>
        </p:nvSpPr>
        <p:spPr bwMode="auto">
          <a:xfrm>
            <a:off x="1828800" y="4724400"/>
            <a:ext cx="914400" cy="366713"/>
          </a:xfrm>
          <a:prstGeom prst="rect">
            <a:avLst/>
          </a:prstGeom>
          <a:noFill/>
          <a:ln w="9525">
            <a:noFill/>
            <a:miter lim="800000"/>
            <a:headEnd/>
            <a:tailEnd/>
          </a:ln>
        </p:spPr>
        <p:txBody>
          <a:bodyPr>
            <a:spAutoFit/>
          </a:bodyPr>
          <a:lstStyle/>
          <a:p>
            <a:pPr eaLnBrk="1" hangingPunct="1">
              <a:spcBef>
                <a:spcPct val="50000"/>
              </a:spcBef>
            </a:pPr>
            <a:r>
              <a:rPr lang="en-US" sz="1800" noProof="1">
                <a:solidFill>
                  <a:srgbClr val="000000"/>
                </a:solidFill>
              </a:rPr>
              <a:t>1 s</a:t>
            </a:r>
          </a:p>
        </p:txBody>
      </p:sp>
      <p:sp>
        <p:nvSpPr>
          <p:cNvPr id="10253" name="Oval 9"/>
          <p:cNvSpPr>
            <a:spLocks noChangeArrowheads="1"/>
          </p:cNvSpPr>
          <p:nvPr/>
        </p:nvSpPr>
        <p:spPr bwMode="auto">
          <a:xfrm>
            <a:off x="6019800" y="4343400"/>
            <a:ext cx="1981200" cy="1676400"/>
          </a:xfrm>
          <a:prstGeom prst="ellipse">
            <a:avLst/>
          </a:prstGeom>
          <a:solidFill>
            <a:schemeClr val="bg1"/>
          </a:solidFill>
          <a:ln w="9525">
            <a:solidFill>
              <a:schemeClr val="tx1"/>
            </a:solidFill>
            <a:round/>
            <a:headEnd/>
            <a:tailEnd/>
          </a:ln>
        </p:spPr>
        <p:txBody>
          <a:bodyPr wrap="none" anchor="ctr"/>
          <a:lstStyle/>
          <a:p>
            <a:endParaRPr lang="en-US"/>
          </a:p>
        </p:txBody>
      </p:sp>
      <p:sp>
        <p:nvSpPr>
          <p:cNvPr id="10254" name="Line 10"/>
          <p:cNvSpPr>
            <a:spLocks noChangeShapeType="1"/>
          </p:cNvSpPr>
          <p:nvPr/>
        </p:nvSpPr>
        <p:spPr bwMode="auto">
          <a:xfrm>
            <a:off x="6019800" y="5181600"/>
            <a:ext cx="1981200" cy="0"/>
          </a:xfrm>
          <a:prstGeom prst="line">
            <a:avLst/>
          </a:prstGeom>
          <a:noFill/>
          <a:ln w="9525">
            <a:solidFill>
              <a:schemeClr val="tx1"/>
            </a:solidFill>
            <a:round/>
            <a:headEnd/>
            <a:tailEnd/>
          </a:ln>
        </p:spPr>
        <p:txBody>
          <a:bodyPr/>
          <a:lstStyle/>
          <a:p>
            <a:endParaRPr lang="en-US"/>
          </a:p>
        </p:txBody>
      </p:sp>
      <p:sp>
        <p:nvSpPr>
          <p:cNvPr id="10255" name="Text Box 11"/>
          <p:cNvSpPr txBox="1">
            <a:spLocks noChangeArrowheads="1"/>
          </p:cNvSpPr>
          <p:nvPr/>
        </p:nvSpPr>
        <p:spPr bwMode="auto">
          <a:xfrm>
            <a:off x="7010400" y="4724400"/>
            <a:ext cx="914400" cy="366713"/>
          </a:xfrm>
          <a:prstGeom prst="rect">
            <a:avLst/>
          </a:prstGeom>
          <a:noFill/>
          <a:ln w="9525">
            <a:noFill/>
            <a:miter lim="800000"/>
            <a:headEnd/>
            <a:tailEnd/>
          </a:ln>
        </p:spPr>
        <p:txBody>
          <a:bodyPr>
            <a:spAutoFit/>
          </a:bodyPr>
          <a:lstStyle/>
          <a:p>
            <a:pPr eaLnBrk="1" hangingPunct="1">
              <a:spcBef>
                <a:spcPct val="50000"/>
              </a:spcBef>
            </a:pPr>
            <a:r>
              <a:rPr lang="en-US" sz="1800" noProof="1">
                <a:solidFill>
                  <a:srgbClr val="000000"/>
                </a:solidFill>
              </a:rPr>
              <a:t>m/s</a:t>
            </a:r>
          </a:p>
        </p:txBody>
      </p:sp>
      <p:sp>
        <p:nvSpPr>
          <p:cNvPr id="10256" name="Text Box 12"/>
          <p:cNvSpPr txBox="1">
            <a:spLocks noChangeArrowheads="1"/>
          </p:cNvSpPr>
          <p:nvPr/>
        </p:nvSpPr>
        <p:spPr bwMode="auto">
          <a:xfrm>
            <a:off x="6553200" y="5410200"/>
            <a:ext cx="914400" cy="366713"/>
          </a:xfrm>
          <a:prstGeom prst="rect">
            <a:avLst/>
          </a:prstGeom>
          <a:noFill/>
          <a:ln w="9525">
            <a:noFill/>
            <a:miter lim="800000"/>
            <a:headEnd/>
            <a:tailEnd/>
          </a:ln>
        </p:spPr>
        <p:txBody>
          <a:bodyPr>
            <a:spAutoFit/>
          </a:bodyPr>
          <a:lstStyle/>
          <a:p>
            <a:pPr eaLnBrk="1" hangingPunct="1">
              <a:spcBef>
                <a:spcPct val="50000"/>
              </a:spcBef>
            </a:pPr>
            <a:endParaRPr lang="en-US" sz="1800" noProof="1">
              <a:solidFill>
                <a:schemeClr val="tx2"/>
              </a:solidFill>
            </a:endParaRPr>
          </a:p>
        </p:txBody>
      </p:sp>
      <p:sp>
        <p:nvSpPr>
          <p:cNvPr id="10257" name="Text Box 13"/>
          <p:cNvSpPr txBox="1">
            <a:spLocks noChangeArrowheads="1"/>
          </p:cNvSpPr>
          <p:nvPr/>
        </p:nvSpPr>
        <p:spPr bwMode="auto">
          <a:xfrm>
            <a:off x="6858000" y="5410200"/>
            <a:ext cx="533400" cy="366713"/>
          </a:xfrm>
          <a:prstGeom prst="rect">
            <a:avLst/>
          </a:prstGeom>
          <a:noFill/>
          <a:ln w="9525">
            <a:noFill/>
            <a:miter lim="800000"/>
            <a:headEnd/>
            <a:tailEnd/>
          </a:ln>
        </p:spPr>
        <p:txBody>
          <a:bodyPr>
            <a:spAutoFit/>
          </a:bodyPr>
          <a:lstStyle/>
          <a:p>
            <a:pPr eaLnBrk="1" hangingPunct="1">
              <a:spcBef>
                <a:spcPct val="50000"/>
              </a:spcBef>
            </a:pPr>
            <a:r>
              <a:rPr lang="en-US" sz="1800" noProof="1">
                <a:solidFill>
                  <a:srgbClr val="000000"/>
                </a:solidFill>
              </a:rPr>
              <a:t>?</a:t>
            </a:r>
          </a:p>
        </p:txBody>
      </p:sp>
      <p:sp>
        <p:nvSpPr>
          <p:cNvPr id="10258" name="AutoShape 15"/>
          <p:cNvSpPr>
            <a:spLocks noChangeArrowheads="1"/>
          </p:cNvSpPr>
          <p:nvPr/>
        </p:nvSpPr>
        <p:spPr bwMode="auto">
          <a:xfrm>
            <a:off x="152400" y="228600"/>
            <a:ext cx="5715000" cy="1143000"/>
          </a:xfrm>
          <a:prstGeom prst="cloudCallout">
            <a:avLst>
              <a:gd name="adj1" fmla="val 74500"/>
              <a:gd name="adj2" fmla="val 37500"/>
            </a:avLst>
          </a:prstGeom>
          <a:solidFill>
            <a:srgbClr val="FFFFFF"/>
          </a:solidFill>
          <a:ln w="38100">
            <a:solidFill>
              <a:srgbClr val="99CCFF"/>
            </a:solidFill>
            <a:round/>
            <a:headEnd/>
            <a:tailEnd/>
          </a:ln>
        </p:spPr>
        <p:txBody>
          <a:bodyPr/>
          <a:lstStyle/>
          <a:p>
            <a:pPr algn="ctr"/>
            <a:endParaRPr lang="en-US" sz="4000" noProof="1">
              <a:latin typeface="Arial" charset="0"/>
            </a:endParaRPr>
          </a:p>
        </p:txBody>
      </p:sp>
      <p:sp>
        <p:nvSpPr>
          <p:cNvPr id="10259" name="Rectangle 16"/>
          <p:cNvSpPr>
            <a:spLocks noChangeArrowheads="1"/>
          </p:cNvSpPr>
          <p:nvPr/>
        </p:nvSpPr>
        <p:spPr bwMode="auto">
          <a:xfrm>
            <a:off x="4495800" y="685800"/>
            <a:ext cx="609600" cy="304800"/>
          </a:xfrm>
          <a:prstGeom prst="rect">
            <a:avLst/>
          </a:prstGeom>
          <a:solidFill>
            <a:schemeClr val="bg1"/>
          </a:solidFill>
          <a:ln w="9525">
            <a:noFill/>
            <a:miter lim="800000"/>
            <a:headEnd/>
            <a:tailEnd/>
          </a:ln>
        </p:spPr>
        <p:txBody>
          <a:bodyPr wrap="none" anchor="ctr"/>
          <a:lstStyle/>
          <a:p>
            <a:endParaRPr lang="en-US"/>
          </a:p>
        </p:txBody>
      </p:sp>
      <p:sp>
        <p:nvSpPr>
          <p:cNvPr id="10260" name="Rectangle 17"/>
          <p:cNvSpPr>
            <a:spLocks noChangeArrowheads="1"/>
          </p:cNvSpPr>
          <p:nvPr/>
        </p:nvSpPr>
        <p:spPr bwMode="auto">
          <a:xfrm>
            <a:off x="1524000" y="533400"/>
            <a:ext cx="2895600" cy="609600"/>
          </a:xfrm>
          <a:prstGeom prst="rect">
            <a:avLst/>
          </a:prstGeom>
          <a:noFill/>
          <a:ln w="9525">
            <a:noFill/>
            <a:miter lim="800000"/>
            <a:headEnd/>
            <a:tailEnd/>
          </a:ln>
        </p:spPr>
        <p:txBody>
          <a:bodyPr anchor="b"/>
          <a:lstStyle/>
          <a:p>
            <a:pPr eaLnBrk="1" hangingPunct="1"/>
            <a:r>
              <a:rPr lang="en-US" sz="4000" noProof="1">
                <a:latin typeface="Monotype Corsiva" pitchFamily="66" charset="0"/>
              </a:rPr>
              <a:t>Asyiknya Soal</a:t>
            </a:r>
          </a:p>
        </p:txBody>
      </p:sp>
      <p:sp>
        <p:nvSpPr>
          <p:cNvPr id="10261" name="Text Box 22"/>
          <p:cNvSpPr txBox="1">
            <a:spLocks noChangeArrowheads="1"/>
          </p:cNvSpPr>
          <p:nvPr/>
        </p:nvSpPr>
        <p:spPr bwMode="auto">
          <a:xfrm>
            <a:off x="4267200" y="3352800"/>
            <a:ext cx="1066800" cy="366713"/>
          </a:xfrm>
          <a:prstGeom prst="rect">
            <a:avLst/>
          </a:prstGeom>
          <a:noFill/>
          <a:ln w="9525">
            <a:noFill/>
            <a:miter lim="800000"/>
            <a:headEnd/>
            <a:tailEnd/>
          </a:ln>
        </p:spPr>
        <p:txBody>
          <a:bodyPr>
            <a:spAutoFit/>
          </a:bodyPr>
          <a:lstStyle/>
          <a:p>
            <a:pPr>
              <a:spcBef>
                <a:spcPct val="50000"/>
              </a:spcBef>
            </a:pPr>
            <a:r>
              <a:rPr lang="en-US" sz="1800" noProof="1">
                <a:solidFill>
                  <a:srgbClr val="000000"/>
                </a:solidFill>
              </a:rPr>
              <a:t>m/s</a:t>
            </a:r>
            <a:r>
              <a:rPr lang="en-US" sz="1800" baseline="30000" noProof="1">
                <a:solidFill>
                  <a:srgbClr val="000000"/>
                </a:solidFill>
              </a:rPr>
              <a:t>2</a:t>
            </a:r>
            <a:endParaRPr lang="en-US" sz="1800" noProof="1">
              <a:solidFill>
                <a:srgbClr val="000000"/>
              </a:solidFill>
            </a:endParaRPr>
          </a:p>
        </p:txBody>
      </p:sp>
      <p:sp>
        <p:nvSpPr>
          <p:cNvPr id="10262" name="Text Box 23"/>
          <p:cNvSpPr txBox="1">
            <a:spLocks noChangeArrowheads="1"/>
          </p:cNvSpPr>
          <p:nvPr/>
        </p:nvSpPr>
        <p:spPr bwMode="auto">
          <a:xfrm>
            <a:off x="2057400" y="5334000"/>
            <a:ext cx="685800" cy="366713"/>
          </a:xfrm>
          <a:prstGeom prst="rect">
            <a:avLst/>
          </a:prstGeom>
          <a:noFill/>
          <a:ln w="9525">
            <a:noFill/>
            <a:miter lim="800000"/>
            <a:headEnd/>
            <a:tailEnd/>
          </a:ln>
        </p:spPr>
        <p:txBody>
          <a:bodyPr>
            <a:spAutoFit/>
          </a:bodyPr>
          <a:lstStyle/>
          <a:p>
            <a:pPr>
              <a:spcBef>
                <a:spcPct val="50000"/>
              </a:spcBef>
            </a:pPr>
            <a:r>
              <a:rPr lang="en-US" sz="1800" noProof="1">
                <a:solidFill>
                  <a:srgbClr val="000000"/>
                </a:solidFill>
              </a:rPr>
              <a:t>s</a:t>
            </a:r>
          </a:p>
        </p:txBody>
      </p:sp>
      <p:sp>
        <p:nvSpPr>
          <p:cNvPr id="10263" name="Text Box 26"/>
          <p:cNvSpPr txBox="1">
            <a:spLocks noChangeArrowheads="1"/>
          </p:cNvSpPr>
          <p:nvPr/>
        </p:nvSpPr>
        <p:spPr bwMode="auto">
          <a:xfrm>
            <a:off x="2286000" y="6096000"/>
            <a:ext cx="5029200" cy="396875"/>
          </a:xfrm>
          <a:prstGeom prst="rect">
            <a:avLst/>
          </a:prstGeom>
          <a:noFill/>
          <a:ln w="9525">
            <a:noFill/>
            <a:miter lim="800000"/>
            <a:headEnd/>
            <a:tailEnd/>
          </a:ln>
        </p:spPr>
        <p:txBody>
          <a:bodyPr>
            <a:spAutoFit/>
          </a:bodyPr>
          <a:lstStyle/>
          <a:p>
            <a:pPr>
              <a:spcBef>
                <a:spcPct val="50000"/>
              </a:spcBef>
            </a:pPr>
            <a:r>
              <a:rPr lang="en-US" noProof="1">
                <a:latin typeface="Arial" charset="0"/>
              </a:rPr>
              <a:t>kecepatan akhir mobil Debby = ?</a:t>
            </a:r>
          </a:p>
        </p:txBody>
      </p:sp>
      <p:pic>
        <p:nvPicPr>
          <p:cNvPr id="10264" name="Picture 27" descr="36934940"/>
          <p:cNvPicPr>
            <a:picLocks noChangeAspect="1" noChangeArrowheads="1"/>
          </p:cNvPicPr>
          <p:nvPr/>
        </p:nvPicPr>
        <p:blipFill>
          <a:blip r:embed="rId9"/>
          <a:srcRect/>
          <a:stretch>
            <a:fillRect/>
          </a:stretch>
        </p:blipFill>
        <p:spPr bwMode="auto">
          <a:xfrm>
            <a:off x="7180263" y="1371600"/>
            <a:ext cx="1592262" cy="2590800"/>
          </a:xfrm>
          <a:prstGeom prst="rect">
            <a:avLst/>
          </a:prstGeom>
          <a:noFill/>
          <a:ln w="9525">
            <a:noFill/>
            <a:miter lim="800000"/>
            <a:headEnd/>
            <a:tailEnd/>
          </a:ln>
        </p:spPr>
      </p:pic>
    </p:spTree>
    <p:controls>
      <p:control spid="10242" name="Label1" r:id="rId2" imgW="276120" imgH="276120"/>
      <p:control spid="10243" name="Label2" r:id="rId3" imgW="304920" imgH="304920"/>
      <p:control spid="10244" name="Label3" r:id="rId4" imgW="533520" imgH="390600"/>
      <p:control spid="10245" name="CommandButton1" r:id="rId5" imgW="1676520" imgH="1219320"/>
      <p:control spid="10246" name="Label4" r:id="rId6" imgW="457200" imgH="276120"/>
      <p:control spid="10247" name="Label5" r:id="rId7" imgW="333360" imgH="304920"/>
    </p:controls>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7"/>
          <p:cNvSpPr txBox="1">
            <a:spLocks noChangeArrowheads="1"/>
          </p:cNvSpPr>
          <p:nvPr/>
        </p:nvSpPr>
        <p:spPr bwMode="auto">
          <a:xfrm>
            <a:off x="533400" y="1447800"/>
            <a:ext cx="6781800" cy="1311275"/>
          </a:xfrm>
          <a:prstGeom prst="rect">
            <a:avLst/>
          </a:prstGeom>
          <a:noFill/>
          <a:ln w="9525">
            <a:noFill/>
            <a:miter lim="800000"/>
            <a:headEnd/>
            <a:tailEnd/>
          </a:ln>
        </p:spPr>
        <p:txBody>
          <a:bodyPr>
            <a:spAutoFit/>
          </a:bodyPr>
          <a:lstStyle/>
          <a:p>
            <a:pPr eaLnBrk="1" hangingPunct="1"/>
            <a:r>
              <a:rPr lang="en-US" noProof="1">
                <a:solidFill>
                  <a:schemeClr val="tx2"/>
                </a:solidFill>
                <a:latin typeface="Arial" charset="0"/>
              </a:rPr>
              <a:t>Mobil Debby mula-mula memiliki kecepatan 10 m/s. Kemudian Debby menginjak gas sehingga mobilnya dipercepat dengan percepatan 2 m/s</a:t>
            </a:r>
            <a:r>
              <a:rPr lang="en-US" baseline="30000" noProof="1">
                <a:solidFill>
                  <a:schemeClr val="tx2"/>
                </a:solidFill>
                <a:latin typeface="Arial" charset="0"/>
              </a:rPr>
              <a:t>2</a:t>
            </a:r>
            <a:r>
              <a:rPr lang="en-US" noProof="1">
                <a:solidFill>
                  <a:schemeClr val="tx2"/>
                </a:solidFill>
                <a:latin typeface="Arial" charset="0"/>
              </a:rPr>
              <a:t>. Berapakah kecepatan mobil Debby setelah 4 detik?</a:t>
            </a:r>
          </a:p>
        </p:txBody>
      </p:sp>
      <p:sp>
        <p:nvSpPr>
          <p:cNvPr id="76808" name="Oval 8"/>
          <p:cNvSpPr>
            <a:spLocks noChangeArrowheads="1"/>
          </p:cNvSpPr>
          <p:nvPr/>
        </p:nvSpPr>
        <p:spPr bwMode="auto">
          <a:xfrm>
            <a:off x="2590800" y="3048000"/>
            <a:ext cx="1981200" cy="838200"/>
          </a:xfrm>
          <a:prstGeom prst="ellipse">
            <a:avLst/>
          </a:prstGeom>
          <a:solidFill>
            <a:schemeClr val="tx1"/>
          </a:solidFill>
          <a:ln w="9525">
            <a:solidFill>
              <a:schemeClr val="tx1"/>
            </a:solidFill>
            <a:round/>
            <a:headEnd/>
            <a:tailEnd/>
          </a:ln>
        </p:spPr>
        <p:txBody>
          <a:bodyPr wrap="none" anchor="ctr"/>
          <a:lstStyle/>
          <a:p>
            <a:pPr algn="ctr" eaLnBrk="1" hangingPunct="1"/>
            <a:r>
              <a:rPr lang="en-US" noProof="1">
                <a:solidFill>
                  <a:schemeClr val="bg1"/>
                </a:solidFill>
                <a:latin typeface="Arial" charset="0"/>
              </a:rPr>
              <a:t>2 m/s</a:t>
            </a:r>
            <a:r>
              <a:rPr lang="en-US" baseline="30000" noProof="1">
                <a:solidFill>
                  <a:schemeClr val="bg1"/>
                </a:solidFill>
                <a:latin typeface="Arial" charset="0"/>
              </a:rPr>
              <a:t>2</a:t>
            </a:r>
          </a:p>
        </p:txBody>
      </p:sp>
      <p:sp>
        <p:nvSpPr>
          <p:cNvPr id="76809" name="Oval 9"/>
          <p:cNvSpPr>
            <a:spLocks noChangeArrowheads="1"/>
          </p:cNvSpPr>
          <p:nvPr/>
        </p:nvSpPr>
        <p:spPr bwMode="auto">
          <a:xfrm>
            <a:off x="685800" y="3748088"/>
            <a:ext cx="1981200" cy="1676400"/>
          </a:xfrm>
          <a:prstGeom prst="ellipse">
            <a:avLst/>
          </a:prstGeom>
          <a:solidFill>
            <a:schemeClr val="tx1"/>
          </a:solidFill>
          <a:ln w="9525">
            <a:solidFill>
              <a:schemeClr val="tx1"/>
            </a:solidFill>
            <a:round/>
            <a:headEnd/>
            <a:tailEnd/>
          </a:ln>
        </p:spPr>
        <p:txBody>
          <a:bodyPr wrap="none" anchor="ctr"/>
          <a:lstStyle/>
          <a:p>
            <a:endParaRPr lang="en-US"/>
          </a:p>
        </p:txBody>
      </p:sp>
      <p:sp>
        <p:nvSpPr>
          <p:cNvPr id="76810" name="Line 10"/>
          <p:cNvSpPr>
            <a:spLocks noChangeShapeType="1"/>
          </p:cNvSpPr>
          <p:nvPr/>
        </p:nvSpPr>
        <p:spPr bwMode="auto">
          <a:xfrm>
            <a:off x="685800" y="4586288"/>
            <a:ext cx="1981200" cy="0"/>
          </a:xfrm>
          <a:prstGeom prst="line">
            <a:avLst/>
          </a:prstGeom>
          <a:noFill/>
          <a:ln w="9525">
            <a:solidFill>
              <a:schemeClr val="bg1"/>
            </a:solidFill>
            <a:round/>
            <a:headEnd/>
            <a:tailEnd/>
          </a:ln>
        </p:spPr>
        <p:txBody>
          <a:bodyPr/>
          <a:lstStyle/>
          <a:p>
            <a:endParaRPr lang="en-US"/>
          </a:p>
        </p:txBody>
      </p:sp>
      <p:sp>
        <p:nvSpPr>
          <p:cNvPr id="76811" name="Text Box 11"/>
          <p:cNvSpPr txBox="1">
            <a:spLocks noChangeArrowheads="1"/>
          </p:cNvSpPr>
          <p:nvPr/>
        </p:nvSpPr>
        <p:spPr bwMode="auto">
          <a:xfrm>
            <a:off x="1066800" y="4114800"/>
            <a:ext cx="1295400" cy="396875"/>
          </a:xfrm>
          <a:prstGeom prst="rect">
            <a:avLst/>
          </a:prstGeom>
          <a:noFill/>
          <a:ln w="9525">
            <a:noFill/>
            <a:miter lim="800000"/>
            <a:headEnd/>
            <a:tailEnd/>
          </a:ln>
        </p:spPr>
        <p:txBody>
          <a:bodyPr>
            <a:spAutoFit/>
          </a:bodyPr>
          <a:lstStyle/>
          <a:p>
            <a:pPr eaLnBrk="1" hangingPunct="1">
              <a:spcBef>
                <a:spcPct val="50000"/>
              </a:spcBef>
            </a:pPr>
            <a:r>
              <a:rPr lang="en-US" noProof="1">
                <a:solidFill>
                  <a:schemeClr val="bg1"/>
                </a:solidFill>
                <a:latin typeface="Arial" charset="0"/>
              </a:rPr>
              <a:t>1 detik</a:t>
            </a:r>
          </a:p>
        </p:txBody>
      </p:sp>
      <p:sp>
        <p:nvSpPr>
          <p:cNvPr id="76812" name="Text Box 12"/>
          <p:cNvSpPr txBox="1">
            <a:spLocks noChangeArrowheads="1"/>
          </p:cNvSpPr>
          <p:nvPr/>
        </p:nvSpPr>
        <p:spPr bwMode="auto">
          <a:xfrm>
            <a:off x="1066800" y="4800600"/>
            <a:ext cx="1295400" cy="396875"/>
          </a:xfrm>
          <a:prstGeom prst="rect">
            <a:avLst/>
          </a:prstGeom>
          <a:noFill/>
          <a:ln w="9525">
            <a:noFill/>
            <a:miter lim="800000"/>
            <a:headEnd/>
            <a:tailEnd/>
          </a:ln>
        </p:spPr>
        <p:txBody>
          <a:bodyPr>
            <a:spAutoFit/>
          </a:bodyPr>
          <a:lstStyle/>
          <a:p>
            <a:pPr eaLnBrk="1" hangingPunct="1">
              <a:spcBef>
                <a:spcPct val="50000"/>
              </a:spcBef>
            </a:pPr>
            <a:r>
              <a:rPr lang="en-US" noProof="1">
                <a:solidFill>
                  <a:schemeClr val="bg1"/>
                </a:solidFill>
                <a:latin typeface="Arial" charset="0"/>
              </a:rPr>
              <a:t>4 detik</a:t>
            </a:r>
          </a:p>
        </p:txBody>
      </p:sp>
      <p:sp>
        <p:nvSpPr>
          <p:cNvPr id="76813" name="Oval 13"/>
          <p:cNvSpPr>
            <a:spLocks noChangeArrowheads="1"/>
          </p:cNvSpPr>
          <p:nvPr/>
        </p:nvSpPr>
        <p:spPr bwMode="auto">
          <a:xfrm>
            <a:off x="4648200" y="3748088"/>
            <a:ext cx="1981200" cy="1676400"/>
          </a:xfrm>
          <a:prstGeom prst="ellipse">
            <a:avLst/>
          </a:prstGeom>
          <a:solidFill>
            <a:schemeClr val="tx1"/>
          </a:solidFill>
          <a:ln w="9525">
            <a:solidFill>
              <a:schemeClr val="tx1"/>
            </a:solidFill>
            <a:round/>
            <a:headEnd/>
            <a:tailEnd/>
          </a:ln>
        </p:spPr>
        <p:txBody>
          <a:bodyPr wrap="none" anchor="ctr"/>
          <a:lstStyle/>
          <a:p>
            <a:endParaRPr lang="en-US"/>
          </a:p>
        </p:txBody>
      </p:sp>
      <p:sp>
        <p:nvSpPr>
          <p:cNvPr id="76814" name="Line 14"/>
          <p:cNvSpPr>
            <a:spLocks noChangeShapeType="1"/>
          </p:cNvSpPr>
          <p:nvPr/>
        </p:nvSpPr>
        <p:spPr bwMode="auto">
          <a:xfrm>
            <a:off x="4648200" y="4586288"/>
            <a:ext cx="1981200" cy="0"/>
          </a:xfrm>
          <a:prstGeom prst="line">
            <a:avLst/>
          </a:prstGeom>
          <a:noFill/>
          <a:ln w="9525">
            <a:solidFill>
              <a:schemeClr val="bg1"/>
            </a:solidFill>
            <a:round/>
            <a:headEnd/>
            <a:tailEnd/>
          </a:ln>
        </p:spPr>
        <p:txBody>
          <a:bodyPr/>
          <a:lstStyle/>
          <a:p>
            <a:endParaRPr lang="en-US"/>
          </a:p>
        </p:txBody>
      </p:sp>
      <p:sp>
        <p:nvSpPr>
          <p:cNvPr id="76815" name="Text Box 15"/>
          <p:cNvSpPr txBox="1">
            <a:spLocks noChangeArrowheads="1"/>
          </p:cNvSpPr>
          <p:nvPr/>
        </p:nvSpPr>
        <p:spPr bwMode="auto">
          <a:xfrm>
            <a:off x="5257800" y="4129088"/>
            <a:ext cx="914400" cy="396875"/>
          </a:xfrm>
          <a:prstGeom prst="rect">
            <a:avLst/>
          </a:prstGeom>
          <a:noFill/>
          <a:ln w="9525">
            <a:noFill/>
            <a:miter lim="800000"/>
            <a:headEnd/>
            <a:tailEnd/>
          </a:ln>
        </p:spPr>
        <p:txBody>
          <a:bodyPr>
            <a:spAutoFit/>
          </a:bodyPr>
          <a:lstStyle/>
          <a:p>
            <a:pPr eaLnBrk="1" hangingPunct="1">
              <a:spcBef>
                <a:spcPct val="50000"/>
              </a:spcBef>
            </a:pPr>
            <a:r>
              <a:rPr lang="en-US" noProof="1">
                <a:solidFill>
                  <a:schemeClr val="bg1"/>
                </a:solidFill>
                <a:latin typeface="Arial" charset="0"/>
              </a:rPr>
              <a:t>2 m/s</a:t>
            </a:r>
          </a:p>
        </p:txBody>
      </p:sp>
      <p:sp>
        <p:nvSpPr>
          <p:cNvPr id="11276" name="Text Box 16"/>
          <p:cNvSpPr txBox="1">
            <a:spLocks noChangeArrowheads="1"/>
          </p:cNvSpPr>
          <p:nvPr/>
        </p:nvSpPr>
        <p:spPr bwMode="auto">
          <a:xfrm>
            <a:off x="5181600" y="4814888"/>
            <a:ext cx="914400" cy="396875"/>
          </a:xfrm>
          <a:prstGeom prst="rect">
            <a:avLst/>
          </a:prstGeom>
          <a:noFill/>
          <a:ln w="9525">
            <a:noFill/>
            <a:miter lim="800000"/>
            <a:headEnd/>
            <a:tailEnd/>
          </a:ln>
        </p:spPr>
        <p:txBody>
          <a:bodyPr>
            <a:spAutoFit/>
          </a:bodyPr>
          <a:lstStyle/>
          <a:p>
            <a:pPr eaLnBrk="1" hangingPunct="1">
              <a:spcBef>
                <a:spcPct val="50000"/>
              </a:spcBef>
            </a:pPr>
            <a:endParaRPr lang="en-US" noProof="1">
              <a:solidFill>
                <a:schemeClr val="tx2"/>
              </a:solidFill>
              <a:latin typeface="Arial" charset="0"/>
            </a:endParaRPr>
          </a:p>
        </p:txBody>
      </p:sp>
      <p:graphicFrame>
        <p:nvGraphicFramePr>
          <p:cNvPr id="76817" name="Object 17"/>
          <p:cNvGraphicFramePr>
            <a:graphicFrameLocks noChangeAspect="1"/>
          </p:cNvGraphicFramePr>
          <p:nvPr>
            <p:ph/>
          </p:nvPr>
        </p:nvGraphicFramePr>
        <p:xfrm>
          <a:off x="5181600" y="4759325"/>
          <a:ext cx="938213" cy="346075"/>
        </p:xfrm>
        <a:graphic>
          <a:graphicData uri="http://schemas.openxmlformats.org/presentationml/2006/ole">
            <p:oleObj spid="_x0000_s11266" name="Equation" r:id="rId4" imgW="825480" imgH="304560" progId="">
              <p:embed/>
            </p:oleObj>
          </a:graphicData>
        </a:graphic>
      </p:graphicFrame>
      <p:sp>
        <p:nvSpPr>
          <p:cNvPr id="76818" name="Text Box 18"/>
          <p:cNvSpPr txBox="1">
            <a:spLocks noChangeArrowheads="1"/>
          </p:cNvSpPr>
          <p:nvPr/>
        </p:nvSpPr>
        <p:spPr bwMode="auto">
          <a:xfrm>
            <a:off x="5486400" y="4724400"/>
            <a:ext cx="533400" cy="396875"/>
          </a:xfrm>
          <a:prstGeom prst="rect">
            <a:avLst/>
          </a:prstGeom>
          <a:noFill/>
          <a:ln w="9525">
            <a:noFill/>
            <a:miter lim="800000"/>
            <a:headEnd/>
            <a:tailEnd/>
          </a:ln>
        </p:spPr>
        <p:txBody>
          <a:bodyPr>
            <a:spAutoFit/>
          </a:bodyPr>
          <a:lstStyle/>
          <a:p>
            <a:pPr eaLnBrk="1" hangingPunct="1">
              <a:spcBef>
                <a:spcPct val="50000"/>
              </a:spcBef>
            </a:pPr>
            <a:r>
              <a:rPr lang="en-US" noProof="1">
                <a:solidFill>
                  <a:schemeClr val="bg1"/>
                </a:solidFill>
                <a:latin typeface="Arial" charset="0"/>
              </a:rPr>
              <a:t>?</a:t>
            </a:r>
          </a:p>
        </p:txBody>
      </p:sp>
      <p:sp>
        <p:nvSpPr>
          <p:cNvPr id="76819" name="Text Box 19"/>
          <p:cNvSpPr txBox="1">
            <a:spLocks noChangeArrowheads="1"/>
          </p:cNvSpPr>
          <p:nvPr/>
        </p:nvSpPr>
        <p:spPr bwMode="auto">
          <a:xfrm>
            <a:off x="1219200" y="5576888"/>
            <a:ext cx="5943600" cy="396875"/>
          </a:xfrm>
          <a:prstGeom prst="rect">
            <a:avLst/>
          </a:prstGeom>
          <a:noFill/>
          <a:ln w="9525">
            <a:noFill/>
            <a:miter lim="800000"/>
            <a:headEnd/>
            <a:tailEnd/>
          </a:ln>
        </p:spPr>
        <p:txBody>
          <a:bodyPr>
            <a:spAutoFit/>
          </a:bodyPr>
          <a:lstStyle/>
          <a:p>
            <a:pPr eaLnBrk="1" hangingPunct="1">
              <a:spcBef>
                <a:spcPct val="50000"/>
              </a:spcBef>
            </a:pPr>
            <a:r>
              <a:rPr lang="en-US" noProof="1">
                <a:solidFill>
                  <a:schemeClr val="tx2"/>
                </a:solidFill>
                <a:latin typeface="Arial" charset="0"/>
              </a:rPr>
              <a:t>Pertambahan kecepatan mobil Debby = 8 m/s</a:t>
            </a:r>
          </a:p>
        </p:txBody>
      </p:sp>
      <p:sp>
        <p:nvSpPr>
          <p:cNvPr id="76820" name="Text Box 20"/>
          <p:cNvSpPr txBox="1">
            <a:spLocks noChangeArrowheads="1"/>
          </p:cNvSpPr>
          <p:nvPr/>
        </p:nvSpPr>
        <p:spPr bwMode="auto">
          <a:xfrm>
            <a:off x="2057400" y="6110288"/>
            <a:ext cx="7086600" cy="396875"/>
          </a:xfrm>
          <a:prstGeom prst="rect">
            <a:avLst/>
          </a:prstGeom>
          <a:noFill/>
          <a:ln w="9525">
            <a:noFill/>
            <a:miter lim="800000"/>
            <a:headEnd/>
            <a:tailEnd/>
          </a:ln>
        </p:spPr>
        <p:txBody>
          <a:bodyPr>
            <a:spAutoFit/>
          </a:bodyPr>
          <a:lstStyle/>
          <a:p>
            <a:pPr eaLnBrk="1" hangingPunct="1">
              <a:spcBef>
                <a:spcPct val="50000"/>
              </a:spcBef>
            </a:pPr>
            <a:r>
              <a:rPr lang="en-US" noProof="1">
                <a:solidFill>
                  <a:schemeClr val="tx2"/>
                </a:solidFill>
                <a:latin typeface="Arial" charset="0"/>
              </a:rPr>
              <a:t>Kecepatan mobil Debby setelah 4 detik = 10 + 8 = 18 m/s</a:t>
            </a:r>
          </a:p>
        </p:txBody>
      </p:sp>
      <p:sp>
        <p:nvSpPr>
          <p:cNvPr id="11280" name="AutoShape 22"/>
          <p:cNvSpPr>
            <a:spLocks noChangeArrowheads="1"/>
          </p:cNvSpPr>
          <p:nvPr/>
        </p:nvSpPr>
        <p:spPr bwMode="auto">
          <a:xfrm>
            <a:off x="152400" y="228600"/>
            <a:ext cx="5715000" cy="1143000"/>
          </a:xfrm>
          <a:prstGeom prst="cloudCallout">
            <a:avLst>
              <a:gd name="adj1" fmla="val 74500"/>
              <a:gd name="adj2" fmla="val 37500"/>
            </a:avLst>
          </a:prstGeom>
          <a:solidFill>
            <a:srgbClr val="FFFFFF"/>
          </a:solidFill>
          <a:ln w="38100">
            <a:solidFill>
              <a:srgbClr val="99CCFF"/>
            </a:solidFill>
            <a:round/>
            <a:headEnd/>
            <a:tailEnd/>
          </a:ln>
        </p:spPr>
        <p:txBody>
          <a:bodyPr/>
          <a:lstStyle/>
          <a:p>
            <a:pPr algn="ctr"/>
            <a:endParaRPr lang="en-US" noProof="1">
              <a:latin typeface="Arial" charset="0"/>
            </a:endParaRPr>
          </a:p>
        </p:txBody>
      </p:sp>
      <p:sp>
        <p:nvSpPr>
          <p:cNvPr id="11281" name="Rectangle 23"/>
          <p:cNvSpPr>
            <a:spLocks noChangeArrowheads="1"/>
          </p:cNvSpPr>
          <p:nvPr/>
        </p:nvSpPr>
        <p:spPr bwMode="auto">
          <a:xfrm>
            <a:off x="1371600" y="533400"/>
            <a:ext cx="2895600" cy="609600"/>
          </a:xfrm>
          <a:prstGeom prst="rect">
            <a:avLst/>
          </a:prstGeom>
          <a:noFill/>
          <a:ln w="9525">
            <a:noFill/>
            <a:miter lim="800000"/>
            <a:headEnd/>
            <a:tailEnd/>
          </a:ln>
        </p:spPr>
        <p:txBody>
          <a:bodyPr anchor="b"/>
          <a:lstStyle/>
          <a:p>
            <a:pPr eaLnBrk="1" hangingPunct="1"/>
            <a:r>
              <a:rPr lang="en-US" sz="4000" noProof="1">
                <a:latin typeface="Monotype Corsiva" pitchFamily="66" charset="0"/>
              </a:rPr>
              <a:t>Asyiknya Soal</a:t>
            </a:r>
          </a:p>
        </p:txBody>
      </p:sp>
      <p:pic>
        <p:nvPicPr>
          <p:cNvPr id="11282" name="Picture 24" descr="36934940"/>
          <p:cNvPicPr>
            <a:picLocks noChangeAspect="1" noChangeArrowheads="1"/>
          </p:cNvPicPr>
          <p:nvPr/>
        </p:nvPicPr>
        <p:blipFill>
          <a:blip r:embed="rId5"/>
          <a:srcRect/>
          <a:stretch>
            <a:fillRect/>
          </a:stretch>
        </p:blipFill>
        <p:spPr bwMode="auto">
          <a:xfrm>
            <a:off x="7180263" y="1371600"/>
            <a:ext cx="1592262" cy="2590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6808"/>
                                        </p:tgtEl>
                                        <p:attrNameLst>
                                          <p:attrName>style.visibility</p:attrName>
                                        </p:attrNameLst>
                                      </p:cBhvr>
                                      <p:to>
                                        <p:strVal val="visible"/>
                                      </p:to>
                                    </p:set>
                                    <p:animEffect transition="in" filter="blinds(horizontal)">
                                      <p:cBhvr>
                                        <p:cTn id="7" dur="500"/>
                                        <p:tgtEl>
                                          <p:spTgt spid="7680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6811"/>
                                        </p:tgtEl>
                                        <p:attrNameLst>
                                          <p:attrName>style.visibility</p:attrName>
                                        </p:attrNameLst>
                                      </p:cBhvr>
                                      <p:to>
                                        <p:strVal val="visible"/>
                                      </p:to>
                                    </p:set>
                                    <p:animEffect transition="in" filter="blinds(horizontal)">
                                      <p:cBhvr>
                                        <p:cTn id="12" dur="500"/>
                                        <p:tgtEl>
                                          <p:spTgt spid="7681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6809"/>
                                        </p:tgtEl>
                                        <p:attrNameLst>
                                          <p:attrName>style.visibility</p:attrName>
                                        </p:attrNameLst>
                                      </p:cBhvr>
                                      <p:to>
                                        <p:strVal val="visible"/>
                                      </p:to>
                                    </p:set>
                                    <p:animEffect transition="in" filter="blinds(horizontal)">
                                      <p:cBhvr>
                                        <p:cTn id="15" dur="500"/>
                                        <p:tgtEl>
                                          <p:spTgt spid="7680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6815"/>
                                        </p:tgtEl>
                                        <p:attrNameLst>
                                          <p:attrName>style.visibility</p:attrName>
                                        </p:attrNameLst>
                                      </p:cBhvr>
                                      <p:to>
                                        <p:strVal val="visible"/>
                                      </p:to>
                                    </p:set>
                                    <p:animEffect transition="in" filter="blinds(horizontal)">
                                      <p:cBhvr>
                                        <p:cTn id="20" dur="500"/>
                                        <p:tgtEl>
                                          <p:spTgt spid="76815"/>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76813"/>
                                        </p:tgtEl>
                                        <p:attrNameLst>
                                          <p:attrName>style.visibility</p:attrName>
                                        </p:attrNameLst>
                                      </p:cBhvr>
                                      <p:to>
                                        <p:strVal val="visible"/>
                                      </p:to>
                                    </p:set>
                                    <p:animEffect transition="in" filter="blinds(horizontal)">
                                      <p:cBhvr>
                                        <p:cTn id="23" dur="500"/>
                                        <p:tgtEl>
                                          <p:spTgt spid="7681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6810"/>
                                        </p:tgtEl>
                                        <p:attrNameLst>
                                          <p:attrName>style.visibility</p:attrName>
                                        </p:attrNameLst>
                                      </p:cBhvr>
                                      <p:to>
                                        <p:strVal val="visible"/>
                                      </p:to>
                                    </p:set>
                                    <p:animEffect transition="in" filter="blinds(horizontal)">
                                      <p:cBhvr>
                                        <p:cTn id="28" dur="500"/>
                                        <p:tgtEl>
                                          <p:spTgt spid="7681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6812"/>
                                        </p:tgtEl>
                                        <p:attrNameLst>
                                          <p:attrName>style.visibility</p:attrName>
                                        </p:attrNameLst>
                                      </p:cBhvr>
                                      <p:to>
                                        <p:strVal val="visible"/>
                                      </p:to>
                                    </p:set>
                                    <p:animEffect transition="in" filter="blinds(horizontal)">
                                      <p:cBhvr>
                                        <p:cTn id="31" dur="500"/>
                                        <p:tgtEl>
                                          <p:spTgt spid="76812"/>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76818"/>
                                        </p:tgtEl>
                                        <p:attrNameLst>
                                          <p:attrName>style.visibility</p:attrName>
                                        </p:attrNameLst>
                                      </p:cBhvr>
                                      <p:to>
                                        <p:strVal val="visible"/>
                                      </p:to>
                                    </p:set>
                                    <p:animEffect transition="in" filter="blinds(horizontal)">
                                      <p:cBhvr>
                                        <p:cTn id="36" dur="500"/>
                                        <p:tgtEl>
                                          <p:spTgt spid="76818"/>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76814"/>
                                        </p:tgtEl>
                                        <p:attrNameLst>
                                          <p:attrName>style.visibility</p:attrName>
                                        </p:attrNameLst>
                                      </p:cBhvr>
                                      <p:to>
                                        <p:strVal val="visible"/>
                                      </p:to>
                                    </p:set>
                                    <p:animEffect transition="in" filter="blinds(horizontal)">
                                      <p:cBhvr>
                                        <p:cTn id="39" dur="500"/>
                                        <p:tgtEl>
                                          <p:spTgt spid="76814"/>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xit" presetSubtype="10" fill="hold" grpId="1" nodeType="clickEffect">
                                  <p:stCondLst>
                                    <p:cond delay="0"/>
                                  </p:stCondLst>
                                  <p:childTnLst>
                                    <p:animEffect transition="out" filter="blinds(horizontal)">
                                      <p:cBhvr>
                                        <p:cTn id="43" dur="500"/>
                                        <p:tgtEl>
                                          <p:spTgt spid="76818"/>
                                        </p:tgtEl>
                                      </p:cBhvr>
                                    </p:animEffect>
                                    <p:set>
                                      <p:cBhvr>
                                        <p:cTn id="44" dur="1" fill="hold">
                                          <p:stCondLst>
                                            <p:cond delay="499"/>
                                          </p:stCondLst>
                                        </p:cTn>
                                        <p:tgtEl>
                                          <p:spTgt spid="76818"/>
                                        </p:tgtEl>
                                        <p:attrNameLst>
                                          <p:attrName>style.visibility</p:attrName>
                                        </p:attrNameLst>
                                      </p:cBhvr>
                                      <p:to>
                                        <p:strVal val="hidden"/>
                                      </p:to>
                                    </p:set>
                                  </p:childTnLst>
                                </p:cTn>
                              </p:par>
                              <p:par>
                                <p:cTn id="45" presetID="3" presetClass="entr" presetSubtype="10" fill="hold" nodeType="withEffect">
                                  <p:stCondLst>
                                    <p:cond delay="0"/>
                                  </p:stCondLst>
                                  <p:childTnLst>
                                    <p:set>
                                      <p:cBhvr>
                                        <p:cTn id="46" dur="1" fill="hold">
                                          <p:stCondLst>
                                            <p:cond delay="0"/>
                                          </p:stCondLst>
                                        </p:cTn>
                                        <p:tgtEl>
                                          <p:spTgt spid="76817"/>
                                        </p:tgtEl>
                                        <p:attrNameLst>
                                          <p:attrName>style.visibility</p:attrName>
                                        </p:attrNameLst>
                                      </p:cBhvr>
                                      <p:to>
                                        <p:strVal val="visible"/>
                                      </p:to>
                                    </p:set>
                                    <p:animEffect transition="in" filter="blinds(horizontal)">
                                      <p:cBhvr>
                                        <p:cTn id="47" dur="500"/>
                                        <p:tgtEl>
                                          <p:spTgt spid="7681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6819"/>
                                        </p:tgtEl>
                                        <p:attrNameLst>
                                          <p:attrName>style.visibility</p:attrName>
                                        </p:attrNameLst>
                                      </p:cBhvr>
                                      <p:to>
                                        <p:strVal val="visible"/>
                                      </p:to>
                                    </p:set>
                                    <p:animEffect transition="in" filter="blinds(horizontal)">
                                      <p:cBhvr>
                                        <p:cTn id="52" dur="500"/>
                                        <p:tgtEl>
                                          <p:spTgt spid="7681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6820"/>
                                        </p:tgtEl>
                                        <p:attrNameLst>
                                          <p:attrName>style.visibility</p:attrName>
                                        </p:attrNameLst>
                                      </p:cBhvr>
                                      <p:to>
                                        <p:strVal val="visible"/>
                                      </p:to>
                                    </p:set>
                                    <p:animEffect transition="in" filter="blinds(horizontal)">
                                      <p:cBhvr>
                                        <p:cTn id="57" dur="500"/>
                                        <p:tgtEl>
                                          <p:spTgt spid="76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8" grpId="0" animBg="1"/>
      <p:bldP spid="76809" grpId="0" animBg="1"/>
      <p:bldP spid="76810" grpId="0" animBg="1"/>
      <p:bldP spid="76811" grpId="0"/>
      <p:bldP spid="76812" grpId="0"/>
      <p:bldP spid="76813" grpId="0" animBg="1"/>
      <p:bldP spid="76814" grpId="0" animBg="1"/>
      <p:bldP spid="76815" grpId="0"/>
      <p:bldP spid="76818" grpId="0"/>
      <p:bldP spid="76818" grpId="1"/>
      <p:bldP spid="76819" grpId="0"/>
      <p:bldP spid="7682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7" name="Text Box 4"/>
          <p:cNvSpPr txBox="1">
            <a:spLocks noChangeArrowheads="1"/>
          </p:cNvSpPr>
          <p:nvPr/>
        </p:nvSpPr>
        <p:spPr bwMode="auto">
          <a:xfrm>
            <a:off x="533400" y="1644650"/>
            <a:ext cx="6248400" cy="1311275"/>
          </a:xfrm>
          <a:prstGeom prst="rect">
            <a:avLst/>
          </a:prstGeom>
          <a:noFill/>
          <a:ln w="9525">
            <a:noFill/>
            <a:miter lim="800000"/>
            <a:headEnd/>
            <a:tailEnd/>
          </a:ln>
        </p:spPr>
        <p:txBody>
          <a:bodyPr>
            <a:spAutoFit/>
          </a:bodyPr>
          <a:lstStyle/>
          <a:p>
            <a:r>
              <a:rPr lang="en-US" noProof="1">
                <a:solidFill>
                  <a:schemeClr val="tx2"/>
                </a:solidFill>
                <a:latin typeface="Arial" charset="0"/>
              </a:rPr>
              <a:t>Mobil Debby mula-mula memiliki kecepatan    m/s. Kemudian Debby menginjak gas sehingga mobilnya dipercepat dengan percepatan     m/s</a:t>
            </a:r>
            <a:r>
              <a:rPr lang="en-US" baseline="30000" noProof="1">
                <a:solidFill>
                  <a:schemeClr val="tx2"/>
                </a:solidFill>
                <a:latin typeface="Arial" charset="0"/>
              </a:rPr>
              <a:t>2</a:t>
            </a:r>
            <a:r>
              <a:rPr lang="en-US" noProof="1">
                <a:solidFill>
                  <a:schemeClr val="tx2"/>
                </a:solidFill>
                <a:latin typeface="Arial" charset="0"/>
              </a:rPr>
              <a:t>. Berapakah kecepatan mobil Debby setelah     detik?</a:t>
            </a:r>
          </a:p>
        </p:txBody>
      </p:sp>
      <p:sp>
        <p:nvSpPr>
          <p:cNvPr id="12298" name="Oval 5"/>
          <p:cNvSpPr>
            <a:spLocks noChangeArrowheads="1"/>
          </p:cNvSpPr>
          <p:nvPr/>
        </p:nvSpPr>
        <p:spPr bwMode="auto">
          <a:xfrm>
            <a:off x="3429000" y="3124200"/>
            <a:ext cx="1981200" cy="838200"/>
          </a:xfrm>
          <a:prstGeom prst="ellipse">
            <a:avLst/>
          </a:prstGeom>
          <a:solidFill>
            <a:schemeClr val="bg1"/>
          </a:solidFill>
          <a:ln w="9525">
            <a:solidFill>
              <a:schemeClr val="tx1"/>
            </a:solidFill>
            <a:round/>
            <a:headEnd/>
            <a:tailEnd/>
          </a:ln>
        </p:spPr>
        <p:txBody>
          <a:bodyPr wrap="none" anchor="ctr"/>
          <a:lstStyle/>
          <a:p>
            <a:pPr algn="ctr" eaLnBrk="1" hangingPunct="1"/>
            <a:endParaRPr lang="en-US" sz="1800" noProof="1">
              <a:solidFill>
                <a:schemeClr val="bg1"/>
              </a:solidFill>
            </a:endParaRPr>
          </a:p>
        </p:txBody>
      </p:sp>
      <p:sp>
        <p:nvSpPr>
          <p:cNvPr id="12299" name="Oval 6"/>
          <p:cNvSpPr>
            <a:spLocks noChangeArrowheads="1"/>
          </p:cNvSpPr>
          <p:nvPr/>
        </p:nvSpPr>
        <p:spPr bwMode="auto">
          <a:xfrm>
            <a:off x="1143000" y="4343400"/>
            <a:ext cx="1981200" cy="1676400"/>
          </a:xfrm>
          <a:prstGeom prst="ellipse">
            <a:avLst/>
          </a:prstGeom>
          <a:solidFill>
            <a:schemeClr val="bg1"/>
          </a:solidFill>
          <a:ln w="9525">
            <a:solidFill>
              <a:schemeClr val="tx1"/>
            </a:solidFill>
            <a:round/>
            <a:headEnd/>
            <a:tailEnd/>
          </a:ln>
        </p:spPr>
        <p:txBody>
          <a:bodyPr wrap="none" anchor="ctr"/>
          <a:lstStyle/>
          <a:p>
            <a:endParaRPr lang="en-US"/>
          </a:p>
        </p:txBody>
      </p:sp>
      <p:sp>
        <p:nvSpPr>
          <p:cNvPr id="12300" name="Line 7"/>
          <p:cNvSpPr>
            <a:spLocks noChangeShapeType="1"/>
          </p:cNvSpPr>
          <p:nvPr/>
        </p:nvSpPr>
        <p:spPr bwMode="auto">
          <a:xfrm>
            <a:off x="1143000" y="5181600"/>
            <a:ext cx="1981200" cy="0"/>
          </a:xfrm>
          <a:prstGeom prst="line">
            <a:avLst/>
          </a:prstGeom>
          <a:noFill/>
          <a:ln w="9525">
            <a:solidFill>
              <a:schemeClr val="tx1"/>
            </a:solidFill>
            <a:round/>
            <a:headEnd/>
            <a:tailEnd/>
          </a:ln>
        </p:spPr>
        <p:txBody>
          <a:bodyPr/>
          <a:lstStyle/>
          <a:p>
            <a:endParaRPr lang="en-US"/>
          </a:p>
        </p:txBody>
      </p:sp>
      <p:sp>
        <p:nvSpPr>
          <p:cNvPr id="12301" name="Text Box 8"/>
          <p:cNvSpPr txBox="1">
            <a:spLocks noChangeArrowheads="1"/>
          </p:cNvSpPr>
          <p:nvPr/>
        </p:nvSpPr>
        <p:spPr bwMode="auto">
          <a:xfrm>
            <a:off x="1828800" y="4724400"/>
            <a:ext cx="914400" cy="366713"/>
          </a:xfrm>
          <a:prstGeom prst="rect">
            <a:avLst/>
          </a:prstGeom>
          <a:noFill/>
          <a:ln w="9525">
            <a:noFill/>
            <a:miter lim="800000"/>
            <a:headEnd/>
            <a:tailEnd/>
          </a:ln>
        </p:spPr>
        <p:txBody>
          <a:bodyPr>
            <a:spAutoFit/>
          </a:bodyPr>
          <a:lstStyle/>
          <a:p>
            <a:pPr eaLnBrk="1" hangingPunct="1">
              <a:spcBef>
                <a:spcPct val="50000"/>
              </a:spcBef>
            </a:pPr>
            <a:r>
              <a:rPr lang="en-US" sz="1800" noProof="1">
                <a:solidFill>
                  <a:srgbClr val="000000"/>
                </a:solidFill>
              </a:rPr>
              <a:t>1 s</a:t>
            </a:r>
          </a:p>
        </p:txBody>
      </p:sp>
      <p:sp>
        <p:nvSpPr>
          <p:cNvPr id="12302" name="Oval 9"/>
          <p:cNvSpPr>
            <a:spLocks noChangeArrowheads="1"/>
          </p:cNvSpPr>
          <p:nvPr/>
        </p:nvSpPr>
        <p:spPr bwMode="auto">
          <a:xfrm>
            <a:off x="6019800" y="4343400"/>
            <a:ext cx="1981200" cy="1676400"/>
          </a:xfrm>
          <a:prstGeom prst="ellipse">
            <a:avLst/>
          </a:prstGeom>
          <a:solidFill>
            <a:schemeClr val="bg1"/>
          </a:solidFill>
          <a:ln w="9525">
            <a:solidFill>
              <a:schemeClr val="tx1"/>
            </a:solidFill>
            <a:round/>
            <a:headEnd/>
            <a:tailEnd/>
          </a:ln>
        </p:spPr>
        <p:txBody>
          <a:bodyPr wrap="none" anchor="ctr"/>
          <a:lstStyle/>
          <a:p>
            <a:endParaRPr lang="en-US"/>
          </a:p>
        </p:txBody>
      </p:sp>
      <p:sp>
        <p:nvSpPr>
          <p:cNvPr id="12303" name="Line 10"/>
          <p:cNvSpPr>
            <a:spLocks noChangeShapeType="1"/>
          </p:cNvSpPr>
          <p:nvPr/>
        </p:nvSpPr>
        <p:spPr bwMode="auto">
          <a:xfrm>
            <a:off x="6019800" y="5181600"/>
            <a:ext cx="1981200" cy="0"/>
          </a:xfrm>
          <a:prstGeom prst="line">
            <a:avLst/>
          </a:prstGeom>
          <a:noFill/>
          <a:ln w="9525">
            <a:solidFill>
              <a:schemeClr val="tx1"/>
            </a:solidFill>
            <a:round/>
            <a:headEnd/>
            <a:tailEnd/>
          </a:ln>
        </p:spPr>
        <p:txBody>
          <a:bodyPr/>
          <a:lstStyle/>
          <a:p>
            <a:endParaRPr lang="en-US"/>
          </a:p>
        </p:txBody>
      </p:sp>
      <p:sp>
        <p:nvSpPr>
          <p:cNvPr id="12304" name="Text Box 11"/>
          <p:cNvSpPr txBox="1">
            <a:spLocks noChangeArrowheads="1"/>
          </p:cNvSpPr>
          <p:nvPr/>
        </p:nvSpPr>
        <p:spPr bwMode="auto">
          <a:xfrm>
            <a:off x="7010400" y="4724400"/>
            <a:ext cx="914400" cy="366713"/>
          </a:xfrm>
          <a:prstGeom prst="rect">
            <a:avLst/>
          </a:prstGeom>
          <a:noFill/>
          <a:ln w="9525">
            <a:noFill/>
            <a:miter lim="800000"/>
            <a:headEnd/>
            <a:tailEnd/>
          </a:ln>
        </p:spPr>
        <p:txBody>
          <a:bodyPr>
            <a:spAutoFit/>
          </a:bodyPr>
          <a:lstStyle/>
          <a:p>
            <a:pPr eaLnBrk="1" hangingPunct="1">
              <a:spcBef>
                <a:spcPct val="50000"/>
              </a:spcBef>
            </a:pPr>
            <a:r>
              <a:rPr lang="en-US" sz="1800" noProof="1">
                <a:solidFill>
                  <a:srgbClr val="000000"/>
                </a:solidFill>
              </a:rPr>
              <a:t>m/s</a:t>
            </a:r>
          </a:p>
        </p:txBody>
      </p:sp>
      <p:sp>
        <p:nvSpPr>
          <p:cNvPr id="12305" name="Text Box 12"/>
          <p:cNvSpPr txBox="1">
            <a:spLocks noChangeArrowheads="1"/>
          </p:cNvSpPr>
          <p:nvPr/>
        </p:nvSpPr>
        <p:spPr bwMode="auto">
          <a:xfrm>
            <a:off x="6553200" y="5410200"/>
            <a:ext cx="914400" cy="366713"/>
          </a:xfrm>
          <a:prstGeom prst="rect">
            <a:avLst/>
          </a:prstGeom>
          <a:noFill/>
          <a:ln w="9525">
            <a:noFill/>
            <a:miter lim="800000"/>
            <a:headEnd/>
            <a:tailEnd/>
          </a:ln>
        </p:spPr>
        <p:txBody>
          <a:bodyPr>
            <a:spAutoFit/>
          </a:bodyPr>
          <a:lstStyle/>
          <a:p>
            <a:pPr eaLnBrk="1" hangingPunct="1">
              <a:spcBef>
                <a:spcPct val="50000"/>
              </a:spcBef>
            </a:pPr>
            <a:endParaRPr lang="en-US" sz="1800" noProof="1">
              <a:solidFill>
                <a:schemeClr val="tx2"/>
              </a:solidFill>
            </a:endParaRPr>
          </a:p>
        </p:txBody>
      </p:sp>
      <p:sp>
        <p:nvSpPr>
          <p:cNvPr id="12306" name="Text Box 13"/>
          <p:cNvSpPr txBox="1">
            <a:spLocks noChangeArrowheads="1"/>
          </p:cNvSpPr>
          <p:nvPr/>
        </p:nvSpPr>
        <p:spPr bwMode="auto">
          <a:xfrm>
            <a:off x="6858000" y="5410200"/>
            <a:ext cx="533400" cy="366713"/>
          </a:xfrm>
          <a:prstGeom prst="rect">
            <a:avLst/>
          </a:prstGeom>
          <a:noFill/>
          <a:ln w="9525">
            <a:noFill/>
            <a:miter lim="800000"/>
            <a:headEnd/>
            <a:tailEnd/>
          </a:ln>
        </p:spPr>
        <p:txBody>
          <a:bodyPr>
            <a:spAutoFit/>
          </a:bodyPr>
          <a:lstStyle/>
          <a:p>
            <a:pPr eaLnBrk="1" hangingPunct="1">
              <a:spcBef>
                <a:spcPct val="50000"/>
              </a:spcBef>
            </a:pPr>
            <a:r>
              <a:rPr lang="en-US" sz="1800" noProof="1">
                <a:solidFill>
                  <a:srgbClr val="000000"/>
                </a:solidFill>
              </a:rPr>
              <a:t>?</a:t>
            </a:r>
          </a:p>
        </p:txBody>
      </p:sp>
      <p:sp>
        <p:nvSpPr>
          <p:cNvPr id="12307" name="AutoShape 15"/>
          <p:cNvSpPr>
            <a:spLocks noChangeArrowheads="1"/>
          </p:cNvSpPr>
          <p:nvPr/>
        </p:nvSpPr>
        <p:spPr bwMode="auto">
          <a:xfrm>
            <a:off x="152400" y="228600"/>
            <a:ext cx="5715000" cy="1143000"/>
          </a:xfrm>
          <a:prstGeom prst="cloudCallout">
            <a:avLst>
              <a:gd name="adj1" fmla="val 74500"/>
              <a:gd name="adj2" fmla="val 37500"/>
            </a:avLst>
          </a:prstGeom>
          <a:solidFill>
            <a:srgbClr val="FFFFFF"/>
          </a:solidFill>
          <a:ln w="38100">
            <a:solidFill>
              <a:srgbClr val="99CCFF"/>
            </a:solidFill>
            <a:round/>
            <a:headEnd/>
            <a:tailEnd/>
          </a:ln>
        </p:spPr>
        <p:txBody>
          <a:bodyPr/>
          <a:lstStyle/>
          <a:p>
            <a:pPr algn="ctr"/>
            <a:endParaRPr lang="en-US" sz="4000" noProof="1">
              <a:latin typeface="Arial" charset="0"/>
            </a:endParaRPr>
          </a:p>
        </p:txBody>
      </p:sp>
      <p:sp>
        <p:nvSpPr>
          <p:cNvPr id="12308" name="Rectangle 16"/>
          <p:cNvSpPr>
            <a:spLocks noChangeArrowheads="1"/>
          </p:cNvSpPr>
          <p:nvPr/>
        </p:nvSpPr>
        <p:spPr bwMode="auto">
          <a:xfrm>
            <a:off x="4495800" y="685800"/>
            <a:ext cx="609600" cy="304800"/>
          </a:xfrm>
          <a:prstGeom prst="rect">
            <a:avLst/>
          </a:prstGeom>
          <a:solidFill>
            <a:schemeClr val="bg1"/>
          </a:solidFill>
          <a:ln w="9525">
            <a:noFill/>
            <a:miter lim="800000"/>
            <a:headEnd/>
            <a:tailEnd/>
          </a:ln>
        </p:spPr>
        <p:txBody>
          <a:bodyPr wrap="none" anchor="ctr"/>
          <a:lstStyle/>
          <a:p>
            <a:endParaRPr lang="en-US"/>
          </a:p>
        </p:txBody>
      </p:sp>
      <p:sp>
        <p:nvSpPr>
          <p:cNvPr id="12309" name="Rectangle 17"/>
          <p:cNvSpPr>
            <a:spLocks noChangeArrowheads="1"/>
          </p:cNvSpPr>
          <p:nvPr/>
        </p:nvSpPr>
        <p:spPr bwMode="auto">
          <a:xfrm>
            <a:off x="990600" y="533400"/>
            <a:ext cx="4267200" cy="609600"/>
          </a:xfrm>
          <a:prstGeom prst="rect">
            <a:avLst/>
          </a:prstGeom>
          <a:noFill/>
          <a:ln w="9525">
            <a:noFill/>
            <a:miter lim="800000"/>
            <a:headEnd/>
            <a:tailEnd/>
          </a:ln>
        </p:spPr>
        <p:txBody>
          <a:bodyPr anchor="b"/>
          <a:lstStyle/>
          <a:p>
            <a:pPr eaLnBrk="1" hangingPunct="1"/>
            <a:r>
              <a:rPr lang="en-US" sz="4000" noProof="1">
                <a:latin typeface="Monotype Corsiva" pitchFamily="66" charset="0"/>
              </a:rPr>
              <a:t>Asyiknya Soal</a:t>
            </a:r>
          </a:p>
        </p:txBody>
      </p:sp>
      <p:sp>
        <p:nvSpPr>
          <p:cNvPr id="12310" name="Text Box 22"/>
          <p:cNvSpPr txBox="1">
            <a:spLocks noChangeArrowheads="1"/>
          </p:cNvSpPr>
          <p:nvPr/>
        </p:nvSpPr>
        <p:spPr bwMode="auto">
          <a:xfrm>
            <a:off x="4267200" y="3352800"/>
            <a:ext cx="1066800" cy="366713"/>
          </a:xfrm>
          <a:prstGeom prst="rect">
            <a:avLst/>
          </a:prstGeom>
          <a:noFill/>
          <a:ln w="9525">
            <a:noFill/>
            <a:miter lim="800000"/>
            <a:headEnd/>
            <a:tailEnd/>
          </a:ln>
        </p:spPr>
        <p:txBody>
          <a:bodyPr>
            <a:spAutoFit/>
          </a:bodyPr>
          <a:lstStyle/>
          <a:p>
            <a:pPr>
              <a:spcBef>
                <a:spcPct val="50000"/>
              </a:spcBef>
            </a:pPr>
            <a:r>
              <a:rPr lang="en-US" sz="1800" noProof="1">
                <a:solidFill>
                  <a:srgbClr val="000000"/>
                </a:solidFill>
              </a:rPr>
              <a:t>m/s</a:t>
            </a:r>
            <a:r>
              <a:rPr lang="en-US" sz="1800" baseline="30000" noProof="1">
                <a:solidFill>
                  <a:srgbClr val="000000"/>
                </a:solidFill>
              </a:rPr>
              <a:t>2</a:t>
            </a:r>
            <a:endParaRPr lang="en-US" sz="1800" noProof="1">
              <a:solidFill>
                <a:srgbClr val="000000"/>
              </a:solidFill>
            </a:endParaRPr>
          </a:p>
        </p:txBody>
      </p:sp>
      <p:sp>
        <p:nvSpPr>
          <p:cNvPr id="12311" name="Text Box 23"/>
          <p:cNvSpPr txBox="1">
            <a:spLocks noChangeArrowheads="1"/>
          </p:cNvSpPr>
          <p:nvPr/>
        </p:nvSpPr>
        <p:spPr bwMode="auto">
          <a:xfrm>
            <a:off x="2057400" y="5334000"/>
            <a:ext cx="685800" cy="366713"/>
          </a:xfrm>
          <a:prstGeom prst="rect">
            <a:avLst/>
          </a:prstGeom>
          <a:noFill/>
          <a:ln w="9525">
            <a:noFill/>
            <a:miter lim="800000"/>
            <a:headEnd/>
            <a:tailEnd/>
          </a:ln>
        </p:spPr>
        <p:txBody>
          <a:bodyPr>
            <a:spAutoFit/>
          </a:bodyPr>
          <a:lstStyle/>
          <a:p>
            <a:pPr>
              <a:spcBef>
                <a:spcPct val="50000"/>
              </a:spcBef>
            </a:pPr>
            <a:r>
              <a:rPr lang="en-US" sz="1800" noProof="1">
                <a:solidFill>
                  <a:srgbClr val="000000"/>
                </a:solidFill>
              </a:rPr>
              <a:t>s</a:t>
            </a:r>
          </a:p>
        </p:txBody>
      </p:sp>
      <p:sp>
        <p:nvSpPr>
          <p:cNvPr id="12312" name="Text Box 26"/>
          <p:cNvSpPr txBox="1">
            <a:spLocks noChangeArrowheads="1"/>
          </p:cNvSpPr>
          <p:nvPr/>
        </p:nvSpPr>
        <p:spPr bwMode="auto">
          <a:xfrm>
            <a:off x="2286000" y="6096000"/>
            <a:ext cx="5029200" cy="396875"/>
          </a:xfrm>
          <a:prstGeom prst="rect">
            <a:avLst/>
          </a:prstGeom>
          <a:noFill/>
          <a:ln w="9525">
            <a:noFill/>
            <a:miter lim="800000"/>
            <a:headEnd/>
            <a:tailEnd/>
          </a:ln>
        </p:spPr>
        <p:txBody>
          <a:bodyPr>
            <a:spAutoFit/>
          </a:bodyPr>
          <a:lstStyle/>
          <a:p>
            <a:pPr>
              <a:spcBef>
                <a:spcPct val="50000"/>
              </a:spcBef>
            </a:pPr>
            <a:r>
              <a:rPr lang="en-US" noProof="1">
                <a:latin typeface="Arial" charset="0"/>
              </a:rPr>
              <a:t>kecepatan akhir mobil Debby = ?</a:t>
            </a:r>
          </a:p>
        </p:txBody>
      </p:sp>
      <p:pic>
        <p:nvPicPr>
          <p:cNvPr id="12313" name="Picture 28" descr="36934940"/>
          <p:cNvPicPr>
            <a:picLocks noChangeAspect="1" noChangeArrowheads="1"/>
          </p:cNvPicPr>
          <p:nvPr/>
        </p:nvPicPr>
        <p:blipFill>
          <a:blip r:embed="rId10"/>
          <a:srcRect/>
          <a:stretch>
            <a:fillRect/>
          </a:stretch>
        </p:blipFill>
        <p:spPr bwMode="auto">
          <a:xfrm>
            <a:off x="7180263" y="1371600"/>
            <a:ext cx="1592262" cy="2590800"/>
          </a:xfrm>
          <a:prstGeom prst="rect">
            <a:avLst/>
          </a:prstGeom>
          <a:noFill/>
          <a:ln w="9525">
            <a:noFill/>
            <a:miter lim="800000"/>
            <a:headEnd/>
            <a:tailEnd/>
          </a:ln>
        </p:spPr>
      </p:pic>
    </p:spTree>
    <p:controls>
      <p:control spid="12290" name="Label1" r:id="rId2" imgW="276120" imgH="276120"/>
      <p:control spid="12291" name="Label2" r:id="rId3" imgW="304920" imgH="304920"/>
      <p:control spid="12292" name="Label3" r:id="rId4" imgW="533520" imgH="390600"/>
      <p:control spid="12293" name="CommandButton1" r:id="rId5" imgW="1676520" imgH="1219320"/>
      <p:control spid="12294" name="Label4" r:id="rId6" imgW="457200" imgH="276120"/>
      <p:control spid="12295" name="Label5" r:id="rId7" imgW="333360" imgH="304920"/>
      <p:control spid="12296" name="Label6" r:id="rId8" imgW="228600" imgH="304920"/>
    </p:controls>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3554" name="Rectangle 13"/>
          <p:cNvSpPr>
            <a:spLocks noChangeArrowheads="1"/>
          </p:cNvSpPr>
          <p:nvPr/>
        </p:nvSpPr>
        <p:spPr bwMode="auto">
          <a:xfrm>
            <a:off x="2133600" y="1371600"/>
            <a:ext cx="5638800" cy="2895600"/>
          </a:xfrm>
          <a:prstGeom prst="rect">
            <a:avLst/>
          </a:prstGeom>
          <a:solidFill>
            <a:srgbClr val="000000"/>
          </a:solidFill>
          <a:ln w="9525">
            <a:noFill/>
            <a:miter lim="800000"/>
            <a:headEnd/>
            <a:tailEnd/>
          </a:ln>
        </p:spPr>
        <p:txBody>
          <a:bodyPr wrap="none" anchor="ctr"/>
          <a:lstStyle/>
          <a:p>
            <a:endParaRPr lang="en-US"/>
          </a:p>
        </p:txBody>
      </p:sp>
      <p:sp>
        <p:nvSpPr>
          <p:cNvPr id="23555" name="Text Box 5"/>
          <p:cNvSpPr txBox="1">
            <a:spLocks noChangeArrowheads="1"/>
          </p:cNvSpPr>
          <p:nvPr/>
        </p:nvSpPr>
        <p:spPr bwMode="auto">
          <a:xfrm>
            <a:off x="914400" y="381000"/>
            <a:ext cx="4114800" cy="457200"/>
          </a:xfrm>
          <a:prstGeom prst="rect">
            <a:avLst/>
          </a:prstGeom>
          <a:noFill/>
          <a:ln w="9525">
            <a:noFill/>
            <a:miter lim="800000"/>
            <a:headEnd/>
            <a:tailEnd/>
          </a:ln>
        </p:spPr>
        <p:txBody>
          <a:bodyPr>
            <a:spAutoFit/>
          </a:bodyPr>
          <a:lstStyle/>
          <a:p>
            <a:pPr>
              <a:spcBef>
                <a:spcPct val="50000"/>
              </a:spcBef>
            </a:pPr>
            <a:r>
              <a:rPr lang="en-US" sz="2400" noProof="1">
                <a:latin typeface="Arial" charset="0"/>
              </a:rPr>
              <a:t>Sebabnya</a:t>
            </a:r>
          </a:p>
        </p:txBody>
      </p:sp>
      <p:sp>
        <p:nvSpPr>
          <p:cNvPr id="23556" name="Text Box 6"/>
          <p:cNvSpPr txBox="1">
            <a:spLocks noChangeArrowheads="1"/>
          </p:cNvSpPr>
          <p:nvPr/>
        </p:nvSpPr>
        <p:spPr bwMode="auto">
          <a:xfrm>
            <a:off x="990600" y="914400"/>
            <a:ext cx="1905000" cy="457200"/>
          </a:xfrm>
          <a:prstGeom prst="rect">
            <a:avLst/>
          </a:prstGeom>
          <a:noFill/>
          <a:ln w="9525">
            <a:noFill/>
            <a:miter lim="800000"/>
            <a:headEnd/>
            <a:tailEnd/>
          </a:ln>
        </p:spPr>
        <p:txBody>
          <a:bodyPr>
            <a:spAutoFit/>
          </a:bodyPr>
          <a:lstStyle/>
          <a:p>
            <a:pPr>
              <a:spcBef>
                <a:spcPct val="50000"/>
              </a:spcBef>
            </a:pPr>
            <a:r>
              <a:rPr lang="en-US" sz="2400" noProof="1">
                <a:latin typeface="Arial" charset="0"/>
              </a:rPr>
              <a:t>Ilusi optik…</a:t>
            </a:r>
          </a:p>
        </p:txBody>
      </p:sp>
      <p:sp>
        <p:nvSpPr>
          <p:cNvPr id="159751" name="Text Box 7"/>
          <p:cNvSpPr txBox="1">
            <a:spLocks noChangeArrowheads="1"/>
          </p:cNvSpPr>
          <p:nvPr/>
        </p:nvSpPr>
        <p:spPr bwMode="auto">
          <a:xfrm>
            <a:off x="381000" y="5334000"/>
            <a:ext cx="7924800" cy="457200"/>
          </a:xfrm>
          <a:prstGeom prst="rect">
            <a:avLst/>
          </a:prstGeom>
          <a:noFill/>
          <a:ln w="9525">
            <a:noFill/>
            <a:miter lim="800000"/>
            <a:headEnd/>
            <a:tailEnd/>
          </a:ln>
        </p:spPr>
        <p:txBody>
          <a:bodyPr>
            <a:spAutoFit/>
          </a:bodyPr>
          <a:lstStyle/>
          <a:p>
            <a:pPr>
              <a:spcBef>
                <a:spcPct val="50000"/>
              </a:spcBef>
            </a:pPr>
            <a:r>
              <a:rPr lang="en-US" sz="2400" noProof="1">
                <a:latin typeface="Arial" charset="0"/>
              </a:rPr>
              <a:t>Tanjakan yang terlihat naik sebenarnya turun ke bawah</a:t>
            </a:r>
          </a:p>
        </p:txBody>
      </p:sp>
      <p:sp>
        <p:nvSpPr>
          <p:cNvPr id="159752" name="Text Box 8"/>
          <p:cNvSpPr txBox="1">
            <a:spLocks noChangeArrowheads="1"/>
          </p:cNvSpPr>
          <p:nvPr/>
        </p:nvSpPr>
        <p:spPr bwMode="auto">
          <a:xfrm>
            <a:off x="1371600" y="5867400"/>
            <a:ext cx="7239000" cy="822325"/>
          </a:xfrm>
          <a:prstGeom prst="rect">
            <a:avLst/>
          </a:prstGeom>
          <a:noFill/>
          <a:ln w="9525">
            <a:noFill/>
            <a:miter lim="800000"/>
            <a:headEnd/>
            <a:tailEnd/>
          </a:ln>
        </p:spPr>
        <p:txBody>
          <a:bodyPr>
            <a:spAutoFit/>
          </a:bodyPr>
          <a:lstStyle/>
          <a:p>
            <a:pPr>
              <a:spcBef>
                <a:spcPct val="50000"/>
              </a:spcBef>
            </a:pPr>
            <a:r>
              <a:rPr lang="en-US" sz="2400" noProof="1">
                <a:latin typeface="Arial" charset="0"/>
              </a:rPr>
              <a:t>Jika miring 5</a:t>
            </a:r>
            <a:r>
              <a:rPr lang="en-US" sz="2400" baseline="30000" noProof="1">
                <a:latin typeface="Arial" charset="0"/>
              </a:rPr>
              <a:t>0</a:t>
            </a:r>
            <a:r>
              <a:rPr lang="en-US" sz="2400" noProof="1">
                <a:latin typeface="Arial" charset="0"/>
              </a:rPr>
              <a:t> dan jalan licin dalam 10 detik mobil akan bergerak dengan kecepatan 29 km/jam</a:t>
            </a:r>
          </a:p>
        </p:txBody>
      </p:sp>
      <p:pic>
        <p:nvPicPr>
          <p:cNvPr id="159754" name="Picture 10" descr="pohon2"/>
          <p:cNvPicPr>
            <a:picLocks noChangeAspect="1" noChangeArrowheads="1"/>
          </p:cNvPicPr>
          <p:nvPr/>
        </p:nvPicPr>
        <p:blipFill>
          <a:blip r:embed="rId3"/>
          <a:srcRect/>
          <a:stretch>
            <a:fillRect/>
          </a:stretch>
        </p:blipFill>
        <p:spPr bwMode="auto">
          <a:xfrm>
            <a:off x="2336800" y="1981200"/>
            <a:ext cx="5054600" cy="2006600"/>
          </a:xfrm>
          <a:prstGeom prst="rect">
            <a:avLst/>
          </a:prstGeom>
          <a:noFill/>
          <a:ln w="9525">
            <a:noFill/>
            <a:miter lim="800000"/>
            <a:headEnd/>
            <a:tailEnd/>
          </a:ln>
        </p:spPr>
      </p:pic>
      <p:sp>
        <p:nvSpPr>
          <p:cNvPr id="159755" name="WordArt 11"/>
          <p:cNvSpPr>
            <a:spLocks noChangeArrowheads="1" noChangeShapeType="1" noTextEdit="1"/>
          </p:cNvSpPr>
          <p:nvPr/>
        </p:nvSpPr>
        <p:spPr bwMode="auto">
          <a:xfrm>
            <a:off x="1981200" y="4610100"/>
            <a:ext cx="5791200" cy="6477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3600" kern="10">
                <a:ln w="9525">
                  <a:round/>
                  <a:headEnd/>
                  <a:tailEnd/>
                </a:ln>
                <a:solidFill>
                  <a:schemeClr val="bg1"/>
                </a:solidFill>
                <a:latin typeface="Arial Black"/>
              </a:rPr>
              <a:t>Tanjakan sebenarnya</a:t>
            </a:r>
          </a:p>
        </p:txBody>
      </p:sp>
      <p:sp>
        <p:nvSpPr>
          <p:cNvPr id="159756" name="WordArt 12"/>
          <p:cNvSpPr>
            <a:spLocks noChangeArrowheads="1" noChangeShapeType="1" noTextEdit="1"/>
          </p:cNvSpPr>
          <p:nvPr/>
        </p:nvSpPr>
        <p:spPr bwMode="auto">
          <a:xfrm>
            <a:off x="1981200" y="4610100"/>
            <a:ext cx="5791200" cy="6477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3600" kern="10">
                <a:ln w="9525">
                  <a:round/>
                  <a:headEnd/>
                  <a:tailEnd/>
                </a:ln>
                <a:solidFill>
                  <a:schemeClr val="bg1"/>
                </a:solidFill>
                <a:latin typeface="Arial Black"/>
              </a:rPr>
              <a:t>Tanjakan yang terlihat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9755"/>
                                        </p:tgtEl>
                                        <p:attrNameLst>
                                          <p:attrName>style.visibility</p:attrName>
                                        </p:attrNameLst>
                                      </p:cBhvr>
                                      <p:to>
                                        <p:strVal val="visible"/>
                                      </p:to>
                                    </p:set>
                                    <p:animEffect transition="in" filter="blinds(horizontal)">
                                      <p:cBhvr>
                                        <p:cTn id="7" dur="500"/>
                                        <p:tgtEl>
                                          <p:spTgt spid="15975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59755"/>
                                        </p:tgtEl>
                                      </p:cBhvr>
                                    </p:animEffect>
                                    <p:set>
                                      <p:cBhvr>
                                        <p:cTn id="12" dur="1" fill="hold">
                                          <p:stCondLst>
                                            <p:cond delay="499"/>
                                          </p:stCondLst>
                                        </p:cTn>
                                        <p:tgtEl>
                                          <p:spTgt spid="159755"/>
                                        </p:tgtEl>
                                        <p:attrNameLst>
                                          <p:attrName>style.visibility</p:attrName>
                                        </p:attrNameLst>
                                      </p:cBhvr>
                                      <p:to>
                                        <p:strVal val="hidden"/>
                                      </p:to>
                                    </p:set>
                                  </p:childTnLst>
                                </p:cTn>
                              </p:par>
                              <p:par>
                                <p:cTn id="13" presetID="3" presetClass="entr" presetSubtype="10" fill="hold" grpId="0" nodeType="withEffect">
                                  <p:stCondLst>
                                    <p:cond delay="0"/>
                                  </p:stCondLst>
                                  <p:childTnLst>
                                    <p:set>
                                      <p:cBhvr>
                                        <p:cTn id="14" dur="1" fill="hold">
                                          <p:stCondLst>
                                            <p:cond delay="0"/>
                                          </p:stCondLst>
                                        </p:cTn>
                                        <p:tgtEl>
                                          <p:spTgt spid="159756"/>
                                        </p:tgtEl>
                                        <p:attrNameLst>
                                          <p:attrName>style.visibility</p:attrName>
                                        </p:attrNameLst>
                                      </p:cBhvr>
                                      <p:to>
                                        <p:strVal val="visible"/>
                                      </p:to>
                                    </p:set>
                                    <p:animEffect transition="in" filter="blinds(horizontal)">
                                      <p:cBhvr>
                                        <p:cTn id="15" dur="500"/>
                                        <p:tgtEl>
                                          <p:spTgt spid="159756"/>
                                        </p:tgtEl>
                                      </p:cBhvr>
                                    </p:animEffect>
                                  </p:childTnLst>
                                </p:cTn>
                              </p:par>
                            </p:childTnLst>
                          </p:cTn>
                        </p:par>
                        <p:par>
                          <p:cTn id="16" fill="hold">
                            <p:stCondLst>
                              <p:cond delay="500"/>
                            </p:stCondLst>
                            <p:childTnLst>
                              <p:par>
                                <p:cTn id="17" presetID="8" presetClass="emph" presetSubtype="0" fill="hold" nodeType="afterEffect">
                                  <p:stCondLst>
                                    <p:cond delay="0"/>
                                  </p:stCondLst>
                                  <p:childTnLst>
                                    <p:animRot by="-1200000">
                                      <p:cBhvr>
                                        <p:cTn id="18" dur="2000" fill="hold"/>
                                        <p:tgtEl>
                                          <p:spTgt spid="15975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59751"/>
                                        </p:tgtEl>
                                        <p:attrNameLst>
                                          <p:attrName>style.visibility</p:attrName>
                                        </p:attrNameLst>
                                      </p:cBhvr>
                                      <p:to>
                                        <p:strVal val="visible"/>
                                      </p:to>
                                    </p:set>
                                    <p:animEffect transition="in" filter="blinds(horizontal)">
                                      <p:cBhvr>
                                        <p:cTn id="23" dur="500"/>
                                        <p:tgtEl>
                                          <p:spTgt spid="159751"/>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59752"/>
                                        </p:tgtEl>
                                        <p:attrNameLst>
                                          <p:attrName>style.visibility</p:attrName>
                                        </p:attrNameLst>
                                      </p:cBhvr>
                                      <p:to>
                                        <p:strVal val="visible"/>
                                      </p:to>
                                    </p:set>
                                    <p:animEffect transition="in" filter="blinds(horizontal)">
                                      <p:cBhvr>
                                        <p:cTn id="28" dur="500"/>
                                        <p:tgtEl>
                                          <p:spTgt spid="159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1" grpId="0"/>
      <p:bldP spid="159752" grpId="0"/>
      <p:bldP spid="159755" grpId="0" animBg="1"/>
      <p:bldP spid="159755" grpId="1" animBg="1"/>
      <p:bldP spid="1597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381000" y="1600200"/>
            <a:ext cx="7010400" cy="1917700"/>
          </a:xfrm>
          <a:prstGeom prst="rect">
            <a:avLst/>
          </a:prstGeom>
          <a:noFill/>
          <a:ln w="9525">
            <a:noFill/>
            <a:miter lim="800000"/>
            <a:headEnd/>
            <a:tailEnd/>
          </a:ln>
        </p:spPr>
        <p:txBody>
          <a:bodyPr>
            <a:spAutoFit/>
          </a:bodyPr>
          <a:lstStyle/>
          <a:p>
            <a:pPr eaLnBrk="1" hangingPunct="1"/>
            <a:r>
              <a:rPr lang="en-US" sz="2400" noProof="1">
                <a:solidFill>
                  <a:schemeClr val="tx2"/>
                </a:solidFill>
                <a:latin typeface="Arial" charset="0"/>
              </a:rPr>
              <a:t>Sebuah mobil pada awalnya bergerak dengan kecepatan 20 m/s. Tiba-tiba mobil mengerem dan diperlambat sebesar 2 m/s</a:t>
            </a:r>
            <a:r>
              <a:rPr lang="en-US" sz="2400" baseline="30000" noProof="1">
                <a:solidFill>
                  <a:schemeClr val="tx2"/>
                </a:solidFill>
                <a:latin typeface="Arial" charset="0"/>
              </a:rPr>
              <a:t>2</a:t>
            </a:r>
            <a:r>
              <a:rPr lang="en-US" sz="2400" noProof="1">
                <a:solidFill>
                  <a:schemeClr val="tx2"/>
                </a:solidFill>
                <a:latin typeface="Arial" charset="0"/>
              </a:rPr>
              <a:t>. Berapa lama mobil itu berhenti?</a:t>
            </a:r>
          </a:p>
          <a:p>
            <a:pPr eaLnBrk="1" hangingPunct="1"/>
            <a:endParaRPr lang="en-US" sz="2400" noProof="1">
              <a:solidFill>
                <a:schemeClr val="tx2"/>
              </a:solidFill>
              <a:latin typeface="Arial" charset="0"/>
            </a:endParaRPr>
          </a:p>
        </p:txBody>
      </p:sp>
      <p:sp>
        <p:nvSpPr>
          <p:cNvPr id="4100" name="Text Box 4"/>
          <p:cNvSpPr txBox="1">
            <a:spLocks noChangeArrowheads="1"/>
          </p:cNvSpPr>
          <p:nvPr/>
        </p:nvSpPr>
        <p:spPr bwMode="auto">
          <a:xfrm>
            <a:off x="3543300" y="3736975"/>
            <a:ext cx="4064000" cy="396875"/>
          </a:xfrm>
          <a:prstGeom prst="rect">
            <a:avLst/>
          </a:prstGeom>
          <a:noFill/>
          <a:ln w="9525">
            <a:noFill/>
            <a:miter lim="800000"/>
            <a:headEnd/>
            <a:tailEnd/>
          </a:ln>
        </p:spPr>
        <p:txBody>
          <a:bodyPr wrap="none">
            <a:spAutoFit/>
          </a:bodyPr>
          <a:lstStyle/>
          <a:p>
            <a:pPr eaLnBrk="1" hangingPunct="1"/>
            <a:r>
              <a:rPr lang="en-US" noProof="1">
                <a:solidFill>
                  <a:schemeClr val="tx2"/>
                </a:solidFill>
                <a:latin typeface="Arial" charset="0"/>
              </a:rPr>
              <a:t>1 detik kecepatan mobil berkurang</a:t>
            </a:r>
          </a:p>
        </p:txBody>
      </p:sp>
      <p:sp>
        <p:nvSpPr>
          <p:cNvPr id="4101" name="Text Box 5"/>
          <p:cNvSpPr txBox="1">
            <a:spLocks noChangeArrowheads="1"/>
          </p:cNvSpPr>
          <p:nvPr/>
        </p:nvSpPr>
        <p:spPr bwMode="auto">
          <a:xfrm>
            <a:off x="3543300" y="4879975"/>
            <a:ext cx="5613400" cy="701675"/>
          </a:xfrm>
          <a:prstGeom prst="rect">
            <a:avLst/>
          </a:prstGeom>
          <a:noFill/>
          <a:ln w="9525">
            <a:noFill/>
            <a:miter lim="800000"/>
            <a:headEnd/>
            <a:tailEnd/>
          </a:ln>
        </p:spPr>
        <p:txBody>
          <a:bodyPr wrap="none">
            <a:spAutoFit/>
          </a:bodyPr>
          <a:lstStyle/>
          <a:p>
            <a:pPr eaLnBrk="1" hangingPunct="1"/>
            <a:r>
              <a:rPr lang="en-US" noProof="1">
                <a:solidFill>
                  <a:schemeClr val="tx2"/>
                </a:solidFill>
                <a:latin typeface="Arial" charset="0"/>
              </a:rPr>
              <a:t>Untuk membuat kecepatan mobil menjadi 0 m/s </a:t>
            </a:r>
          </a:p>
          <a:p>
            <a:pPr eaLnBrk="1" hangingPunct="1"/>
            <a:r>
              <a:rPr lang="en-US" noProof="1">
                <a:solidFill>
                  <a:schemeClr val="tx2"/>
                </a:solidFill>
                <a:latin typeface="Arial" charset="0"/>
              </a:rPr>
              <a:t>diperlukan waktu</a:t>
            </a:r>
          </a:p>
        </p:txBody>
      </p:sp>
      <p:sp>
        <p:nvSpPr>
          <p:cNvPr id="4102" name="Text Box 6"/>
          <p:cNvSpPr txBox="1">
            <a:spLocks noChangeArrowheads="1"/>
          </p:cNvSpPr>
          <p:nvPr/>
        </p:nvSpPr>
        <p:spPr bwMode="auto">
          <a:xfrm>
            <a:off x="7585075" y="3736975"/>
            <a:ext cx="803275" cy="396875"/>
          </a:xfrm>
          <a:prstGeom prst="rect">
            <a:avLst/>
          </a:prstGeom>
          <a:noFill/>
          <a:ln w="9525">
            <a:noFill/>
            <a:miter lim="800000"/>
            <a:headEnd/>
            <a:tailEnd/>
          </a:ln>
        </p:spPr>
        <p:txBody>
          <a:bodyPr wrap="none">
            <a:spAutoFit/>
          </a:bodyPr>
          <a:lstStyle/>
          <a:p>
            <a:pPr eaLnBrk="1" hangingPunct="1"/>
            <a:r>
              <a:rPr lang="en-US" noProof="1">
                <a:solidFill>
                  <a:schemeClr val="tx2"/>
                </a:solidFill>
                <a:latin typeface="Arial" charset="0"/>
              </a:rPr>
              <a:t>2 m/s</a:t>
            </a:r>
          </a:p>
        </p:txBody>
      </p:sp>
      <p:sp>
        <p:nvSpPr>
          <p:cNvPr id="4103" name="Text Box 7"/>
          <p:cNvSpPr txBox="1">
            <a:spLocks noChangeArrowheads="1"/>
          </p:cNvSpPr>
          <p:nvPr/>
        </p:nvSpPr>
        <p:spPr bwMode="auto">
          <a:xfrm>
            <a:off x="5486400" y="5181600"/>
            <a:ext cx="1073150" cy="396875"/>
          </a:xfrm>
          <a:prstGeom prst="rect">
            <a:avLst/>
          </a:prstGeom>
          <a:noFill/>
          <a:ln w="9525">
            <a:noFill/>
            <a:miter lim="800000"/>
            <a:headEnd/>
            <a:tailEnd/>
          </a:ln>
        </p:spPr>
        <p:txBody>
          <a:bodyPr wrap="none">
            <a:spAutoFit/>
          </a:bodyPr>
          <a:lstStyle/>
          <a:p>
            <a:pPr eaLnBrk="1" hangingPunct="1"/>
            <a:r>
              <a:rPr lang="en-US" noProof="1">
                <a:solidFill>
                  <a:schemeClr val="tx2"/>
                </a:solidFill>
                <a:latin typeface="Arial" charset="0"/>
              </a:rPr>
              <a:t>10 detik</a:t>
            </a:r>
          </a:p>
        </p:txBody>
      </p:sp>
      <p:pic>
        <p:nvPicPr>
          <p:cNvPr id="4105" name="Picture 9"/>
          <p:cNvPicPr>
            <a:picLocks noChangeAspect="1" noChangeArrowheads="1"/>
          </p:cNvPicPr>
          <p:nvPr/>
        </p:nvPicPr>
        <p:blipFill>
          <a:blip r:embed="rId4"/>
          <a:srcRect/>
          <a:stretch>
            <a:fillRect/>
          </a:stretch>
        </p:blipFill>
        <p:spPr bwMode="auto">
          <a:xfrm>
            <a:off x="304800" y="3355975"/>
            <a:ext cx="2514600" cy="1825625"/>
          </a:xfrm>
          <a:prstGeom prst="rect">
            <a:avLst/>
          </a:prstGeom>
          <a:noFill/>
          <a:ln w="9525">
            <a:noFill/>
            <a:miter lim="800000"/>
            <a:headEnd/>
            <a:tailEnd/>
          </a:ln>
        </p:spPr>
      </p:pic>
      <p:sp>
        <p:nvSpPr>
          <p:cNvPr id="4106" name="Text Box 10"/>
          <p:cNvSpPr txBox="1">
            <a:spLocks noChangeArrowheads="1"/>
          </p:cNvSpPr>
          <p:nvPr/>
        </p:nvSpPr>
        <p:spPr bwMode="auto">
          <a:xfrm>
            <a:off x="3619500" y="4270375"/>
            <a:ext cx="4064000" cy="396875"/>
          </a:xfrm>
          <a:prstGeom prst="rect">
            <a:avLst/>
          </a:prstGeom>
          <a:noFill/>
          <a:ln w="9525">
            <a:noFill/>
            <a:miter lim="800000"/>
            <a:headEnd/>
            <a:tailEnd/>
          </a:ln>
        </p:spPr>
        <p:txBody>
          <a:bodyPr wrap="none">
            <a:spAutoFit/>
          </a:bodyPr>
          <a:lstStyle/>
          <a:p>
            <a:pPr eaLnBrk="1" hangingPunct="1"/>
            <a:r>
              <a:rPr lang="en-US" noProof="1">
                <a:solidFill>
                  <a:schemeClr val="tx2"/>
                </a:solidFill>
                <a:latin typeface="Arial" charset="0"/>
              </a:rPr>
              <a:t>5 detik kecepatan mobil berkurang</a:t>
            </a:r>
          </a:p>
        </p:txBody>
      </p:sp>
      <p:sp>
        <p:nvSpPr>
          <p:cNvPr id="4107" name="Text Box 11"/>
          <p:cNvSpPr txBox="1">
            <a:spLocks noChangeArrowheads="1"/>
          </p:cNvSpPr>
          <p:nvPr/>
        </p:nvSpPr>
        <p:spPr bwMode="auto">
          <a:xfrm>
            <a:off x="7527925" y="4270375"/>
            <a:ext cx="944563" cy="396875"/>
          </a:xfrm>
          <a:prstGeom prst="rect">
            <a:avLst/>
          </a:prstGeom>
          <a:noFill/>
          <a:ln w="9525">
            <a:noFill/>
            <a:miter lim="800000"/>
            <a:headEnd/>
            <a:tailEnd/>
          </a:ln>
        </p:spPr>
        <p:txBody>
          <a:bodyPr wrap="none">
            <a:spAutoFit/>
          </a:bodyPr>
          <a:lstStyle/>
          <a:p>
            <a:pPr eaLnBrk="1" hangingPunct="1"/>
            <a:r>
              <a:rPr lang="en-US" noProof="1">
                <a:solidFill>
                  <a:schemeClr val="tx2"/>
                </a:solidFill>
                <a:latin typeface="Arial" charset="0"/>
              </a:rPr>
              <a:t>10 m/s</a:t>
            </a:r>
          </a:p>
        </p:txBody>
      </p:sp>
      <p:sp>
        <p:nvSpPr>
          <p:cNvPr id="48138" name="AutoShape 13"/>
          <p:cNvSpPr>
            <a:spLocks noChangeArrowheads="1"/>
          </p:cNvSpPr>
          <p:nvPr/>
        </p:nvSpPr>
        <p:spPr bwMode="auto">
          <a:xfrm>
            <a:off x="152400" y="228600"/>
            <a:ext cx="5715000" cy="1143000"/>
          </a:xfrm>
          <a:prstGeom prst="cloudCallout">
            <a:avLst>
              <a:gd name="adj1" fmla="val 74500"/>
              <a:gd name="adj2" fmla="val 37500"/>
            </a:avLst>
          </a:prstGeom>
          <a:solidFill>
            <a:srgbClr val="FFFFFF"/>
          </a:solidFill>
          <a:ln w="38100">
            <a:solidFill>
              <a:srgbClr val="99CCFF"/>
            </a:solidFill>
            <a:round/>
            <a:headEnd/>
            <a:tailEnd/>
          </a:ln>
        </p:spPr>
        <p:txBody>
          <a:bodyPr/>
          <a:lstStyle/>
          <a:p>
            <a:pPr algn="ctr"/>
            <a:endParaRPr lang="en-US" sz="4000" noProof="1">
              <a:latin typeface="Monotype Corsiva" pitchFamily="66" charset="0"/>
            </a:endParaRPr>
          </a:p>
        </p:txBody>
      </p:sp>
      <p:sp>
        <p:nvSpPr>
          <p:cNvPr id="48139" name="Rectangle 14"/>
          <p:cNvSpPr>
            <a:spLocks noChangeArrowheads="1"/>
          </p:cNvSpPr>
          <p:nvPr/>
        </p:nvSpPr>
        <p:spPr bwMode="auto">
          <a:xfrm>
            <a:off x="1447800" y="533400"/>
            <a:ext cx="2819400" cy="609600"/>
          </a:xfrm>
          <a:prstGeom prst="rect">
            <a:avLst/>
          </a:prstGeom>
          <a:noFill/>
          <a:ln w="9525">
            <a:noFill/>
            <a:miter lim="800000"/>
            <a:headEnd/>
            <a:tailEnd/>
          </a:ln>
        </p:spPr>
        <p:txBody>
          <a:bodyPr anchor="b"/>
          <a:lstStyle/>
          <a:p>
            <a:pPr eaLnBrk="1" hangingPunct="1"/>
            <a:r>
              <a:rPr lang="en-US" sz="4000" noProof="1">
                <a:latin typeface="Monotype Corsiva" pitchFamily="66" charset="0"/>
              </a:rPr>
              <a:t>Asyiknya Soal</a:t>
            </a:r>
          </a:p>
        </p:txBody>
      </p:sp>
      <p:pic>
        <p:nvPicPr>
          <p:cNvPr id="48140" name="Picture 15" descr="36934940"/>
          <p:cNvPicPr>
            <a:picLocks noChangeAspect="1" noChangeArrowheads="1"/>
          </p:cNvPicPr>
          <p:nvPr/>
        </p:nvPicPr>
        <p:blipFill>
          <a:blip r:embed="rId5"/>
          <a:srcRect/>
          <a:stretch>
            <a:fillRect/>
          </a:stretch>
        </p:blipFill>
        <p:spPr bwMode="auto">
          <a:xfrm>
            <a:off x="7180263" y="1066800"/>
            <a:ext cx="1592262" cy="2590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0-#ppt_w/2"/>
                                          </p:val>
                                        </p:tav>
                                        <p:tav tm="100000">
                                          <p:val>
                                            <p:strVal val="#ppt_x"/>
                                          </p:val>
                                        </p:tav>
                                      </p:tavLst>
                                    </p:anim>
                                    <p:anim calcmode="lin" valueType="num">
                                      <p:cBhvr additive="base">
                                        <p:cTn id="8" dur="500" fill="hold"/>
                                        <p:tgtEl>
                                          <p:spTgt spid="409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rbrake.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105"/>
                                        </p:tgtEl>
                                        <p:attrNameLst>
                                          <p:attrName>style.visibility</p:attrName>
                                        </p:attrNameLst>
                                      </p:cBhvr>
                                      <p:to>
                                        <p:strVal val="visible"/>
                                      </p:to>
                                    </p:set>
                                    <p:anim calcmode="lin" valueType="num">
                                      <p:cBhvr additive="base">
                                        <p:cTn id="13" dur="500" fill="hold"/>
                                        <p:tgtEl>
                                          <p:spTgt spid="4105"/>
                                        </p:tgtEl>
                                        <p:attrNameLst>
                                          <p:attrName>ppt_x</p:attrName>
                                        </p:attrNameLst>
                                      </p:cBhvr>
                                      <p:tavLst>
                                        <p:tav tm="0">
                                          <p:val>
                                            <p:strVal val="0-#ppt_w/2"/>
                                          </p:val>
                                        </p:tav>
                                        <p:tav tm="100000">
                                          <p:val>
                                            <p:strVal val="#ppt_x"/>
                                          </p:val>
                                        </p:tav>
                                      </p:tavLst>
                                    </p:anim>
                                    <p:anim calcmode="lin" valueType="num">
                                      <p:cBhvr additive="base">
                                        <p:cTn id="14" dur="500" fill="hold"/>
                                        <p:tgtEl>
                                          <p:spTgt spid="410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arbrake.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00"/>
                                        </p:tgtEl>
                                        <p:attrNameLst>
                                          <p:attrName>style.visibility</p:attrName>
                                        </p:attrNameLst>
                                      </p:cBhvr>
                                      <p:to>
                                        <p:strVal val="visible"/>
                                      </p:to>
                                    </p:set>
                                    <p:anim calcmode="lin" valueType="num">
                                      <p:cBhvr additive="base">
                                        <p:cTn id="19" dur="500" fill="hold"/>
                                        <p:tgtEl>
                                          <p:spTgt spid="4100"/>
                                        </p:tgtEl>
                                        <p:attrNameLst>
                                          <p:attrName>ppt_x</p:attrName>
                                        </p:attrNameLst>
                                      </p:cBhvr>
                                      <p:tavLst>
                                        <p:tav tm="0">
                                          <p:val>
                                            <p:strVal val="0-#ppt_w/2"/>
                                          </p:val>
                                        </p:tav>
                                        <p:tav tm="100000">
                                          <p:val>
                                            <p:strVal val="#ppt_x"/>
                                          </p:val>
                                        </p:tav>
                                      </p:tavLst>
                                    </p:anim>
                                    <p:anim calcmode="lin" valueType="num">
                                      <p:cBhvr additive="base">
                                        <p:cTn id="20" dur="500" fill="hold"/>
                                        <p:tgtEl>
                                          <p:spTgt spid="410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102"/>
                                        </p:tgtEl>
                                        <p:attrNameLst>
                                          <p:attrName>style.visibility</p:attrName>
                                        </p:attrNameLst>
                                      </p:cBhvr>
                                      <p:to>
                                        <p:strVal val="visible"/>
                                      </p:to>
                                    </p:set>
                                    <p:anim calcmode="lin" valueType="num">
                                      <p:cBhvr additive="base">
                                        <p:cTn id="25" dur="500" fill="hold"/>
                                        <p:tgtEl>
                                          <p:spTgt spid="4102"/>
                                        </p:tgtEl>
                                        <p:attrNameLst>
                                          <p:attrName>ppt_x</p:attrName>
                                        </p:attrNameLst>
                                      </p:cBhvr>
                                      <p:tavLst>
                                        <p:tav tm="0">
                                          <p:val>
                                            <p:strVal val="1+#ppt_w/2"/>
                                          </p:val>
                                        </p:tav>
                                        <p:tav tm="100000">
                                          <p:val>
                                            <p:strVal val="#ppt_x"/>
                                          </p:val>
                                        </p:tav>
                                      </p:tavLst>
                                    </p:anim>
                                    <p:anim calcmode="lin" valueType="num">
                                      <p:cBhvr additive="base">
                                        <p:cTn id="26" dur="500" fill="hold"/>
                                        <p:tgtEl>
                                          <p:spTgt spid="410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type.wav" builtIn="1"/>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106"/>
                                        </p:tgtEl>
                                        <p:attrNameLst>
                                          <p:attrName>style.visibility</p:attrName>
                                        </p:attrNameLst>
                                      </p:cBhvr>
                                      <p:to>
                                        <p:strVal val="visible"/>
                                      </p:to>
                                    </p:set>
                                    <p:anim calcmode="lin" valueType="num">
                                      <p:cBhvr additive="base">
                                        <p:cTn id="31" dur="500" fill="hold"/>
                                        <p:tgtEl>
                                          <p:spTgt spid="4106"/>
                                        </p:tgtEl>
                                        <p:attrNameLst>
                                          <p:attrName>ppt_x</p:attrName>
                                        </p:attrNameLst>
                                      </p:cBhvr>
                                      <p:tavLst>
                                        <p:tav tm="0">
                                          <p:val>
                                            <p:strVal val="0-#ppt_w/2"/>
                                          </p:val>
                                        </p:tav>
                                        <p:tav tm="100000">
                                          <p:val>
                                            <p:strVal val="#ppt_x"/>
                                          </p:val>
                                        </p:tav>
                                      </p:tavLst>
                                    </p:anim>
                                    <p:anim calcmode="lin" valueType="num">
                                      <p:cBhvr additive="base">
                                        <p:cTn id="32" dur="500" fill="hold"/>
                                        <p:tgtEl>
                                          <p:spTgt spid="410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107"/>
                                        </p:tgtEl>
                                        <p:attrNameLst>
                                          <p:attrName>style.visibility</p:attrName>
                                        </p:attrNameLst>
                                      </p:cBhvr>
                                      <p:to>
                                        <p:strVal val="visible"/>
                                      </p:to>
                                    </p:set>
                                    <p:anim calcmode="lin" valueType="num">
                                      <p:cBhvr additive="base">
                                        <p:cTn id="37" dur="500" fill="hold"/>
                                        <p:tgtEl>
                                          <p:spTgt spid="4107"/>
                                        </p:tgtEl>
                                        <p:attrNameLst>
                                          <p:attrName>ppt_x</p:attrName>
                                        </p:attrNameLst>
                                      </p:cBhvr>
                                      <p:tavLst>
                                        <p:tav tm="0">
                                          <p:val>
                                            <p:strVal val="1+#ppt_w/2"/>
                                          </p:val>
                                        </p:tav>
                                        <p:tav tm="100000">
                                          <p:val>
                                            <p:strVal val="#ppt_x"/>
                                          </p:val>
                                        </p:tav>
                                      </p:tavLst>
                                    </p:anim>
                                    <p:anim calcmode="lin" valueType="num">
                                      <p:cBhvr additive="base">
                                        <p:cTn id="38" dur="500" fill="hold"/>
                                        <p:tgtEl>
                                          <p:spTgt spid="410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type.wav" builtIn="1"/>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101"/>
                                        </p:tgtEl>
                                        <p:attrNameLst>
                                          <p:attrName>style.visibility</p:attrName>
                                        </p:attrNameLst>
                                      </p:cBhvr>
                                      <p:to>
                                        <p:strVal val="visible"/>
                                      </p:to>
                                    </p:set>
                                    <p:anim calcmode="lin" valueType="num">
                                      <p:cBhvr additive="base">
                                        <p:cTn id="43" dur="500" fill="hold"/>
                                        <p:tgtEl>
                                          <p:spTgt spid="4101"/>
                                        </p:tgtEl>
                                        <p:attrNameLst>
                                          <p:attrName>ppt_x</p:attrName>
                                        </p:attrNameLst>
                                      </p:cBhvr>
                                      <p:tavLst>
                                        <p:tav tm="0">
                                          <p:val>
                                            <p:strVal val="0-#ppt_w/2"/>
                                          </p:val>
                                        </p:tav>
                                        <p:tav tm="100000">
                                          <p:val>
                                            <p:strVal val="#ppt_x"/>
                                          </p:val>
                                        </p:tav>
                                      </p:tavLst>
                                    </p:anim>
                                    <p:anim calcmode="lin" valueType="num">
                                      <p:cBhvr additive="base">
                                        <p:cTn id="44" dur="500" fill="hold"/>
                                        <p:tgtEl>
                                          <p:spTgt spid="410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4103"/>
                                        </p:tgtEl>
                                        <p:attrNameLst>
                                          <p:attrName>style.visibility</p:attrName>
                                        </p:attrNameLst>
                                      </p:cBhvr>
                                      <p:to>
                                        <p:strVal val="visible"/>
                                      </p:to>
                                    </p:set>
                                    <p:anim calcmode="lin" valueType="num">
                                      <p:cBhvr additive="base">
                                        <p:cTn id="49" dur="500" fill="hold"/>
                                        <p:tgtEl>
                                          <p:spTgt spid="4103"/>
                                        </p:tgtEl>
                                        <p:attrNameLst>
                                          <p:attrName>ppt_x</p:attrName>
                                        </p:attrNameLst>
                                      </p:cBhvr>
                                      <p:tavLst>
                                        <p:tav tm="0">
                                          <p:val>
                                            <p:strVal val="1+#ppt_w/2"/>
                                          </p:val>
                                        </p:tav>
                                        <p:tav tm="100000">
                                          <p:val>
                                            <p:strVal val="#ppt_x"/>
                                          </p:val>
                                        </p:tav>
                                      </p:tavLst>
                                    </p:anim>
                                    <p:anim calcmode="lin" valueType="num">
                                      <p:cBhvr additive="base">
                                        <p:cTn id="50" dur="500" fill="hold"/>
                                        <p:tgtEl>
                                          <p:spTgt spid="410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typ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utoUpdateAnimBg="0"/>
      <p:bldP spid="4100" grpId="0" autoUpdateAnimBg="0"/>
      <p:bldP spid="4101" grpId="0" autoUpdateAnimBg="0"/>
      <p:bldP spid="4102" grpId="0" autoUpdateAnimBg="0"/>
      <p:bldP spid="4103" grpId="0" autoUpdateAnimBg="0"/>
      <p:bldP spid="4106" grpId="0" autoUpdateAnimBg="0"/>
      <p:bldP spid="4107"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4" name="Rectangle 14"/>
          <p:cNvSpPr>
            <a:spLocks noChangeArrowheads="1"/>
          </p:cNvSpPr>
          <p:nvPr/>
        </p:nvSpPr>
        <p:spPr bwMode="auto">
          <a:xfrm rot="959488">
            <a:off x="4708525" y="2620963"/>
            <a:ext cx="3733800" cy="2362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0247" name="Text Box 7"/>
          <p:cNvSpPr txBox="1">
            <a:spLocks noChangeArrowheads="1"/>
          </p:cNvSpPr>
          <p:nvPr/>
        </p:nvSpPr>
        <p:spPr bwMode="auto">
          <a:xfrm>
            <a:off x="533400" y="1952625"/>
            <a:ext cx="4191000" cy="1311275"/>
          </a:xfrm>
          <a:prstGeom prst="rect">
            <a:avLst/>
          </a:prstGeom>
          <a:noFill/>
          <a:ln w="9525">
            <a:noFill/>
            <a:miter lim="800000"/>
            <a:headEnd/>
            <a:tailEnd/>
          </a:ln>
        </p:spPr>
        <p:txBody>
          <a:bodyPr>
            <a:spAutoFit/>
          </a:bodyPr>
          <a:lstStyle/>
          <a:p>
            <a:pPr eaLnBrk="1" hangingPunct="1">
              <a:spcBef>
                <a:spcPct val="50000"/>
              </a:spcBef>
            </a:pPr>
            <a:r>
              <a:rPr lang="en-US" noProof="1">
                <a:solidFill>
                  <a:schemeClr val="tx2"/>
                </a:solidFill>
                <a:latin typeface="Arial" charset="0"/>
              </a:rPr>
              <a:t>Astronot ini melayang-layang dalam stasiun luar angkasa. Apakah astronot ini tidak merasakan gaya gravitasi?</a:t>
            </a:r>
          </a:p>
        </p:txBody>
      </p:sp>
      <p:sp>
        <p:nvSpPr>
          <p:cNvPr id="10248" name="Text Box 8"/>
          <p:cNvSpPr txBox="1">
            <a:spLocks noChangeArrowheads="1"/>
          </p:cNvSpPr>
          <p:nvPr/>
        </p:nvSpPr>
        <p:spPr bwMode="auto">
          <a:xfrm>
            <a:off x="609600" y="5334000"/>
            <a:ext cx="7924800" cy="1311275"/>
          </a:xfrm>
          <a:prstGeom prst="rect">
            <a:avLst/>
          </a:prstGeom>
          <a:noFill/>
          <a:ln w="9525">
            <a:noFill/>
            <a:miter lim="800000"/>
            <a:headEnd/>
            <a:tailEnd/>
          </a:ln>
        </p:spPr>
        <p:txBody>
          <a:bodyPr>
            <a:spAutoFit/>
          </a:bodyPr>
          <a:lstStyle/>
          <a:p>
            <a:pPr eaLnBrk="1" hangingPunct="1">
              <a:spcBef>
                <a:spcPct val="50000"/>
              </a:spcBef>
            </a:pPr>
            <a:r>
              <a:rPr lang="en-US" noProof="1">
                <a:solidFill>
                  <a:schemeClr val="tx2"/>
                </a:solidFill>
                <a:latin typeface="Arial" charset="0"/>
              </a:rPr>
              <a:t>Astronot tetap mendapatkan gaya gravitasi!!! Tapi ia dan pesawatnya sedang jatuh bebas dengan kecepatan dan percepatan sama, maka kecepatan relatif astronot dan pesawat nol dan astronot melayang-layang di pesawat.</a:t>
            </a:r>
          </a:p>
        </p:txBody>
      </p:sp>
      <p:sp>
        <p:nvSpPr>
          <p:cNvPr id="49157" name="AutoShape 11"/>
          <p:cNvSpPr>
            <a:spLocks noChangeArrowheads="1"/>
          </p:cNvSpPr>
          <p:nvPr/>
        </p:nvSpPr>
        <p:spPr bwMode="auto">
          <a:xfrm>
            <a:off x="152400" y="228600"/>
            <a:ext cx="5715000" cy="1524000"/>
          </a:xfrm>
          <a:prstGeom prst="cloudCallout">
            <a:avLst>
              <a:gd name="adj1" fmla="val 74500"/>
              <a:gd name="adj2" fmla="val 15625"/>
            </a:avLst>
          </a:prstGeom>
          <a:solidFill>
            <a:srgbClr val="FFFFFF"/>
          </a:solidFill>
          <a:ln w="38100">
            <a:solidFill>
              <a:srgbClr val="99CCFF"/>
            </a:solidFill>
            <a:round/>
            <a:headEnd/>
            <a:tailEnd/>
          </a:ln>
        </p:spPr>
        <p:txBody>
          <a:bodyPr/>
          <a:lstStyle/>
          <a:p>
            <a:pPr algn="ctr"/>
            <a:endParaRPr lang="en-US" sz="4000" noProof="1">
              <a:latin typeface="Arial" charset="0"/>
            </a:endParaRPr>
          </a:p>
        </p:txBody>
      </p:sp>
      <p:sp>
        <p:nvSpPr>
          <p:cNvPr id="49158" name="Rectangle 12"/>
          <p:cNvSpPr>
            <a:spLocks noChangeArrowheads="1"/>
          </p:cNvSpPr>
          <p:nvPr/>
        </p:nvSpPr>
        <p:spPr bwMode="auto">
          <a:xfrm>
            <a:off x="685800" y="381000"/>
            <a:ext cx="4648200" cy="1295400"/>
          </a:xfrm>
          <a:prstGeom prst="rect">
            <a:avLst/>
          </a:prstGeom>
          <a:noFill/>
          <a:ln w="9525">
            <a:noFill/>
            <a:miter lim="800000"/>
            <a:headEnd/>
            <a:tailEnd/>
          </a:ln>
        </p:spPr>
        <p:txBody>
          <a:bodyPr anchor="b"/>
          <a:lstStyle/>
          <a:p>
            <a:pPr algn="ctr" eaLnBrk="1" hangingPunct="1"/>
            <a:r>
              <a:rPr lang="en-US" sz="4000" noProof="1">
                <a:latin typeface="Monotype Corsiva" pitchFamily="66" charset="0"/>
              </a:rPr>
              <a:t>Asyiknya Mengungkap Rahasia</a:t>
            </a:r>
          </a:p>
        </p:txBody>
      </p:sp>
      <p:pic>
        <p:nvPicPr>
          <p:cNvPr id="49159" name="Picture 13" descr="icon asyiknya berpikir"/>
          <p:cNvPicPr>
            <a:picLocks noChangeAspect="1" noChangeArrowheads="1"/>
          </p:cNvPicPr>
          <p:nvPr/>
        </p:nvPicPr>
        <p:blipFill>
          <a:blip r:embed="rId2"/>
          <a:srcRect/>
          <a:stretch>
            <a:fillRect/>
          </a:stretch>
        </p:blipFill>
        <p:spPr bwMode="auto">
          <a:xfrm>
            <a:off x="7599363" y="762000"/>
            <a:ext cx="952500" cy="1600200"/>
          </a:xfrm>
          <a:prstGeom prst="rect">
            <a:avLst/>
          </a:prstGeom>
          <a:noFill/>
          <a:ln w="9525">
            <a:noFill/>
            <a:miter lim="800000"/>
            <a:headEnd/>
            <a:tailEnd/>
          </a:ln>
        </p:spPr>
      </p:pic>
      <p:pic>
        <p:nvPicPr>
          <p:cNvPr id="10255" name="Picture 15" descr="space_guy_zero_gravity_floating_hg_clr"/>
          <p:cNvPicPr>
            <a:picLocks noChangeAspect="1" noChangeArrowheads="1" noCrop="1"/>
          </p:cNvPicPr>
          <p:nvPr/>
        </p:nvPicPr>
        <p:blipFill>
          <a:blip r:embed="rId3"/>
          <a:srcRect/>
          <a:stretch>
            <a:fillRect/>
          </a:stretch>
        </p:blipFill>
        <p:spPr bwMode="auto">
          <a:xfrm>
            <a:off x="1416050" y="3429000"/>
            <a:ext cx="1409700" cy="1981200"/>
          </a:xfrm>
          <a:prstGeom prst="rect">
            <a:avLst/>
          </a:prstGeom>
          <a:noFill/>
          <a:ln w="9525">
            <a:noFill/>
            <a:miter lim="800000"/>
            <a:headEnd/>
            <a:tailEnd/>
          </a:ln>
        </p:spPr>
      </p:pic>
      <p:pic>
        <p:nvPicPr>
          <p:cNvPr id="49161" name="Picture 16" descr="discover_micro"/>
          <p:cNvPicPr>
            <a:picLocks noChangeAspect="1" noChangeArrowheads="1"/>
          </p:cNvPicPr>
          <p:nvPr/>
        </p:nvPicPr>
        <p:blipFill>
          <a:blip r:embed="rId4"/>
          <a:srcRect/>
          <a:stretch>
            <a:fillRect/>
          </a:stretch>
        </p:blipFill>
        <p:spPr bwMode="auto">
          <a:xfrm>
            <a:off x="4724400" y="2743200"/>
            <a:ext cx="3733800" cy="21605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blinds(horizontal)">
                                      <p:cBhvr>
                                        <p:cTn id="7" dur="500"/>
                                        <p:tgtEl>
                                          <p:spTgt spid="1024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254"/>
                                        </p:tgtEl>
                                        <p:attrNameLst>
                                          <p:attrName>style.visibility</p:attrName>
                                        </p:attrNameLst>
                                      </p:cBhvr>
                                      <p:to>
                                        <p:strVal val="visible"/>
                                      </p:to>
                                    </p:set>
                                    <p:animEffect transition="in" filter="blinds(horizontal)">
                                      <p:cBhvr>
                                        <p:cTn id="10" dur="500"/>
                                        <p:tgtEl>
                                          <p:spTgt spid="10254"/>
                                        </p:tgtEl>
                                      </p:cBhvr>
                                    </p:animEffec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10255"/>
                                        </p:tgtEl>
                                        <p:attrNameLst>
                                          <p:attrName>style.visibility</p:attrName>
                                        </p:attrNameLst>
                                      </p:cBhvr>
                                      <p:to>
                                        <p:strVal val="visible"/>
                                      </p:to>
                                    </p:set>
                                    <p:animEffect transition="in" filter="blinds(horizontal)">
                                      <p:cBhvr>
                                        <p:cTn id="14" dur="500"/>
                                        <p:tgtEl>
                                          <p:spTgt spid="10255"/>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0248"/>
                                        </p:tgtEl>
                                        <p:attrNameLst>
                                          <p:attrName>style.visibility</p:attrName>
                                        </p:attrNameLst>
                                      </p:cBhvr>
                                      <p:to>
                                        <p:strVal val="visible"/>
                                      </p:to>
                                    </p:set>
                                    <p:animEffect transition="in" filter="blinds(horizontal)">
                                      <p:cBhvr>
                                        <p:cTn id="19" dur="5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animBg="1"/>
      <p:bldP spid="10247" grpId="0"/>
      <p:bldP spid="1024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152400" y="1600200"/>
            <a:ext cx="7391400" cy="914400"/>
          </a:xfrm>
        </p:spPr>
        <p:txBody>
          <a:bodyPr/>
          <a:lstStyle/>
          <a:p>
            <a:pPr eaLnBrk="1" hangingPunct="1">
              <a:lnSpc>
                <a:spcPct val="80000"/>
              </a:lnSpc>
              <a:buFont typeface="Wingdings" pitchFamily="2" charset="2"/>
              <a:buNone/>
            </a:pPr>
            <a:r>
              <a:rPr lang="en-US" sz="2000" noProof="1" smtClean="0">
                <a:solidFill>
                  <a:schemeClr val="tx2"/>
                </a:solidFill>
                <a:latin typeface="Arial" charset="0"/>
              </a:rPr>
              <a:t>   Sebuah mobil dengan kecepatan awal 2 m/s, kemudian dipercepat hingga kecepatannya menjadi 4 m/s dalam waktu 2 detik. Berapakah jarak yang ditempuhnya?</a:t>
            </a:r>
          </a:p>
        </p:txBody>
      </p:sp>
      <p:pic>
        <p:nvPicPr>
          <p:cNvPr id="78852" name="Picture 4"/>
          <p:cNvPicPr>
            <a:picLocks noChangeAspect="1" noChangeArrowheads="1"/>
          </p:cNvPicPr>
          <p:nvPr/>
        </p:nvPicPr>
        <p:blipFill>
          <a:blip r:embed="rId3"/>
          <a:srcRect/>
          <a:stretch>
            <a:fillRect/>
          </a:stretch>
        </p:blipFill>
        <p:spPr bwMode="auto">
          <a:xfrm>
            <a:off x="1066800" y="2601913"/>
            <a:ext cx="838200" cy="533400"/>
          </a:xfrm>
          <a:prstGeom prst="rect">
            <a:avLst/>
          </a:prstGeom>
          <a:noFill/>
          <a:ln w="9525">
            <a:noFill/>
            <a:miter lim="800000"/>
            <a:headEnd/>
            <a:tailEnd/>
          </a:ln>
        </p:spPr>
      </p:pic>
      <p:sp>
        <p:nvSpPr>
          <p:cNvPr id="78853" name="Text Box 5"/>
          <p:cNvSpPr txBox="1">
            <a:spLocks noChangeArrowheads="1"/>
          </p:cNvSpPr>
          <p:nvPr/>
        </p:nvSpPr>
        <p:spPr bwMode="auto">
          <a:xfrm>
            <a:off x="2286000" y="2590800"/>
            <a:ext cx="5943600" cy="366713"/>
          </a:xfrm>
          <a:prstGeom prst="rect">
            <a:avLst/>
          </a:prstGeom>
          <a:noFill/>
          <a:ln w="9525">
            <a:noFill/>
            <a:miter lim="800000"/>
            <a:headEnd/>
            <a:tailEnd/>
          </a:ln>
        </p:spPr>
        <p:txBody>
          <a:bodyPr>
            <a:spAutoFit/>
          </a:bodyPr>
          <a:lstStyle/>
          <a:p>
            <a:pPr eaLnBrk="1" hangingPunct="1">
              <a:spcBef>
                <a:spcPct val="50000"/>
              </a:spcBef>
            </a:pPr>
            <a:r>
              <a:rPr lang="en-US" sz="1800" noProof="1">
                <a:solidFill>
                  <a:schemeClr val="tx2"/>
                </a:solidFill>
                <a:latin typeface="Arial" charset="0"/>
              </a:rPr>
              <a:t>kecepatan = 2 m/s  </a:t>
            </a:r>
            <a:r>
              <a:rPr lang="en-US" sz="1800" noProof="1">
                <a:solidFill>
                  <a:schemeClr val="tx2"/>
                </a:solidFill>
                <a:latin typeface="Arial" charset="0"/>
                <a:cs typeface="Times New Roman" pitchFamily="18" charset="0"/>
              </a:rPr>
              <a:t>→  waktu = 2 detik </a:t>
            </a:r>
            <a:r>
              <a:rPr lang="en-US" sz="1800" noProof="1">
                <a:solidFill>
                  <a:schemeClr val="tx2"/>
                </a:solidFill>
                <a:latin typeface="Arial" charset="0"/>
              </a:rPr>
              <a:t> → jarak = 4 m</a:t>
            </a:r>
          </a:p>
        </p:txBody>
      </p:sp>
      <p:pic>
        <p:nvPicPr>
          <p:cNvPr id="78854" name="Picture 6"/>
          <p:cNvPicPr>
            <a:picLocks noChangeAspect="1" noChangeArrowheads="1"/>
          </p:cNvPicPr>
          <p:nvPr/>
        </p:nvPicPr>
        <p:blipFill>
          <a:blip r:embed="rId3"/>
          <a:srcRect/>
          <a:stretch>
            <a:fillRect/>
          </a:stretch>
        </p:blipFill>
        <p:spPr bwMode="auto">
          <a:xfrm>
            <a:off x="1143000" y="3657600"/>
            <a:ext cx="838200" cy="533400"/>
          </a:xfrm>
          <a:prstGeom prst="rect">
            <a:avLst/>
          </a:prstGeom>
          <a:noFill/>
          <a:ln w="9525">
            <a:noFill/>
            <a:miter lim="800000"/>
            <a:headEnd/>
            <a:tailEnd/>
          </a:ln>
        </p:spPr>
      </p:pic>
      <p:sp>
        <p:nvSpPr>
          <p:cNvPr id="78857" name="Text Box 9"/>
          <p:cNvSpPr txBox="1">
            <a:spLocks noChangeArrowheads="1"/>
          </p:cNvSpPr>
          <p:nvPr/>
        </p:nvSpPr>
        <p:spPr bwMode="auto">
          <a:xfrm>
            <a:off x="2209800" y="3657600"/>
            <a:ext cx="5943600" cy="366713"/>
          </a:xfrm>
          <a:prstGeom prst="rect">
            <a:avLst/>
          </a:prstGeom>
          <a:noFill/>
          <a:ln w="9525">
            <a:noFill/>
            <a:miter lim="800000"/>
            <a:headEnd/>
            <a:tailEnd/>
          </a:ln>
        </p:spPr>
        <p:txBody>
          <a:bodyPr>
            <a:spAutoFit/>
          </a:bodyPr>
          <a:lstStyle/>
          <a:p>
            <a:pPr eaLnBrk="1" hangingPunct="1">
              <a:spcBef>
                <a:spcPct val="50000"/>
              </a:spcBef>
            </a:pPr>
            <a:r>
              <a:rPr lang="en-US" sz="1800" noProof="1">
                <a:solidFill>
                  <a:schemeClr val="tx2"/>
                </a:solidFill>
                <a:latin typeface="Arial" charset="0"/>
              </a:rPr>
              <a:t>kecepatan = 4 m/s  </a:t>
            </a:r>
            <a:r>
              <a:rPr lang="en-US" sz="1800" noProof="1">
                <a:solidFill>
                  <a:schemeClr val="tx2"/>
                </a:solidFill>
                <a:latin typeface="Arial" charset="0"/>
                <a:cs typeface="Times New Roman" pitchFamily="18" charset="0"/>
              </a:rPr>
              <a:t>→  waktu = 2 detik </a:t>
            </a:r>
            <a:r>
              <a:rPr lang="en-US" sz="1800" noProof="1">
                <a:solidFill>
                  <a:schemeClr val="tx2"/>
                </a:solidFill>
                <a:latin typeface="Arial" charset="0"/>
              </a:rPr>
              <a:t> → jarak = 8 m</a:t>
            </a:r>
          </a:p>
        </p:txBody>
      </p:sp>
      <p:pic>
        <p:nvPicPr>
          <p:cNvPr id="78861" name="Picture 13"/>
          <p:cNvPicPr>
            <a:picLocks noChangeAspect="1" noChangeArrowheads="1"/>
          </p:cNvPicPr>
          <p:nvPr/>
        </p:nvPicPr>
        <p:blipFill>
          <a:blip r:embed="rId3"/>
          <a:srcRect/>
          <a:stretch>
            <a:fillRect/>
          </a:stretch>
        </p:blipFill>
        <p:spPr bwMode="auto">
          <a:xfrm>
            <a:off x="838200" y="5014913"/>
            <a:ext cx="838200" cy="533400"/>
          </a:xfrm>
          <a:prstGeom prst="rect">
            <a:avLst/>
          </a:prstGeom>
          <a:noFill/>
          <a:ln w="9525">
            <a:noFill/>
            <a:miter lim="800000"/>
            <a:headEnd/>
            <a:tailEnd/>
          </a:ln>
        </p:spPr>
      </p:pic>
      <p:sp>
        <p:nvSpPr>
          <p:cNvPr id="78863" name="Text Box 15"/>
          <p:cNvSpPr txBox="1">
            <a:spLocks noChangeArrowheads="1"/>
          </p:cNvSpPr>
          <p:nvPr/>
        </p:nvSpPr>
        <p:spPr bwMode="auto">
          <a:xfrm>
            <a:off x="914400" y="4510088"/>
            <a:ext cx="685800" cy="366712"/>
          </a:xfrm>
          <a:prstGeom prst="rect">
            <a:avLst/>
          </a:prstGeom>
          <a:noFill/>
          <a:ln w="9525">
            <a:noFill/>
            <a:miter lim="800000"/>
            <a:headEnd/>
            <a:tailEnd/>
          </a:ln>
        </p:spPr>
        <p:txBody>
          <a:bodyPr>
            <a:spAutoFit/>
          </a:bodyPr>
          <a:lstStyle/>
          <a:p>
            <a:pPr eaLnBrk="1" hangingPunct="1">
              <a:spcBef>
                <a:spcPct val="50000"/>
              </a:spcBef>
            </a:pPr>
            <a:r>
              <a:rPr lang="en-US" sz="1800" noProof="1">
                <a:solidFill>
                  <a:schemeClr val="tx2"/>
                </a:solidFill>
                <a:latin typeface="Arial" charset="0"/>
              </a:rPr>
              <a:t>awal</a:t>
            </a:r>
          </a:p>
        </p:txBody>
      </p:sp>
      <p:sp>
        <p:nvSpPr>
          <p:cNvPr id="78864" name="Text Box 16"/>
          <p:cNvSpPr txBox="1">
            <a:spLocks noChangeArrowheads="1"/>
          </p:cNvSpPr>
          <p:nvPr/>
        </p:nvSpPr>
        <p:spPr bwMode="auto">
          <a:xfrm>
            <a:off x="381000" y="5562600"/>
            <a:ext cx="2286000" cy="366713"/>
          </a:xfrm>
          <a:prstGeom prst="rect">
            <a:avLst/>
          </a:prstGeom>
          <a:noFill/>
          <a:ln w="9525">
            <a:noFill/>
            <a:miter lim="800000"/>
            <a:headEnd/>
            <a:tailEnd/>
          </a:ln>
        </p:spPr>
        <p:txBody>
          <a:bodyPr>
            <a:spAutoFit/>
          </a:bodyPr>
          <a:lstStyle/>
          <a:p>
            <a:pPr eaLnBrk="1" hangingPunct="1">
              <a:spcBef>
                <a:spcPct val="50000"/>
              </a:spcBef>
            </a:pPr>
            <a:r>
              <a:rPr lang="en-US" sz="1800" noProof="1">
                <a:solidFill>
                  <a:schemeClr val="tx2"/>
                </a:solidFill>
                <a:latin typeface="Arial" charset="0"/>
              </a:rPr>
              <a:t>kecepatan = 2 m/s</a:t>
            </a:r>
          </a:p>
        </p:txBody>
      </p:sp>
      <p:sp>
        <p:nvSpPr>
          <p:cNvPr id="78865" name="Text Box 17"/>
          <p:cNvSpPr txBox="1">
            <a:spLocks noChangeArrowheads="1"/>
          </p:cNvSpPr>
          <p:nvPr/>
        </p:nvSpPr>
        <p:spPr bwMode="auto">
          <a:xfrm>
            <a:off x="1828800" y="5014913"/>
            <a:ext cx="2286000" cy="641350"/>
          </a:xfrm>
          <a:prstGeom prst="rect">
            <a:avLst/>
          </a:prstGeom>
          <a:noFill/>
          <a:ln w="9525">
            <a:noFill/>
            <a:miter lim="800000"/>
            <a:headEnd/>
            <a:tailEnd/>
          </a:ln>
        </p:spPr>
        <p:txBody>
          <a:bodyPr>
            <a:spAutoFit/>
          </a:bodyPr>
          <a:lstStyle/>
          <a:p>
            <a:pPr eaLnBrk="1" hangingPunct="1">
              <a:spcBef>
                <a:spcPct val="50000"/>
              </a:spcBef>
            </a:pPr>
            <a:r>
              <a:rPr lang="en-US" sz="1800" noProof="1">
                <a:solidFill>
                  <a:schemeClr val="tx2"/>
                </a:solidFill>
                <a:latin typeface="Arial" charset="0"/>
              </a:rPr>
              <a:t>apakah jarak yang ditempuh 4 m ?</a:t>
            </a:r>
          </a:p>
        </p:txBody>
      </p:sp>
      <p:pic>
        <p:nvPicPr>
          <p:cNvPr id="78866" name="Picture 18"/>
          <p:cNvPicPr>
            <a:picLocks noChangeAspect="1" noChangeArrowheads="1"/>
          </p:cNvPicPr>
          <p:nvPr/>
        </p:nvPicPr>
        <p:blipFill>
          <a:blip r:embed="rId3"/>
          <a:srcRect/>
          <a:stretch>
            <a:fillRect/>
          </a:stretch>
        </p:blipFill>
        <p:spPr bwMode="auto">
          <a:xfrm>
            <a:off x="5562600" y="4938713"/>
            <a:ext cx="838200" cy="533400"/>
          </a:xfrm>
          <a:prstGeom prst="rect">
            <a:avLst/>
          </a:prstGeom>
          <a:noFill/>
          <a:ln w="9525">
            <a:noFill/>
            <a:miter lim="800000"/>
            <a:headEnd/>
            <a:tailEnd/>
          </a:ln>
        </p:spPr>
      </p:pic>
      <p:sp>
        <p:nvSpPr>
          <p:cNvPr id="78867" name="Text Box 19"/>
          <p:cNvSpPr txBox="1">
            <a:spLocks noChangeArrowheads="1"/>
          </p:cNvSpPr>
          <p:nvPr/>
        </p:nvSpPr>
        <p:spPr bwMode="auto">
          <a:xfrm>
            <a:off x="5638800" y="4510088"/>
            <a:ext cx="685800" cy="366712"/>
          </a:xfrm>
          <a:prstGeom prst="rect">
            <a:avLst/>
          </a:prstGeom>
          <a:noFill/>
          <a:ln w="9525">
            <a:noFill/>
            <a:miter lim="800000"/>
            <a:headEnd/>
            <a:tailEnd/>
          </a:ln>
        </p:spPr>
        <p:txBody>
          <a:bodyPr>
            <a:spAutoFit/>
          </a:bodyPr>
          <a:lstStyle/>
          <a:p>
            <a:pPr eaLnBrk="1" hangingPunct="1">
              <a:spcBef>
                <a:spcPct val="50000"/>
              </a:spcBef>
            </a:pPr>
            <a:r>
              <a:rPr lang="en-US" sz="1800" noProof="1">
                <a:solidFill>
                  <a:schemeClr val="tx2"/>
                </a:solidFill>
                <a:latin typeface="Arial" charset="0"/>
              </a:rPr>
              <a:t>akhir</a:t>
            </a:r>
          </a:p>
        </p:txBody>
      </p:sp>
      <p:sp>
        <p:nvSpPr>
          <p:cNvPr id="78868" name="Text Box 20"/>
          <p:cNvSpPr txBox="1">
            <a:spLocks noChangeArrowheads="1"/>
          </p:cNvSpPr>
          <p:nvPr/>
        </p:nvSpPr>
        <p:spPr bwMode="auto">
          <a:xfrm>
            <a:off x="5105400" y="5548313"/>
            <a:ext cx="2286000" cy="366712"/>
          </a:xfrm>
          <a:prstGeom prst="rect">
            <a:avLst/>
          </a:prstGeom>
          <a:noFill/>
          <a:ln w="9525">
            <a:noFill/>
            <a:miter lim="800000"/>
            <a:headEnd/>
            <a:tailEnd/>
          </a:ln>
        </p:spPr>
        <p:txBody>
          <a:bodyPr>
            <a:spAutoFit/>
          </a:bodyPr>
          <a:lstStyle/>
          <a:p>
            <a:pPr eaLnBrk="1" hangingPunct="1">
              <a:spcBef>
                <a:spcPct val="50000"/>
              </a:spcBef>
            </a:pPr>
            <a:r>
              <a:rPr lang="en-US" sz="1800" noProof="1">
                <a:solidFill>
                  <a:schemeClr val="tx2"/>
                </a:solidFill>
                <a:latin typeface="Arial" charset="0"/>
              </a:rPr>
              <a:t>kecepatan = 4 m/s</a:t>
            </a:r>
          </a:p>
        </p:txBody>
      </p:sp>
      <p:sp>
        <p:nvSpPr>
          <p:cNvPr id="78869" name="Text Box 21"/>
          <p:cNvSpPr txBox="1">
            <a:spLocks noChangeArrowheads="1"/>
          </p:cNvSpPr>
          <p:nvPr/>
        </p:nvSpPr>
        <p:spPr bwMode="auto">
          <a:xfrm>
            <a:off x="6553200" y="4938713"/>
            <a:ext cx="2057400" cy="641350"/>
          </a:xfrm>
          <a:prstGeom prst="rect">
            <a:avLst/>
          </a:prstGeom>
          <a:noFill/>
          <a:ln w="9525">
            <a:noFill/>
            <a:miter lim="800000"/>
            <a:headEnd/>
            <a:tailEnd/>
          </a:ln>
        </p:spPr>
        <p:txBody>
          <a:bodyPr>
            <a:spAutoFit/>
          </a:bodyPr>
          <a:lstStyle/>
          <a:p>
            <a:pPr eaLnBrk="1" hangingPunct="1">
              <a:spcBef>
                <a:spcPct val="50000"/>
              </a:spcBef>
            </a:pPr>
            <a:r>
              <a:rPr lang="en-US" sz="1800" noProof="1">
                <a:solidFill>
                  <a:schemeClr val="tx2"/>
                </a:solidFill>
                <a:latin typeface="Arial" charset="0"/>
              </a:rPr>
              <a:t>apakah jarak yang ditempuh 8 m ?</a:t>
            </a:r>
          </a:p>
        </p:txBody>
      </p:sp>
      <p:graphicFrame>
        <p:nvGraphicFramePr>
          <p:cNvPr id="78873" name="Object 25"/>
          <p:cNvGraphicFramePr>
            <a:graphicFrameLocks noChangeAspect="1"/>
          </p:cNvGraphicFramePr>
          <p:nvPr/>
        </p:nvGraphicFramePr>
        <p:xfrm>
          <a:off x="803275" y="6019800"/>
          <a:ext cx="7781925" cy="685800"/>
        </p:xfrm>
        <a:graphic>
          <a:graphicData uri="http://schemas.openxmlformats.org/presentationml/2006/ole">
            <p:oleObj spid="_x0000_s13314" name="Equation" r:id="rId4" imgW="4076640" imgH="393480" progId="">
              <p:embed/>
            </p:oleObj>
          </a:graphicData>
        </a:graphic>
      </p:graphicFrame>
      <p:sp>
        <p:nvSpPr>
          <p:cNvPr id="13328" name="AutoShape 29"/>
          <p:cNvSpPr>
            <a:spLocks noChangeArrowheads="1"/>
          </p:cNvSpPr>
          <p:nvPr/>
        </p:nvSpPr>
        <p:spPr bwMode="auto">
          <a:xfrm>
            <a:off x="152400" y="228600"/>
            <a:ext cx="5715000" cy="1143000"/>
          </a:xfrm>
          <a:prstGeom prst="cloudCallout">
            <a:avLst>
              <a:gd name="adj1" fmla="val 74500"/>
              <a:gd name="adj2" fmla="val 37500"/>
            </a:avLst>
          </a:prstGeom>
          <a:solidFill>
            <a:srgbClr val="FFFFFF"/>
          </a:solidFill>
          <a:ln w="38100">
            <a:solidFill>
              <a:srgbClr val="99CCFF"/>
            </a:solidFill>
            <a:round/>
            <a:headEnd/>
            <a:tailEnd/>
          </a:ln>
        </p:spPr>
        <p:txBody>
          <a:bodyPr/>
          <a:lstStyle/>
          <a:p>
            <a:pPr algn="ctr"/>
            <a:endParaRPr lang="en-US" sz="4000" noProof="1">
              <a:latin typeface="Monotype Corsiva" pitchFamily="66" charset="0"/>
            </a:endParaRPr>
          </a:p>
        </p:txBody>
      </p:sp>
      <p:sp>
        <p:nvSpPr>
          <p:cNvPr id="13329" name="Rectangle 30"/>
          <p:cNvSpPr>
            <a:spLocks noChangeArrowheads="1"/>
          </p:cNvSpPr>
          <p:nvPr/>
        </p:nvSpPr>
        <p:spPr bwMode="auto">
          <a:xfrm>
            <a:off x="1371600" y="533400"/>
            <a:ext cx="2971800" cy="609600"/>
          </a:xfrm>
          <a:prstGeom prst="rect">
            <a:avLst/>
          </a:prstGeom>
          <a:noFill/>
          <a:ln w="9525">
            <a:noFill/>
            <a:miter lim="800000"/>
            <a:headEnd/>
            <a:tailEnd/>
          </a:ln>
        </p:spPr>
        <p:txBody>
          <a:bodyPr anchor="b"/>
          <a:lstStyle/>
          <a:p>
            <a:pPr eaLnBrk="1" hangingPunct="1"/>
            <a:r>
              <a:rPr lang="en-US" sz="4000" noProof="1">
                <a:latin typeface="Monotype Corsiva" pitchFamily="66" charset="0"/>
              </a:rPr>
              <a:t>Asyiknya Soal</a:t>
            </a:r>
          </a:p>
        </p:txBody>
      </p:sp>
      <p:sp>
        <p:nvSpPr>
          <p:cNvPr id="78879" name="Line 31"/>
          <p:cNvSpPr>
            <a:spLocks noChangeShapeType="1"/>
          </p:cNvSpPr>
          <p:nvPr/>
        </p:nvSpPr>
        <p:spPr bwMode="auto">
          <a:xfrm flipV="1">
            <a:off x="1143000" y="3352800"/>
            <a:ext cx="1600200" cy="0"/>
          </a:xfrm>
          <a:prstGeom prst="line">
            <a:avLst/>
          </a:prstGeom>
          <a:noFill/>
          <a:ln w="9525">
            <a:solidFill>
              <a:schemeClr val="tx1"/>
            </a:solidFill>
            <a:round/>
            <a:headEnd/>
            <a:tailEnd type="triangle" w="med" len="med"/>
          </a:ln>
        </p:spPr>
        <p:txBody>
          <a:bodyPr/>
          <a:lstStyle/>
          <a:p>
            <a:endParaRPr lang="en-US"/>
          </a:p>
        </p:txBody>
      </p:sp>
      <p:sp>
        <p:nvSpPr>
          <p:cNvPr id="78880" name="Line 32"/>
          <p:cNvSpPr>
            <a:spLocks noChangeShapeType="1"/>
          </p:cNvSpPr>
          <p:nvPr/>
        </p:nvSpPr>
        <p:spPr bwMode="auto">
          <a:xfrm>
            <a:off x="1143000" y="4343400"/>
            <a:ext cx="3733800" cy="0"/>
          </a:xfrm>
          <a:prstGeom prst="line">
            <a:avLst/>
          </a:prstGeom>
          <a:noFill/>
          <a:ln w="9525">
            <a:solidFill>
              <a:schemeClr val="tx1"/>
            </a:solidFill>
            <a:round/>
            <a:headEnd/>
            <a:tailEnd type="triangle" w="med" len="med"/>
          </a:ln>
        </p:spPr>
        <p:txBody>
          <a:bodyPr/>
          <a:lstStyle/>
          <a:p>
            <a:endParaRPr lang="en-US"/>
          </a:p>
        </p:txBody>
      </p:sp>
      <p:pic>
        <p:nvPicPr>
          <p:cNvPr id="13332" name="Picture 33" descr="36934940"/>
          <p:cNvPicPr>
            <a:picLocks noChangeAspect="1" noChangeArrowheads="1"/>
          </p:cNvPicPr>
          <p:nvPr/>
        </p:nvPicPr>
        <p:blipFill>
          <a:blip r:embed="rId5"/>
          <a:srcRect/>
          <a:stretch>
            <a:fillRect/>
          </a:stretch>
        </p:blipFill>
        <p:spPr bwMode="auto">
          <a:xfrm>
            <a:off x="7367588" y="1371600"/>
            <a:ext cx="1404937" cy="2286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blinds(horizontal)">
                                      <p:cBhvr>
                                        <p:cTn id="7" dur="500"/>
                                        <p:tgtEl>
                                          <p:spTgt spid="7885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8879"/>
                                        </p:tgtEl>
                                        <p:attrNameLst>
                                          <p:attrName>style.visibility</p:attrName>
                                        </p:attrNameLst>
                                      </p:cBhvr>
                                      <p:to>
                                        <p:strVal val="visible"/>
                                      </p:to>
                                    </p:set>
                                    <p:animEffect transition="in" filter="blinds(horizontal)">
                                      <p:cBhvr>
                                        <p:cTn id="10" dur="500"/>
                                        <p:tgtEl>
                                          <p:spTgt spid="7887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8853"/>
                                        </p:tgtEl>
                                        <p:attrNameLst>
                                          <p:attrName>style.visibility</p:attrName>
                                        </p:attrNameLst>
                                      </p:cBhvr>
                                      <p:to>
                                        <p:strVal val="visible"/>
                                      </p:to>
                                    </p:set>
                                    <p:animEffect transition="in" filter="blinds(horizontal)">
                                      <p:cBhvr>
                                        <p:cTn id="13" dur="500"/>
                                        <p:tgtEl>
                                          <p:spTgt spid="78853"/>
                                        </p:tgtEl>
                                      </p:cBhvr>
                                    </p:animEffect>
                                  </p:childTnLst>
                                </p:cTn>
                              </p:par>
                            </p:childTnLst>
                          </p:cTn>
                        </p:par>
                        <p:par>
                          <p:cTn id="14" fill="hold">
                            <p:stCondLst>
                              <p:cond delay="500"/>
                            </p:stCondLst>
                            <p:childTnLst>
                              <p:par>
                                <p:cTn id="15" presetID="3" presetClass="entr" presetSubtype="10" fill="hold" nodeType="afterEffect">
                                  <p:stCondLst>
                                    <p:cond delay="0"/>
                                  </p:stCondLst>
                                  <p:childTnLst>
                                    <p:set>
                                      <p:cBhvr>
                                        <p:cTn id="16" dur="1" fill="hold">
                                          <p:stCondLst>
                                            <p:cond delay="0"/>
                                          </p:stCondLst>
                                        </p:cTn>
                                        <p:tgtEl>
                                          <p:spTgt spid="78854"/>
                                        </p:tgtEl>
                                        <p:attrNameLst>
                                          <p:attrName>style.visibility</p:attrName>
                                        </p:attrNameLst>
                                      </p:cBhvr>
                                      <p:to>
                                        <p:strVal val="visible"/>
                                      </p:to>
                                    </p:set>
                                    <p:animEffect transition="in" filter="blinds(horizontal)">
                                      <p:cBhvr>
                                        <p:cTn id="17" dur="500"/>
                                        <p:tgtEl>
                                          <p:spTgt spid="78854"/>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78880"/>
                                        </p:tgtEl>
                                        <p:attrNameLst>
                                          <p:attrName>style.visibility</p:attrName>
                                        </p:attrNameLst>
                                      </p:cBhvr>
                                      <p:to>
                                        <p:strVal val="visible"/>
                                      </p:to>
                                    </p:set>
                                    <p:animEffect transition="in" filter="blinds(horizontal)">
                                      <p:cBhvr>
                                        <p:cTn id="20" dur="500"/>
                                        <p:tgtEl>
                                          <p:spTgt spid="78880"/>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78857"/>
                                        </p:tgtEl>
                                        <p:attrNameLst>
                                          <p:attrName>style.visibility</p:attrName>
                                        </p:attrNameLst>
                                      </p:cBhvr>
                                      <p:to>
                                        <p:strVal val="visible"/>
                                      </p:to>
                                    </p:set>
                                    <p:animEffect transition="in" filter="blinds(horizontal)">
                                      <p:cBhvr>
                                        <p:cTn id="23" dur="500"/>
                                        <p:tgtEl>
                                          <p:spTgt spid="7885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8863"/>
                                        </p:tgtEl>
                                        <p:attrNameLst>
                                          <p:attrName>style.visibility</p:attrName>
                                        </p:attrNameLst>
                                      </p:cBhvr>
                                      <p:to>
                                        <p:strVal val="visible"/>
                                      </p:to>
                                    </p:set>
                                    <p:animEffect transition="in" filter="blinds(horizontal)">
                                      <p:cBhvr>
                                        <p:cTn id="28" dur="500"/>
                                        <p:tgtEl>
                                          <p:spTgt spid="78863"/>
                                        </p:tgtEl>
                                      </p:cBhvr>
                                    </p:animEffect>
                                  </p:childTnLst>
                                </p:cTn>
                              </p:par>
                              <p:par>
                                <p:cTn id="29" presetID="3" presetClass="entr" presetSubtype="10" fill="hold" nodeType="withEffect">
                                  <p:stCondLst>
                                    <p:cond delay="0"/>
                                  </p:stCondLst>
                                  <p:childTnLst>
                                    <p:set>
                                      <p:cBhvr>
                                        <p:cTn id="30" dur="1" fill="hold">
                                          <p:stCondLst>
                                            <p:cond delay="0"/>
                                          </p:stCondLst>
                                        </p:cTn>
                                        <p:tgtEl>
                                          <p:spTgt spid="78861"/>
                                        </p:tgtEl>
                                        <p:attrNameLst>
                                          <p:attrName>style.visibility</p:attrName>
                                        </p:attrNameLst>
                                      </p:cBhvr>
                                      <p:to>
                                        <p:strVal val="visible"/>
                                      </p:to>
                                    </p:set>
                                    <p:animEffect transition="in" filter="blinds(horizontal)">
                                      <p:cBhvr>
                                        <p:cTn id="31" dur="500"/>
                                        <p:tgtEl>
                                          <p:spTgt spid="7886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78864"/>
                                        </p:tgtEl>
                                        <p:attrNameLst>
                                          <p:attrName>style.visibility</p:attrName>
                                        </p:attrNameLst>
                                      </p:cBhvr>
                                      <p:to>
                                        <p:strVal val="visible"/>
                                      </p:to>
                                    </p:set>
                                    <p:animEffect transition="in" filter="blinds(horizontal)">
                                      <p:cBhvr>
                                        <p:cTn id="34" dur="500"/>
                                        <p:tgtEl>
                                          <p:spTgt spid="78864"/>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78865"/>
                                        </p:tgtEl>
                                        <p:attrNameLst>
                                          <p:attrName>style.visibility</p:attrName>
                                        </p:attrNameLst>
                                      </p:cBhvr>
                                      <p:to>
                                        <p:strVal val="visible"/>
                                      </p:to>
                                    </p:set>
                                    <p:animEffect transition="in" filter="blinds(horizontal)">
                                      <p:cBhvr>
                                        <p:cTn id="37" dur="500"/>
                                        <p:tgtEl>
                                          <p:spTgt spid="7886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78863"/>
                                        </p:tgtEl>
                                      </p:cBhvr>
                                    </p:animEffect>
                                    <p:set>
                                      <p:cBhvr>
                                        <p:cTn id="42" dur="1" fill="hold">
                                          <p:stCondLst>
                                            <p:cond delay="499"/>
                                          </p:stCondLst>
                                        </p:cTn>
                                        <p:tgtEl>
                                          <p:spTgt spid="78863"/>
                                        </p:tgtEl>
                                        <p:attrNameLst>
                                          <p:attrName>style.visibility</p:attrName>
                                        </p:attrNameLst>
                                      </p:cBhvr>
                                      <p:to>
                                        <p:strVal val="hidden"/>
                                      </p:to>
                                    </p:set>
                                  </p:childTnLst>
                                </p:cTn>
                              </p:par>
                              <p:par>
                                <p:cTn id="43" presetID="3" presetClass="exit" presetSubtype="10" fill="hold" nodeType="withEffect">
                                  <p:stCondLst>
                                    <p:cond delay="0"/>
                                  </p:stCondLst>
                                  <p:childTnLst>
                                    <p:animEffect transition="out" filter="blinds(horizontal)">
                                      <p:cBhvr>
                                        <p:cTn id="44" dur="500"/>
                                        <p:tgtEl>
                                          <p:spTgt spid="78861"/>
                                        </p:tgtEl>
                                      </p:cBhvr>
                                    </p:animEffect>
                                    <p:set>
                                      <p:cBhvr>
                                        <p:cTn id="45" dur="1" fill="hold">
                                          <p:stCondLst>
                                            <p:cond delay="499"/>
                                          </p:stCondLst>
                                        </p:cTn>
                                        <p:tgtEl>
                                          <p:spTgt spid="78861"/>
                                        </p:tgtEl>
                                        <p:attrNameLst>
                                          <p:attrName>style.visibility</p:attrName>
                                        </p:attrNameLst>
                                      </p:cBhvr>
                                      <p:to>
                                        <p:strVal val="hidden"/>
                                      </p:to>
                                    </p:set>
                                  </p:childTnLst>
                                </p:cTn>
                              </p:par>
                              <p:par>
                                <p:cTn id="46" presetID="3" presetClass="exit" presetSubtype="10" fill="hold" grpId="1" nodeType="withEffect">
                                  <p:stCondLst>
                                    <p:cond delay="0"/>
                                  </p:stCondLst>
                                  <p:childTnLst>
                                    <p:animEffect transition="out" filter="blinds(horizontal)">
                                      <p:cBhvr>
                                        <p:cTn id="47" dur="500"/>
                                        <p:tgtEl>
                                          <p:spTgt spid="78864"/>
                                        </p:tgtEl>
                                      </p:cBhvr>
                                    </p:animEffect>
                                    <p:set>
                                      <p:cBhvr>
                                        <p:cTn id="48" dur="1" fill="hold">
                                          <p:stCondLst>
                                            <p:cond delay="499"/>
                                          </p:stCondLst>
                                        </p:cTn>
                                        <p:tgtEl>
                                          <p:spTgt spid="78864"/>
                                        </p:tgtEl>
                                        <p:attrNameLst>
                                          <p:attrName>style.visibility</p:attrName>
                                        </p:attrNameLst>
                                      </p:cBhvr>
                                      <p:to>
                                        <p:strVal val="hidden"/>
                                      </p:to>
                                    </p:set>
                                  </p:childTnLst>
                                </p:cTn>
                              </p:par>
                              <p:par>
                                <p:cTn id="49" presetID="3" presetClass="exit" presetSubtype="10" fill="hold" grpId="1" nodeType="withEffect">
                                  <p:stCondLst>
                                    <p:cond delay="0"/>
                                  </p:stCondLst>
                                  <p:childTnLst>
                                    <p:animEffect transition="out" filter="blinds(horizontal)">
                                      <p:cBhvr>
                                        <p:cTn id="50" dur="500"/>
                                        <p:tgtEl>
                                          <p:spTgt spid="78865"/>
                                        </p:tgtEl>
                                      </p:cBhvr>
                                    </p:animEffect>
                                    <p:set>
                                      <p:cBhvr>
                                        <p:cTn id="51" dur="1" fill="hold">
                                          <p:stCondLst>
                                            <p:cond delay="499"/>
                                          </p:stCondLst>
                                        </p:cTn>
                                        <p:tgtEl>
                                          <p:spTgt spid="78865"/>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78867"/>
                                        </p:tgtEl>
                                        <p:attrNameLst>
                                          <p:attrName>style.visibility</p:attrName>
                                        </p:attrNameLst>
                                      </p:cBhvr>
                                      <p:to>
                                        <p:strVal val="visible"/>
                                      </p:to>
                                    </p:set>
                                    <p:animEffect transition="in" filter="blinds(horizontal)">
                                      <p:cBhvr>
                                        <p:cTn id="56" dur="500"/>
                                        <p:tgtEl>
                                          <p:spTgt spid="78867"/>
                                        </p:tgtEl>
                                      </p:cBhvr>
                                    </p:animEffect>
                                  </p:childTnLst>
                                </p:cTn>
                              </p:par>
                              <p:par>
                                <p:cTn id="57" presetID="3" presetClass="entr" presetSubtype="10" fill="hold" nodeType="withEffect">
                                  <p:stCondLst>
                                    <p:cond delay="0"/>
                                  </p:stCondLst>
                                  <p:childTnLst>
                                    <p:set>
                                      <p:cBhvr>
                                        <p:cTn id="58" dur="1" fill="hold">
                                          <p:stCondLst>
                                            <p:cond delay="0"/>
                                          </p:stCondLst>
                                        </p:cTn>
                                        <p:tgtEl>
                                          <p:spTgt spid="78866"/>
                                        </p:tgtEl>
                                        <p:attrNameLst>
                                          <p:attrName>style.visibility</p:attrName>
                                        </p:attrNameLst>
                                      </p:cBhvr>
                                      <p:to>
                                        <p:strVal val="visible"/>
                                      </p:to>
                                    </p:set>
                                    <p:animEffect transition="in" filter="blinds(horizontal)">
                                      <p:cBhvr>
                                        <p:cTn id="59" dur="500"/>
                                        <p:tgtEl>
                                          <p:spTgt spid="78866"/>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78868"/>
                                        </p:tgtEl>
                                        <p:attrNameLst>
                                          <p:attrName>style.visibility</p:attrName>
                                        </p:attrNameLst>
                                      </p:cBhvr>
                                      <p:to>
                                        <p:strVal val="visible"/>
                                      </p:to>
                                    </p:set>
                                    <p:animEffect transition="in" filter="blinds(horizontal)">
                                      <p:cBhvr>
                                        <p:cTn id="62" dur="500"/>
                                        <p:tgtEl>
                                          <p:spTgt spid="78868"/>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78869"/>
                                        </p:tgtEl>
                                        <p:attrNameLst>
                                          <p:attrName>style.visibility</p:attrName>
                                        </p:attrNameLst>
                                      </p:cBhvr>
                                      <p:to>
                                        <p:strVal val="visible"/>
                                      </p:to>
                                    </p:set>
                                    <p:animEffect transition="in" filter="blinds(horizontal)">
                                      <p:cBhvr>
                                        <p:cTn id="65" dur="500"/>
                                        <p:tgtEl>
                                          <p:spTgt spid="78869"/>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2" nodeType="clickEffect">
                                  <p:stCondLst>
                                    <p:cond delay="0"/>
                                  </p:stCondLst>
                                  <p:childTnLst>
                                    <p:set>
                                      <p:cBhvr>
                                        <p:cTn id="69" dur="1" fill="hold">
                                          <p:stCondLst>
                                            <p:cond delay="0"/>
                                          </p:stCondLst>
                                        </p:cTn>
                                        <p:tgtEl>
                                          <p:spTgt spid="78863"/>
                                        </p:tgtEl>
                                        <p:attrNameLst>
                                          <p:attrName>style.visibility</p:attrName>
                                        </p:attrNameLst>
                                      </p:cBhvr>
                                      <p:to>
                                        <p:strVal val="visible"/>
                                      </p:to>
                                    </p:set>
                                    <p:animEffect transition="in" filter="blinds(horizontal)">
                                      <p:cBhvr>
                                        <p:cTn id="70" dur="500"/>
                                        <p:tgtEl>
                                          <p:spTgt spid="78863"/>
                                        </p:tgtEl>
                                      </p:cBhvr>
                                    </p:animEffect>
                                  </p:childTnLst>
                                </p:cTn>
                              </p:par>
                              <p:par>
                                <p:cTn id="71" presetID="3" presetClass="entr" presetSubtype="10" fill="hold" nodeType="withEffect">
                                  <p:stCondLst>
                                    <p:cond delay="0"/>
                                  </p:stCondLst>
                                  <p:childTnLst>
                                    <p:set>
                                      <p:cBhvr>
                                        <p:cTn id="72" dur="1" fill="hold">
                                          <p:stCondLst>
                                            <p:cond delay="0"/>
                                          </p:stCondLst>
                                        </p:cTn>
                                        <p:tgtEl>
                                          <p:spTgt spid="78861"/>
                                        </p:tgtEl>
                                        <p:attrNameLst>
                                          <p:attrName>style.visibility</p:attrName>
                                        </p:attrNameLst>
                                      </p:cBhvr>
                                      <p:to>
                                        <p:strVal val="visible"/>
                                      </p:to>
                                    </p:set>
                                    <p:animEffect transition="in" filter="blinds(horizontal)">
                                      <p:cBhvr>
                                        <p:cTn id="73" dur="500"/>
                                        <p:tgtEl>
                                          <p:spTgt spid="78861"/>
                                        </p:tgtEl>
                                      </p:cBhvr>
                                    </p:animEffect>
                                  </p:childTnLst>
                                </p:cTn>
                              </p:par>
                              <p:par>
                                <p:cTn id="74" presetID="3" presetClass="entr" presetSubtype="10" fill="hold" grpId="2" nodeType="withEffect">
                                  <p:stCondLst>
                                    <p:cond delay="0"/>
                                  </p:stCondLst>
                                  <p:childTnLst>
                                    <p:set>
                                      <p:cBhvr>
                                        <p:cTn id="75" dur="1" fill="hold">
                                          <p:stCondLst>
                                            <p:cond delay="0"/>
                                          </p:stCondLst>
                                        </p:cTn>
                                        <p:tgtEl>
                                          <p:spTgt spid="78865"/>
                                        </p:tgtEl>
                                        <p:attrNameLst>
                                          <p:attrName>style.visibility</p:attrName>
                                        </p:attrNameLst>
                                      </p:cBhvr>
                                      <p:to>
                                        <p:strVal val="visible"/>
                                      </p:to>
                                    </p:set>
                                    <p:animEffect transition="in" filter="blinds(horizontal)">
                                      <p:cBhvr>
                                        <p:cTn id="76" dur="500"/>
                                        <p:tgtEl>
                                          <p:spTgt spid="78865"/>
                                        </p:tgtEl>
                                      </p:cBhvr>
                                    </p:animEffect>
                                  </p:childTnLst>
                                </p:cTn>
                              </p:par>
                              <p:par>
                                <p:cTn id="77" presetID="3" presetClass="entr" presetSubtype="10" fill="hold" grpId="2" nodeType="withEffect">
                                  <p:stCondLst>
                                    <p:cond delay="0"/>
                                  </p:stCondLst>
                                  <p:childTnLst>
                                    <p:set>
                                      <p:cBhvr>
                                        <p:cTn id="78" dur="1" fill="hold">
                                          <p:stCondLst>
                                            <p:cond delay="0"/>
                                          </p:stCondLst>
                                        </p:cTn>
                                        <p:tgtEl>
                                          <p:spTgt spid="78864"/>
                                        </p:tgtEl>
                                        <p:attrNameLst>
                                          <p:attrName>style.visibility</p:attrName>
                                        </p:attrNameLst>
                                      </p:cBhvr>
                                      <p:to>
                                        <p:strVal val="visible"/>
                                      </p:to>
                                    </p:set>
                                    <p:animEffect transition="in" filter="blinds(horizontal)">
                                      <p:cBhvr>
                                        <p:cTn id="79" dur="500"/>
                                        <p:tgtEl>
                                          <p:spTgt spid="78864"/>
                                        </p:tgtEl>
                                      </p:cBhvr>
                                    </p:animEffect>
                                  </p:childTnLst>
                                </p:cTn>
                              </p:par>
                              <p:par>
                                <p:cTn id="80" presetID="3" presetClass="entr" presetSubtype="10" fill="hold" nodeType="withEffect">
                                  <p:stCondLst>
                                    <p:cond delay="0"/>
                                  </p:stCondLst>
                                  <p:childTnLst>
                                    <p:set>
                                      <p:cBhvr>
                                        <p:cTn id="81" dur="1" fill="hold">
                                          <p:stCondLst>
                                            <p:cond delay="0"/>
                                          </p:stCondLst>
                                        </p:cTn>
                                        <p:tgtEl>
                                          <p:spTgt spid="78873"/>
                                        </p:tgtEl>
                                        <p:attrNameLst>
                                          <p:attrName>style.visibility</p:attrName>
                                        </p:attrNameLst>
                                      </p:cBhvr>
                                      <p:to>
                                        <p:strVal val="visible"/>
                                      </p:to>
                                    </p:set>
                                    <p:animEffect transition="in" filter="blinds(horizontal)">
                                      <p:cBhvr>
                                        <p:cTn id="82" dur="500"/>
                                        <p:tgtEl>
                                          <p:spTgt spid="78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p:bldP spid="78857" grpId="0"/>
      <p:bldP spid="78863" grpId="0"/>
      <p:bldP spid="78863" grpId="1"/>
      <p:bldP spid="78863" grpId="2"/>
      <p:bldP spid="78864" grpId="0"/>
      <p:bldP spid="78864" grpId="1"/>
      <p:bldP spid="78864" grpId="2"/>
      <p:bldP spid="78865" grpId="0"/>
      <p:bldP spid="78865" grpId="1"/>
      <p:bldP spid="78865" grpId="2"/>
      <p:bldP spid="78867" grpId="0"/>
      <p:bldP spid="78868" grpId="0"/>
      <p:bldP spid="78869" grpId="0"/>
      <p:bldP spid="78879" grpId="0" animBg="1"/>
      <p:bldP spid="7888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4"/>
          <p:cNvSpPr>
            <a:spLocks noChangeArrowheads="1"/>
          </p:cNvSpPr>
          <p:nvPr/>
        </p:nvSpPr>
        <p:spPr bwMode="auto">
          <a:xfrm>
            <a:off x="152400" y="1600200"/>
            <a:ext cx="7162800" cy="2819400"/>
          </a:xfrm>
          <a:prstGeom prst="rect">
            <a:avLst/>
          </a:prstGeom>
          <a:noFill/>
          <a:ln w="9525">
            <a:noFill/>
            <a:miter lim="800000"/>
            <a:headEnd/>
            <a:tailEnd/>
          </a:ln>
        </p:spPr>
        <p:txBody>
          <a:bodyPr/>
          <a:lstStyle/>
          <a:p>
            <a:pPr marL="342900" indent="-342900" eaLnBrk="1" hangingPunct="1">
              <a:lnSpc>
                <a:spcPct val="80000"/>
              </a:lnSpc>
              <a:spcBef>
                <a:spcPct val="20000"/>
              </a:spcBef>
              <a:buClr>
                <a:schemeClr val="folHlink"/>
              </a:buClr>
              <a:buSzPct val="60000"/>
              <a:buFont typeface="Wingdings" pitchFamily="2" charset="2"/>
              <a:buNone/>
            </a:pPr>
            <a:r>
              <a:rPr lang="en-US" sz="2400" noProof="1">
                <a:solidFill>
                  <a:schemeClr val="tx2"/>
                </a:solidFill>
                <a:latin typeface="Arial" charset="0"/>
              </a:rPr>
              <a:t>   Sebuah mobil dengan kecepatan awal    m/s, kemudian dipercepat hingga kecepatannya menjadi    m/s dalam waktu    detik. Berapakah jarak yang ditempuhnya?</a:t>
            </a:r>
          </a:p>
        </p:txBody>
      </p:sp>
      <p:sp>
        <p:nvSpPr>
          <p:cNvPr id="14343" name="AutoShape 6"/>
          <p:cNvSpPr>
            <a:spLocks noChangeArrowheads="1"/>
          </p:cNvSpPr>
          <p:nvPr/>
        </p:nvSpPr>
        <p:spPr bwMode="auto">
          <a:xfrm>
            <a:off x="152400" y="228600"/>
            <a:ext cx="5715000" cy="1143000"/>
          </a:xfrm>
          <a:prstGeom prst="cloudCallout">
            <a:avLst>
              <a:gd name="adj1" fmla="val 74500"/>
              <a:gd name="adj2" fmla="val 37500"/>
            </a:avLst>
          </a:prstGeom>
          <a:solidFill>
            <a:srgbClr val="FFFFFF"/>
          </a:solidFill>
          <a:ln w="38100">
            <a:solidFill>
              <a:srgbClr val="99CCFF"/>
            </a:solidFill>
            <a:round/>
            <a:headEnd/>
            <a:tailEnd/>
          </a:ln>
        </p:spPr>
        <p:txBody>
          <a:bodyPr/>
          <a:lstStyle/>
          <a:p>
            <a:pPr algn="ctr"/>
            <a:endParaRPr lang="en-US" sz="4000" noProof="1">
              <a:latin typeface="Monotype Corsiva" pitchFamily="66" charset="0"/>
            </a:endParaRPr>
          </a:p>
        </p:txBody>
      </p:sp>
      <p:sp>
        <p:nvSpPr>
          <p:cNvPr id="14344" name="Rectangle 7"/>
          <p:cNvSpPr>
            <a:spLocks noChangeArrowheads="1"/>
          </p:cNvSpPr>
          <p:nvPr/>
        </p:nvSpPr>
        <p:spPr bwMode="auto">
          <a:xfrm>
            <a:off x="1447800" y="533400"/>
            <a:ext cx="2895600" cy="609600"/>
          </a:xfrm>
          <a:prstGeom prst="rect">
            <a:avLst/>
          </a:prstGeom>
          <a:noFill/>
          <a:ln w="9525">
            <a:noFill/>
            <a:miter lim="800000"/>
            <a:headEnd/>
            <a:tailEnd/>
          </a:ln>
        </p:spPr>
        <p:txBody>
          <a:bodyPr anchor="b"/>
          <a:lstStyle/>
          <a:p>
            <a:pPr eaLnBrk="1" hangingPunct="1"/>
            <a:r>
              <a:rPr lang="en-US" sz="4000" noProof="1">
                <a:latin typeface="Monotype Corsiva" pitchFamily="66" charset="0"/>
              </a:rPr>
              <a:t>Asyiknya Soal</a:t>
            </a:r>
          </a:p>
        </p:txBody>
      </p:sp>
      <p:pic>
        <p:nvPicPr>
          <p:cNvPr id="14345" name="Picture 12" descr="36934940"/>
          <p:cNvPicPr>
            <a:picLocks noChangeAspect="1" noChangeArrowheads="1"/>
          </p:cNvPicPr>
          <p:nvPr/>
        </p:nvPicPr>
        <p:blipFill>
          <a:blip r:embed="rId7"/>
          <a:srcRect/>
          <a:stretch>
            <a:fillRect/>
          </a:stretch>
        </p:blipFill>
        <p:spPr bwMode="auto">
          <a:xfrm>
            <a:off x="7180263" y="1371600"/>
            <a:ext cx="1592262" cy="2590800"/>
          </a:xfrm>
          <a:prstGeom prst="rect">
            <a:avLst/>
          </a:prstGeom>
          <a:noFill/>
          <a:ln w="9525">
            <a:noFill/>
            <a:miter lim="800000"/>
            <a:headEnd/>
            <a:tailEnd/>
          </a:ln>
        </p:spPr>
      </p:pic>
    </p:spTree>
    <p:controls>
      <p:control spid="14338" name="Label1" r:id="rId2" imgW="228600" imgH="352440"/>
      <p:control spid="14339" name="Label2" r:id="rId3" imgW="219240" imgH="304920"/>
      <p:control spid="14340" name="Label3" r:id="rId4" imgW="228600" imgH="304920"/>
      <p:control spid="14341" name="CommandButton1" r:id="rId5" imgW="1371600" imgH="609480"/>
    </p:controls>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body" idx="1"/>
          </p:nvPr>
        </p:nvSpPr>
        <p:spPr>
          <a:xfrm>
            <a:off x="609600" y="1905000"/>
            <a:ext cx="6248400" cy="838200"/>
          </a:xfrm>
        </p:spPr>
        <p:txBody>
          <a:bodyPr/>
          <a:lstStyle/>
          <a:p>
            <a:pPr eaLnBrk="1" hangingPunct="1">
              <a:lnSpc>
                <a:spcPct val="80000"/>
              </a:lnSpc>
              <a:buFont typeface="Wingdings" pitchFamily="2" charset="2"/>
              <a:buNone/>
            </a:pPr>
            <a:r>
              <a:rPr lang="en-US" sz="1800" noProof="1" smtClean="0">
                <a:solidFill>
                  <a:schemeClr val="tx2"/>
                </a:solidFill>
                <a:latin typeface="Arial" charset="0"/>
              </a:rPr>
              <a:t>Sebuah mobil awalnya memiliki kecepatan 4 m/s kemudian bergerak dipercepat dengan percepatan 3 m/s</a:t>
            </a:r>
            <a:r>
              <a:rPr lang="en-US" sz="1800" baseline="30000" noProof="1" smtClean="0">
                <a:solidFill>
                  <a:schemeClr val="tx2"/>
                </a:solidFill>
                <a:latin typeface="Arial" charset="0"/>
              </a:rPr>
              <a:t>2 </a:t>
            </a:r>
            <a:r>
              <a:rPr lang="en-US" sz="1800" noProof="1" smtClean="0">
                <a:solidFill>
                  <a:schemeClr val="tx2"/>
                </a:solidFill>
                <a:latin typeface="Arial" charset="0"/>
              </a:rPr>
              <a:t>selama 2 detik. Berapakah jarak yang ditempuhnya?</a:t>
            </a:r>
          </a:p>
        </p:txBody>
      </p:sp>
      <p:pic>
        <p:nvPicPr>
          <p:cNvPr id="82947" name="Picture 3"/>
          <p:cNvPicPr>
            <a:picLocks noChangeAspect="1" noChangeArrowheads="1"/>
          </p:cNvPicPr>
          <p:nvPr/>
        </p:nvPicPr>
        <p:blipFill>
          <a:blip r:embed="rId3"/>
          <a:srcRect/>
          <a:stretch>
            <a:fillRect/>
          </a:stretch>
        </p:blipFill>
        <p:spPr bwMode="auto">
          <a:xfrm>
            <a:off x="838200" y="2971800"/>
            <a:ext cx="838200" cy="533400"/>
          </a:xfrm>
          <a:prstGeom prst="rect">
            <a:avLst/>
          </a:prstGeom>
          <a:noFill/>
          <a:ln w="9525">
            <a:noFill/>
            <a:miter lim="800000"/>
            <a:headEnd/>
            <a:tailEnd/>
          </a:ln>
        </p:spPr>
      </p:pic>
      <p:sp>
        <p:nvSpPr>
          <p:cNvPr id="82948" name="Text Box 4"/>
          <p:cNvSpPr txBox="1">
            <a:spLocks noChangeArrowheads="1"/>
          </p:cNvSpPr>
          <p:nvPr/>
        </p:nvSpPr>
        <p:spPr bwMode="auto">
          <a:xfrm>
            <a:off x="2057400" y="2986088"/>
            <a:ext cx="5943600" cy="366712"/>
          </a:xfrm>
          <a:prstGeom prst="rect">
            <a:avLst/>
          </a:prstGeom>
          <a:noFill/>
          <a:ln w="9525">
            <a:noFill/>
            <a:miter lim="800000"/>
            <a:headEnd/>
            <a:tailEnd/>
          </a:ln>
        </p:spPr>
        <p:txBody>
          <a:bodyPr>
            <a:spAutoFit/>
          </a:bodyPr>
          <a:lstStyle/>
          <a:p>
            <a:pPr eaLnBrk="1" hangingPunct="1">
              <a:spcBef>
                <a:spcPct val="50000"/>
              </a:spcBef>
            </a:pPr>
            <a:r>
              <a:rPr lang="en-US" sz="1800" noProof="1">
                <a:solidFill>
                  <a:schemeClr val="tx2"/>
                </a:solidFill>
                <a:latin typeface="Arial" charset="0"/>
              </a:rPr>
              <a:t>kecepatan = 4 m/s  </a:t>
            </a:r>
            <a:r>
              <a:rPr lang="en-US" sz="1800" noProof="1">
                <a:solidFill>
                  <a:schemeClr val="tx2"/>
                </a:solidFill>
                <a:latin typeface="Arial" charset="0"/>
                <a:cs typeface="Times New Roman" pitchFamily="18" charset="0"/>
              </a:rPr>
              <a:t>→  waktu = 2 detik </a:t>
            </a:r>
            <a:r>
              <a:rPr lang="en-US" sz="1800" noProof="1">
                <a:solidFill>
                  <a:schemeClr val="tx2"/>
                </a:solidFill>
                <a:latin typeface="Arial" charset="0"/>
              </a:rPr>
              <a:t> → jarak = 8 m</a:t>
            </a:r>
          </a:p>
        </p:txBody>
      </p:sp>
      <p:pic>
        <p:nvPicPr>
          <p:cNvPr id="82949" name="Picture 5"/>
          <p:cNvPicPr>
            <a:picLocks noChangeAspect="1" noChangeArrowheads="1"/>
          </p:cNvPicPr>
          <p:nvPr/>
        </p:nvPicPr>
        <p:blipFill>
          <a:blip r:embed="rId3"/>
          <a:srcRect/>
          <a:stretch>
            <a:fillRect/>
          </a:stretch>
        </p:blipFill>
        <p:spPr bwMode="auto">
          <a:xfrm>
            <a:off x="914400" y="4343400"/>
            <a:ext cx="838200" cy="533400"/>
          </a:xfrm>
          <a:prstGeom prst="rect">
            <a:avLst/>
          </a:prstGeom>
          <a:noFill/>
          <a:ln w="9525">
            <a:noFill/>
            <a:miter lim="800000"/>
            <a:headEnd/>
            <a:tailEnd/>
          </a:ln>
        </p:spPr>
      </p:pic>
      <p:sp>
        <p:nvSpPr>
          <p:cNvPr id="82951" name="Text Box 7"/>
          <p:cNvSpPr txBox="1">
            <a:spLocks noChangeArrowheads="1"/>
          </p:cNvSpPr>
          <p:nvPr/>
        </p:nvSpPr>
        <p:spPr bwMode="auto">
          <a:xfrm>
            <a:off x="1981200" y="4343400"/>
            <a:ext cx="5943600" cy="366713"/>
          </a:xfrm>
          <a:prstGeom prst="rect">
            <a:avLst/>
          </a:prstGeom>
          <a:noFill/>
          <a:ln w="9525">
            <a:noFill/>
            <a:miter lim="800000"/>
            <a:headEnd/>
            <a:tailEnd/>
          </a:ln>
        </p:spPr>
        <p:txBody>
          <a:bodyPr>
            <a:spAutoFit/>
          </a:bodyPr>
          <a:lstStyle/>
          <a:p>
            <a:pPr eaLnBrk="1" hangingPunct="1">
              <a:spcBef>
                <a:spcPct val="50000"/>
              </a:spcBef>
            </a:pPr>
            <a:r>
              <a:rPr lang="en-US" sz="1800" noProof="1">
                <a:solidFill>
                  <a:schemeClr val="tx2"/>
                </a:solidFill>
                <a:latin typeface="Arial" charset="0"/>
              </a:rPr>
              <a:t>kecepatan = 10 m/s  </a:t>
            </a:r>
            <a:r>
              <a:rPr lang="en-US" sz="1800" noProof="1">
                <a:solidFill>
                  <a:schemeClr val="tx2"/>
                </a:solidFill>
                <a:latin typeface="Arial" charset="0"/>
                <a:cs typeface="Times New Roman" pitchFamily="18" charset="0"/>
              </a:rPr>
              <a:t>→  waktu = 2 detik </a:t>
            </a:r>
            <a:r>
              <a:rPr lang="en-US" sz="1800" noProof="1">
                <a:solidFill>
                  <a:schemeClr val="tx2"/>
                </a:solidFill>
                <a:latin typeface="Arial" charset="0"/>
              </a:rPr>
              <a:t> → jarak = 20 m</a:t>
            </a:r>
          </a:p>
        </p:txBody>
      </p:sp>
      <p:graphicFrame>
        <p:nvGraphicFramePr>
          <p:cNvPr id="82961" name="Object 17"/>
          <p:cNvGraphicFramePr>
            <a:graphicFrameLocks noChangeAspect="1"/>
          </p:cNvGraphicFramePr>
          <p:nvPr/>
        </p:nvGraphicFramePr>
        <p:xfrm>
          <a:off x="350838" y="5105400"/>
          <a:ext cx="8070850" cy="685800"/>
        </p:xfrm>
        <a:graphic>
          <a:graphicData uri="http://schemas.openxmlformats.org/presentationml/2006/ole">
            <p:oleObj spid="_x0000_s15362" name="Equation" r:id="rId4" imgW="4228920" imgH="393480" progId="">
              <p:embed/>
            </p:oleObj>
          </a:graphicData>
        </a:graphic>
      </p:graphicFrame>
      <p:graphicFrame>
        <p:nvGraphicFramePr>
          <p:cNvPr id="82962" name="Object 18"/>
          <p:cNvGraphicFramePr>
            <a:graphicFrameLocks noChangeAspect="1"/>
          </p:cNvGraphicFramePr>
          <p:nvPr/>
        </p:nvGraphicFramePr>
        <p:xfrm>
          <a:off x="423863" y="3770313"/>
          <a:ext cx="6619875" cy="330200"/>
        </p:xfrm>
        <a:graphic>
          <a:graphicData uri="http://schemas.openxmlformats.org/presentationml/2006/ole">
            <p:oleObj spid="_x0000_s15363" name="Equation" r:id="rId5" imgW="3695400" imgH="203040" progId="">
              <p:embed/>
            </p:oleObj>
          </a:graphicData>
        </a:graphic>
      </p:graphicFrame>
      <p:sp>
        <p:nvSpPr>
          <p:cNvPr id="15369" name="AutoShape 22"/>
          <p:cNvSpPr>
            <a:spLocks noChangeArrowheads="1"/>
          </p:cNvSpPr>
          <p:nvPr/>
        </p:nvSpPr>
        <p:spPr bwMode="auto">
          <a:xfrm>
            <a:off x="152400" y="228600"/>
            <a:ext cx="5715000" cy="1143000"/>
          </a:xfrm>
          <a:prstGeom prst="cloudCallout">
            <a:avLst>
              <a:gd name="adj1" fmla="val 74500"/>
              <a:gd name="adj2" fmla="val 37500"/>
            </a:avLst>
          </a:prstGeom>
          <a:solidFill>
            <a:srgbClr val="FFFFFF"/>
          </a:solidFill>
          <a:ln w="38100">
            <a:solidFill>
              <a:srgbClr val="99CCFF"/>
            </a:solidFill>
            <a:round/>
            <a:headEnd/>
            <a:tailEnd/>
          </a:ln>
        </p:spPr>
        <p:txBody>
          <a:bodyPr/>
          <a:lstStyle/>
          <a:p>
            <a:pPr algn="ctr"/>
            <a:endParaRPr lang="en-US" sz="4000" noProof="1">
              <a:latin typeface="Monotype Corsiva" pitchFamily="66" charset="0"/>
            </a:endParaRPr>
          </a:p>
        </p:txBody>
      </p:sp>
      <p:sp>
        <p:nvSpPr>
          <p:cNvPr id="15370" name="Rectangle 23"/>
          <p:cNvSpPr>
            <a:spLocks noChangeArrowheads="1"/>
          </p:cNvSpPr>
          <p:nvPr/>
        </p:nvSpPr>
        <p:spPr bwMode="auto">
          <a:xfrm>
            <a:off x="1524000" y="533400"/>
            <a:ext cx="2895600" cy="609600"/>
          </a:xfrm>
          <a:prstGeom prst="rect">
            <a:avLst/>
          </a:prstGeom>
          <a:noFill/>
          <a:ln w="9525">
            <a:noFill/>
            <a:miter lim="800000"/>
            <a:headEnd/>
            <a:tailEnd/>
          </a:ln>
        </p:spPr>
        <p:txBody>
          <a:bodyPr anchor="b"/>
          <a:lstStyle/>
          <a:p>
            <a:pPr eaLnBrk="1" hangingPunct="1"/>
            <a:r>
              <a:rPr lang="en-US" sz="4000" noProof="1">
                <a:latin typeface="Monotype Corsiva" pitchFamily="66" charset="0"/>
              </a:rPr>
              <a:t>Asyiknya Soal</a:t>
            </a:r>
          </a:p>
        </p:txBody>
      </p:sp>
      <p:pic>
        <p:nvPicPr>
          <p:cNvPr id="15371" name="Picture 24" descr="36934940"/>
          <p:cNvPicPr>
            <a:picLocks noChangeAspect="1" noChangeArrowheads="1"/>
          </p:cNvPicPr>
          <p:nvPr/>
        </p:nvPicPr>
        <p:blipFill>
          <a:blip r:embed="rId6"/>
          <a:srcRect/>
          <a:stretch>
            <a:fillRect/>
          </a:stretch>
        </p:blipFill>
        <p:spPr bwMode="auto">
          <a:xfrm>
            <a:off x="7180263" y="1371600"/>
            <a:ext cx="1592262" cy="2590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2947"/>
                                        </p:tgtEl>
                                        <p:attrNameLst>
                                          <p:attrName>style.visibility</p:attrName>
                                        </p:attrNameLst>
                                      </p:cBhvr>
                                      <p:to>
                                        <p:strVal val="visible"/>
                                      </p:to>
                                    </p:set>
                                    <p:animEffect transition="in" filter="blinds(horizontal)">
                                      <p:cBhvr>
                                        <p:cTn id="7" dur="500"/>
                                        <p:tgtEl>
                                          <p:spTgt spid="8294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2948"/>
                                        </p:tgtEl>
                                        <p:attrNameLst>
                                          <p:attrName>style.visibility</p:attrName>
                                        </p:attrNameLst>
                                      </p:cBhvr>
                                      <p:to>
                                        <p:strVal val="visible"/>
                                      </p:to>
                                    </p:set>
                                    <p:animEffect transition="in" filter="blinds(horizontal)">
                                      <p:cBhvr>
                                        <p:cTn id="10" dur="500"/>
                                        <p:tgtEl>
                                          <p:spTgt spid="8294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2962"/>
                                        </p:tgtEl>
                                        <p:attrNameLst>
                                          <p:attrName>style.visibility</p:attrName>
                                        </p:attrNameLst>
                                      </p:cBhvr>
                                      <p:to>
                                        <p:strVal val="visible"/>
                                      </p:to>
                                    </p:set>
                                    <p:animEffect transition="in" filter="blinds(horizontal)">
                                      <p:cBhvr>
                                        <p:cTn id="15" dur="500"/>
                                        <p:tgtEl>
                                          <p:spTgt spid="82962"/>
                                        </p:tgtEl>
                                      </p:cBhvr>
                                    </p:animEffect>
                                  </p:childTnLst>
                                </p:cTn>
                              </p:par>
                            </p:childTnLst>
                          </p:cTn>
                        </p:par>
                        <p:par>
                          <p:cTn id="16" fill="hold">
                            <p:stCondLst>
                              <p:cond delay="500"/>
                            </p:stCondLst>
                            <p:childTnLst>
                              <p:par>
                                <p:cTn id="17" presetID="3" presetClass="entr" presetSubtype="10" fill="hold" nodeType="afterEffect">
                                  <p:stCondLst>
                                    <p:cond delay="0"/>
                                  </p:stCondLst>
                                  <p:childTnLst>
                                    <p:set>
                                      <p:cBhvr>
                                        <p:cTn id="18" dur="1" fill="hold">
                                          <p:stCondLst>
                                            <p:cond delay="0"/>
                                          </p:stCondLst>
                                        </p:cTn>
                                        <p:tgtEl>
                                          <p:spTgt spid="82949"/>
                                        </p:tgtEl>
                                        <p:attrNameLst>
                                          <p:attrName>style.visibility</p:attrName>
                                        </p:attrNameLst>
                                      </p:cBhvr>
                                      <p:to>
                                        <p:strVal val="visible"/>
                                      </p:to>
                                    </p:set>
                                    <p:animEffect transition="in" filter="blinds(horizontal)">
                                      <p:cBhvr>
                                        <p:cTn id="19" dur="500"/>
                                        <p:tgtEl>
                                          <p:spTgt spid="8294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82951"/>
                                        </p:tgtEl>
                                        <p:attrNameLst>
                                          <p:attrName>style.visibility</p:attrName>
                                        </p:attrNameLst>
                                      </p:cBhvr>
                                      <p:to>
                                        <p:strVal val="visible"/>
                                      </p:to>
                                    </p:set>
                                    <p:animEffect transition="in" filter="blinds(horizontal)">
                                      <p:cBhvr>
                                        <p:cTn id="22" dur="500"/>
                                        <p:tgtEl>
                                          <p:spTgt spid="8295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2961"/>
                                        </p:tgtEl>
                                        <p:attrNameLst>
                                          <p:attrName>style.visibility</p:attrName>
                                        </p:attrNameLst>
                                      </p:cBhvr>
                                      <p:to>
                                        <p:strVal val="visible"/>
                                      </p:to>
                                    </p:set>
                                    <p:animEffect transition="in" filter="blinds(horizontal)">
                                      <p:cBhvr>
                                        <p:cTn id="27" dur="500"/>
                                        <p:tgtEl>
                                          <p:spTgt spid="82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p:bldP spid="8295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AutoShape 10"/>
          <p:cNvSpPr>
            <a:spLocks noChangeArrowheads="1"/>
          </p:cNvSpPr>
          <p:nvPr/>
        </p:nvSpPr>
        <p:spPr bwMode="auto">
          <a:xfrm>
            <a:off x="152400" y="228600"/>
            <a:ext cx="5715000" cy="1143000"/>
          </a:xfrm>
          <a:prstGeom prst="cloudCallout">
            <a:avLst>
              <a:gd name="adj1" fmla="val 74500"/>
              <a:gd name="adj2" fmla="val 37500"/>
            </a:avLst>
          </a:prstGeom>
          <a:solidFill>
            <a:srgbClr val="FFFFFF"/>
          </a:solidFill>
          <a:ln w="38100">
            <a:solidFill>
              <a:srgbClr val="99CCFF"/>
            </a:solidFill>
            <a:round/>
            <a:headEnd/>
            <a:tailEnd/>
          </a:ln>
        </p:spPr>
        <p:txBody>
          <a:bodyPr/>
          <a:lstStyle/>
          <a:p>
            <a:pPr algn="ctr"/>
            <a:endParaRPr lang="en-US" sz="4000" noProof="1">
              <a:latin typeface="Monotype Corsiva" pitchFamily="66" charset="0"/>
            </a:endParaRPr>
          </a:p>
        </p:txBody>
      </p:sp>
      <p:sp>
        <p:nvSpPr>
          <p:cNvPr id="16391" name="Rectangle 11"/>
          <p:cNvSpPr>
            <a:spLocks noChangeArrowheads="1"/>
          </p:cNvSpPr>
          <p:nvPr/>
        </p:nvSpPr>
        <p:spPr bwMode="auto">
          <a:xfrm>
            <a:off x="1524000" y="533400"/>
            <a:ext cx="2895600" cy="609600"/>
          </a:xfrm>
          <a:prstGeom prst="rect">
            <a:avLst/>
          </a:prstGeom>
          <a:noFill/>
          <a:ln w="9525">
            <a:noFill/>
            <a:miter lim="800000"/>
            <a:headEnd/>
            <a:tailEnd/>
          </a:ln>
        </p:spPr>
        <p:txBody>
          <a:bodyPr anchor="b"/>
          <a:lstStyle/>
          <a:p>
            <a:pPr eaLnBrk="1" hangingPunct="1"/>
            <a:r>
              <a:rPr lang="en-US" sz="4000" noProof="1">
                <a:latin typeface="Monotype Corsiva" pitchFamily="66" charset="0"/>
              </a:rPr>
              <a:t>Asyiknya Soal</a:t>
            </a:r>
          </a:p>
        </p:txBody>
      </p:sp>
      <p:sp>
        <p:nvSpPr>
          <p:cNvPr id="16392" name="Text Box 12"/>
          <p:cNvSpPr txBox="1">
            <a:spLocks noChangeArrowheads="1"/>
          </p:cNvSpPr>
          <p:nvPr/>
        </p:nvSpPr>
        <p:spPr bwMode="auto">
          <a:xfrm>
            <a:off x="685800" y="2209800"/>
            <a:ext cx="6858000" cy="1808163"/>
          </a:xfrm>
          <a:prstGeom prst="rect">
            <a:avLst/>
          </a:prstGeom>
          <a:noFill/>
          <a:ln w="9525">
            <a:noFill/>
            <a:miter lim="800000"/>
            <a:headEnd/>
            <a:tailEnd/>
          </a:ln>
        </p:spPr>
        <p:txBody>
          <a:bodyPr>
            <a:spAutoFit/>
          </a:bodyPr>
          <a:lstStyle/>
          <a:p>
            <a:pPr algn="just" eaLnBrk="1" hangingPunct="1">
              <a:lnSpc>
                <a:spcPct val="80000"/>
              </a:lnSpc>
              <a:spcBef>
                <a:spcPct val="20000"/>
              </a:spcBef>
              <a:buClr>
                <a:schemeClr val="folHlink"/>
              </a:buClr>
              <a:buSzPct val="60000"/>
              <a:buFont typeface="Wingdings" pitchFamily="2" charset="2"/>
              <a:buNone/>
            </a:pPr>
            <a:r>
              <a:rPr lang="en-US" sz="2400" noProof="1">
                <a:solidFill>
                  <a:schemeClr val="tx2"/>
                </a:solidFill>
                <a:latin typeface="Arial" charset="0"/>
              </a:rPr>
              <a:t>Sebuah mobil awalnya memiliki kecepatan   m/s kemudian bergerak dipercepat dengan percepatan    m/s</a:t>
            </a:r>
            <a:r>
              <a:rPr lang="en-US" sz="2400" baseline="30000" noProof="1">
                <a:solidFill>
                  <a:schemeClr val="tx2"/>
                </a:solidFill>
                <a:latin typeface="Arial" charset="0"/>
              </a:rPr>
              <a:t>2</a:t>
            </a:r>
            <a:r>
              <a:rPr lang="en-US" sz="2400" noProof="1">
                <a:solidFill>
                  <a:schemeClr val="tx2"/>
                </a:solidFill>
                <a:latin typeface="Arial" charset="0"/>
              </a:rPr>
              <a:t> selama    detik. Berapakah jarak yang ditempuhnya?</a:t>
            </a:r>
          </a:p>
          <a:p>
            <a:pPr algn="just">
              <a:spcBef>
                <a:spcPct val="50000"/>
              </a:spcBef>
            </a:pPr>
            <a:endParaRPr lang="en-US" sz="2400" noProof="1">
              <a:latin typeface="Arial" charset="0"/>
            </a:endParaRPr>
          </a:p>
        </p:txBody>
      </p:sp>
      <p:pic>
        <p:nvPicPr>
          <p:cNvPr id="16393" name="Picture 17" descr="36934940"/>
          <p:cNvPicPr>
            <a:picLocks noChangeAspect="1" noChangeArrowheads="1"/>
          </p:cNvPicPr>
          <p:nvPr/>
        </p:nvPicPr>
        <p:blipFill>
          <a:blip r:embed="rId7"/>
          <a:srcRect/>
          <a:stretch>
            <a:fillRect/>
          </a:stretch>
        </p:blipFill>
        <p:spPr bwMode="auto">
          <a:xfrm>
            <a:off x="7180263" y="1371600"/>
            <a:ext cx="1592262" cy="2590800"/>
          </a:xfrm>
          <a:prstGeom prst="rect">
            <a:avLst/>
          </a:prstGeom>
          <a:noFill/>
          <a:ln w="9525">
            <a:noFill/>
            <a:miter lim="800000"/>
            <a:headEnd/>
            <a:tailEnd/>
          </a:ln>
        </p:spPr>
      </p:pic>
    </p:spTree>
    <p:controls>
      <p:control spid="16386" name="Label1" r:id="rId2" imgW="228600" imgH="380880"/>
      <p:control spid="16387" name="Label2" r:id="rId3" imgW="304920" imgH="304920"/>
      <p:control spid="16388" name="Label3" r:id="rId4" imgW="228600" imgH="304920"/>
      <p:control spid="16389" name="CommandButton1" r:id="rId5" imgW="1371600" imgH="609480"/>
    </p:controls>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glbb kaku"/>
          <p:cNvPicPr>
            <a:picLocks noChangeAspect="1" noChangeArrowheads="1"/>
          </p:cNvPicPr>
          <p:nvPr/>
        </p:nvPicPr>
        <p:blipFill>
          <a:blip r:embed="rId2"/>
          <a:srcRect/>
          <a:stretch>
            <a:fillRect/>
          </a:stretch>
        </p:blipFill>
        <p:spPr bwMode="auto">
          <a:xfrm>
            <a:off x="2971800" y="2057400"/>
            <a:ext cx="4176713" cy="4324350"/>
          </a:xfrm>
          <a:prstGeom prst="rect">
            <a:avLst/>
          </a:prstGeom>
          <a:noFill/>
          <a:ln w="9525">
            <a:noFill/>
            <a:miter lim="800000"/>
            <a:headEnd/>
            <a:tailEnd/>
          </a:ln>
        </p:spPr>
      </p:pic>
      <p:sp>
        <p:nvSpPr>
          <p:cNvPr id="50179" name="WordArt 5"/>
          <p:cNvSpPr>
            <a:spLocks noChangeArrowheads="1" noChangeShapeType="1" noTextEdit="1"/>
          </p:cNvSpPr>
          <p:nvPr/>
        </p:nvSpPr>
        <p:spPr bwMode="auto">
          <a:xfrm>
            <a:off x="219075" y="1219200"/>
            <a:ext cx="8696325" cy="533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Apakah kecepatan benda berubah?</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4"/>
          <p:cNvSpPr txBox="1">
            <a:spLocks noChangeArrowheads="1"/>
          </p:cNvSpPr>
          <p:nvPr/>
        </p:nvSpPr>
        <p:spPr bwMode="auto">
          <a:xfrm>
            <a:off x="838200" y="1066800"/>
            <a:ext cx="7543800" cy="1373188"/>
          </a:xfrm>
          <a:prstGeom prst="rect">
            <a:avLst/>
          </a:prstGeom>
          <a:noFill/>
          <a:ln w="9525">
            <a:noFill/>
            <a:miter lim="800000"/>
            <a:headEnd/>
            <a:tailEnd/>
          </a:ln>
        </p:spPr>
        <p:txBody>
          <a:bodyPr>
            <a:spAutoFit/>
          </a:bodyPr>
          <a:lstStyle/>
          <a:p>
            <a:pPr>
              <a:spcBef>
                <a:spcPct val="50000"/>
              </a:spcBef>
            </a:pPr>
            <a:r>
              <a:rPr lang="en-US" sz="2800" noProof="1"/>
              <a:t>Coba gambarkan grafik jarak terhadap waktu untuk benda yang bergerak yang mula-mula diam dan bergerak dengan percepatan 2 m/s</a:t>
            </a:r>
            <a:r>
              <a:rPr lang="en-US" sz="2800" baseline="30000" noProof="1"/>
              <a:t>2</a:t>
            </a:r>
            <a:endParaRPr lang="en-US" sz="2800" noProof="1"/>
          </a:p>
        </p:txBody>
      </p:sp>
      <p:graphicFrame>
        <p:nvGraphicFramePr>
          <p:cNvPr id="195589" name="Object 5"/>
          <p:cNvGraphicFramePr>
            <a:graphicFrameLocks noChangeAspect="1"/>
          </p:cNvGraphicFramePr>
          <p:nvPr>
            <p:ph/>
          </p:nvPr>
        </p:nvGraphicFramePr>
        <p:xfrm>
          <a:off x="2133600" y="2514600"/>
          <a:ext cx="4105275" cy="4257675"/>
        </p:xfrm>
        <a:graphic>
          <a:graphicData uri="http://schemas.openxmlformats.org/presentationml/2006/ole">
            <p:oleObj spid="_x0000_s17410" name="Chart" r:id="rId3" imgW="3076575" imgH="3190875" progId="Excel.Shee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5589"/>
                                        </p:tgtEl>
                                        <p:attrNameLst>
                                          <p:attrName>style.visibility</p:attrName>
                                        </p:attrNameLst>
                                      </p:cBhvr>
                                      <p:to>
                                        <p:strVal val="visible"/>
                                      </p:to>
                                    </p:set>
                                    <p:animEffect transition="in" filter="blinds(horizontal)">
                                      <p:cBhvr>
                                        <p:cTn id="7" dur="500"/>
                                        <p:tgtEl>
                                          <p:spTgt spid="195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558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4"/>
          <p:cNvSpPr txBox="1">
            <a:spLocks noChangeArrowheads="1"/>
          </p:cNvSpPr>
          <p:nvPr/>
        </p:nvSpPr>
        <p:spPr bwMode="auto">
          <a:xfrm>
            <a:off x="685800" y="1371600"/>
            <a:ext cx="7467600" cy="946150"/>
          </a:xfrm>
          <a:prstGeom prst="rect">
            <a:avLst/>
          </a:prstGeom>
          <a:noFill/>
          <a:ln w="9525">
            <a:noFill/>
            <a:miter lim="800000"/>
            <a:headEnd/>
            <a:tailEnd/>
          </a:ln>
        </p:spPr>
        <p:txBody>
          <a:bodyPr>
            <a:spAutoFit/>
          </a:bodyPr>
          <a:lstStyle/>
          <a:p>
            <a:pPr>
              <a:spcBef>
                <a:spcPct val="50000"/>
              </a:spcBef>
            </a:pPr>
            <a:r>
              <a:rPr lang="en-US" sz="2800" noProof="1"/>
              <a:t>Bagaimana dengan grafik kecepatan terhadap waktu?</a:t>
            </a:r>
          </a:p>
        </p:txBody>
      </p:sp>
      <p:pic>
        <p:nvPicPr>
          <p:cNvPr id="51203" name="Picture 5" descr="glbbkecepatan"/>
          <p:cNvPicPr>
            <a:picLocks noChangeAspect="1" noChangeArrowheads="1"/>
          </p:cNvPicPr>
          <p:nvPr/>
        </p:nvPicPr>
        <p:blipFill>
          <a:blip r:embed="rId2"/>
          <a:srcRect/>
          <a:stretch>
            <a:fillRect/>
          </a:stretch>
        </p:blipFill>
        <p:spPr bwMode="auto">
          <a:xfrm>
            <a:off x="1905000" y="2698750"/>
            <a:ext cx="5029200" cy="3541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p:cNvSpPr>
            <a:spLocks noChangeArrowheads="1"/>
          </p:cNvSpPr>
          <p:nvPr/>
        </p:nvSpPr>
        <p:spPr bwMode="auto">
          <a:xfrm>
            <a:off x="381000" y="228600"/>
            <a:ext cx="4953000" cy="1143000"/>
          </a:xfrm>
          <a:prstGeom prst="cloudCallout">
            <a:avLst>
              <a:gd name="adj1" fmla="val 80065"/>
              <a:gd name="adj2" fmla="val 40833"/>
            </a:avLst>
          </a:prstGeom>
          <a:solidFill>
            <a:srgbClr val="FFFFFF"/>
          </a:solidFill>
          <a:ln w="38100">
            <a:solidFill>
              <a:srgbClr val="99CCFF"/>
            </a:solidFill>
            <a:round/>
            <a:headEnd/>
            <a:tailEnd/>
          </a:ln>
        </p:spPr>
        <p:txBody>
          <a:bodyPr/>
          <a:lstStyle/>
          <a:p>
            <a:pPr algn="ctr"/>
            <a:endParaRPr lang="id-ID" sz="4000">
              <a:latin typeface="Arial" charset="0"/>
            </a:endParaRPr>
          </a:p>
        </p:txBody>
      </p:sp>
      <p:sp>
        <p:nvSpPr>
          <p:cNvPr id="52227" name="Rectangle 3"/>
          <p:cNvSpPr>
            <a:spLocks noChangeArrowheads="1"/>
          </p:cNvSpPr>
          <p:nvPr/>
        </p:nvSpPr>
        <p:spPr bwMode="auto">
          <a:xfrm>
            <a:off x="4038600" y="685800"/>
            <a:ext cx="609600" cy="304800"/>
          </a:xfrm>
          <a:prstGeom prst="rect">
            <a:avLst/>
          </a:prstGeom>
          <a:solidFill>
            <a:schemeClr val="bg1"/>
          </a:solidFill>
          <a:ln w="9525">
            <a:noFill/>
            <a:miter lim="800000"/>
            <a:headEnd/>
            <a:tailEnd/>
          </a:ln>
        </p:spPr>
        <p:txBody>
          <a:bodyPr wrap="none" anchor="ctr"/>
          <a:lstStyle/>
          <a:p>
            <a:endParaRPr lang="en-US"/>
          </a:p>
        </p:txBody>
      </p:sp>
      <p:sp>
        <p:nvSpPr>
          <p:cNvPr id="52228" name="Text Box 4"/>
          <p:cNvSpPr txBox="1">
            <a:spLocks noChangeArrowheads="1"/>
          </p:cNvSpPr>
          <p:nvPr/>
        </p:nvSpPr>
        <p:spPr bwMode="auto">
          <a:xfrm>
            <a:off x="457200" y="3046413"/>
            <a:ext cx="8153400" cy="519112"/>
          </a:xfrm>
          <a:prstGeom prst="rect">
            <a:avLst/>
          </a:prstGeom>
          <a:noFill/>
          <a:ln w="9525">
            <a:noFill/>
            <a:miter lim="800000"/>
            <a:headEnd/>
            <a:tailEnd/>
          </a:ln>
        </p:spPr>
        <p:txBody>
          <a:bodyPr>
            <a:spAutoFit/>
          </a:bodyPr>
          <a:lstStyle/>
          <a:p>
            <a:pPr eaLnBrk="1" hangingPunct="1">
              <a:spcBef>
                <a:spcPct val="20000"/>
              </a:spcBef>
              <a:buClr>
                <a:schemeClr val="folHlink"/>
              </a:buClr>
              <a:buSzPct val="60000"/>
              <a:buFont typeface="Wingdings" pitchFamily="2" charset="2"/>
              <a:buNone/>
            </a:pPr>
            <a:endParaRPr lang="id-ID" sz="2800" b="1">
              <a:latin typeface="Monotype Corsiva" pitchFamily="66" charset="0"/>
            </a:endParaRPr>
          </a:p>
        </p:txBody>
      </p:sp>
      <p:sp>
        <p:nvSpPr>
          <p:cNvPr id="52229" name="Rectangle 5"/>
          <p:cNvSpPr>
            <a:spLocks noChangeArrowheads="1"/>
          </p:cNvSpPr>
          <p:nvPr/>
        </p:nvSpPr>
        <p:spPr bwMode="auto">
          <a:xfrm>
            <a:off x="1066800" y="533400"/>
            <a:ext cx="3581400" cy="609600"/>
          </a:xfrm>
          <a:prstGeom prst="rect">
            <a:avLst/>
          </a:prstGeom>
          <a:noFill/>
          <a:ln w="9525">
            <a:noFill/>
            <a:miter lim="800000"/>
            <a:headEnd/>
            <a:tailEnd/>
          </a:ln>
        </p:spPr>
        <p:txBody>
          <a:bodyPr anchor="b"/>
          <a:lstStyle/>
          <a:p>
            <a:pPr eaLnBrk="1" hangingPunct="1"/>
            <a:r>
              <a:rPr lang="en-US" sz="4000" noProof="1">
                <a:solidFill>
                  <a:schemeClr val="tx2"/>
                </a:solidFill>
                <a:latin typeface="Monotype Corsiva" pitchFamily="66" charset="0"/>
              </a:rPr>
              <a:t>Asyiknya Berpikir</a:t>
            </a:r>
          </a:p>
        </p:txBody>
      </p:sp>
      <p:pic>
        <p:nvPicPr>
          <p:cNvPr id="52230" name="Picture 6"/>
          <p:cNvPicPr>
            <a:picLocks noChangeAspect="1" noChangeArrowheads="1"/>
          </p:cNvPicPr>
          <p:nvPr/>
        </p:nvPicPr>
        <p:blipFill>
          <a:blip r:embed="rId3"/>
          <a:srcRect/>
          <a:stretch>
            <a:fillRect/>
          </a:stretch>
        </p:blipFill>
        <p:spPr bwMode="auto">
          <a:xfrm>
            <a:off x="1295400" y="1600200"/>
            <a:ext cx="5257800" cy="3505200"/>
          </a:xfrm>
          <a:prstGeom prst="rect">
            <a:avLst/>
          </a:prstGeom>
          <a:noFill/>
          <a:ln w="9525">
            <a:noFill/>
            <a:miter lim="800000"/>
            <a:headEnd/>
            <a:tailEnd/>
          </a:ln>
        </p:spPr>
      </p:pic>
      <p:pic>
        <p:nvPicPr>
          <p:cNvPr id="52231" name="Picture 8" descr="scientist_thinking_hg_clr"/>
          <p:cNvPicPr>
            <a:picLocks noChangeAspect="1" noChangeArrowheads="1" noCrop="1"/>
          </p:cNvPicPr>
          <p:nvPr/>
        </p:nvPicPr>
        <p:blipFill>
          <a:blip r:embed="rId4"/>
          <a:srcRect/>
          <a:stretch>
            <a:fillRect/>
          </a:stretch>
        </p:blipFill>
        <p:spPr bwMode="auto">
          <a:xfrm>
            <a:off x="7086600" y="1143000"/>
            <a:ext cx="1770063" cy="2428875"/>
          </a:xfrm>
          <a:prstGeom prst="rect">
            <a:avLst/>
          </a:prstGeom>
          <a:noFill/>
          <a:ln w="9525">
            <a:noFill/>
            <a:miter lim="800000"/>
            <a:headEnd/>
            <a:tailEnd/>
          </a:ln>
        </p:spPr>
      </p:pic>
      <p:sp>
        <p:nvSpPr>
          <p:cNvPr id="52232" name="Text Box 9"/>
          <p:cNvSpPr txBox="1">
            <a:spLocks noChangeArrowheads="1"/>
          </p:cNvSpPr>
          <p:nvPr/>
        </p:nvSpPr>
        <p:spPr bwMode="auto">
          <a:xfrm>
            <a:off x="1181100" y="5256213"/>
            <a:ext cx="7353300" cy="1373187"/>
          </a:xfrm>
          <a:prstGeom prst="rect">
            <a:avLst/>
          </a:prstGeom>
          <a:noFill/>
          <a:ln w="9525">
            <a:noFill/>
            <a:miter lim="800000"/>
            <a:headEnd/>
            <a:tailEnd/>
          </a:ln>
        </p:spPr>
        <p:txBody>
          <a:bodyPr>
            <a:spAutoFit/>
          </a:bodyPr>
          <a:lstStyle/>
          <a:p>
            <a:pPr>
              <a:spcBef>
                <a:spcPct val="50000"/>
              </a:spcBef>
            </a:pPr>
            <a:r>
              <a:rPr lang="sq-AL" sz="2800"/>
              <a:t>Benda bergerak dengan kecepatan tetap. Kemudian bola dalam wadah ditembakkan ke atas. Kemana bola akan jatuh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AutoShape 5"/>
          <p:cNvSpPr>
            <a:spLocks noChangeArrowheads="1"/>
          </p:cNvSpPr>
          <p:nvPr/>
        </p:nvSpPr>
        <p:spPr bwMode="auto">
          <a:xfrm>
            <a:off x="762000" y="2362200"/>
            <a:ext cx="7772400" cy="2514600"/>
          </a:xfrm>
          <a:prstGeom prst="star32">
            <a:avLst>
              <a:gd name="adj" fmla="val 39440"/>
            </a:avLst>
          </a:prstGeom>
          <a:solidFill>
            <a:schemeClr val="tx1"/>
          </a:solidFill>
          <a:ln w="57150">
            <a:solidFill>
              <a:schemeClr val="accent1"/>
            </a:solidFill>
            <a:miter lim="800000"/>
            <a:headEnd/>
            <a:tailEnd/>
          </a:ln>
        </p:spPr>
        <p:txBody>
          <a:bodyPr wrap="none" anchor="ctr"/>
          <a:lstStyle/>
          <a:p>
            <a:endParaRPr lang="en-US"/>
          </a:p>
        </p:txBody>
      </p:sp>
      <p:sp>
        <p:nvSpPr>
          <p:cNvPr id="22534" name="Rectangle 6"/>
          <p:cNvSpPr>
            <a:spLocks noChangeArrowheads="1"/>
          </p:cNvSpPr>
          <p:nvPr/>
        </p:nvSpPr>
        <p:spPr bwMode="auto">
          <a:xfrm>
            <a:off x="1905000" y="3048000"/>
            <a:ext cx="4953000" cy="1143000"/>
          </a:xfrm>
          <a:prstGeom prst="rect">
            <a:avLst/>
          </a:prstGeom>
          <a:noFill/>
          <a:ln w="9525">
            <a:noFill/>
            <a:miter lim="800000"/>
            <a:headEnd/>
            <a:tailEnd/>
          </a:ln>
        </p:spPr>
        <p:txBody>
          <a:bodyPr anchor="b"/>
          <a:lstStyle/>
          <a:p>
            <a:pPr algn="ctr" eaLnBrk="1" hangingPunct="1"/>
            <a:r>
              <a:rPr lang="en-US" sz="8000">
                <a:solidFill>
                  <a:schemeClr val="bg1"/>
                </a:solidFill>
                <a:latin typeface="Monotype Corsiva" pitchFamily="66" charset="0"/>
              </a:rPr>
              <a:t>GERAK</a:t>
            </a:r>
            <a:endParaRPr lang="id-ID" sz="8000">
              <a:solidFill>
                <a:schemeClr val="bg1"/>
              </a:solidFill>
              <a:latin typeface="Monotype Corsiva"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repeatCount="indefinite" fill="hold" grpId="0" nodeType="withEffect">
                                  <p:stCondLst>
                                    <p:cond delay="0"/>
                                  </p:stCondLst>
                                  <p:childTnLst>
                                    <p:animClr clrSpc="hsl" dir="cw">
                                      <p:cBhvr override="childStyle">
                                        <p:cTn id="6" dur="1000" fill="hold"/>
                                        <p:tgtEl>
                                          <p:spTgt spid="22533"/>
                                        </p:tgtEl>
                                        <p:attrNameLst>
                                          <p:attrName>style.color</p:attrName>
                                        </p:attrNameLst>
                                      </p:cBhvr>
                                      <p:by>
                                        <p:hsl h="0" s="12549" l="25098"/>
                                      </p:by>
                                    </p:animClr>
                                    <p:animClr clrSpc="hsl" dir="cw">
                                      <p:cBhvr>
                                        <p:cTn id="7" dur="1000" fill="hold"/>
                                        <p:tgtEl>
                                          <p:spTgt spid="22533"/>
                                        </p:tgtEl>
                                        <p:attrNameLst>
                                          <p:attrName>fillcolor</p:attrName>
                                        </p:attrNameLst>
                                      </p:cBhvr>
                                      <p:by>
                                        <p:hsl h="0" s="12549" l="25098"/>
                                      </p:by>
                                    </p:animClr>
                                    <p:animClr clrSpc="hsl" dir="cw">
                                      <p:cBhvr>
                                        <p:cTn id="8" dur="1000" fill="hold"/>
                                        <p:tgtEl>
                                          <p:spTgt spid="22533"/>
                                        </p:tgtEl>
                                        <p:attrNameLst>
                                          <p:attrName>stroke.color</p:attrName>
                                        </p:attrNameLst>
                                      </p:cBhvr>
                                      <p:by>
                                        <p:hsl h="0" s="12549" l="25098"/>
                                      </p:by>
                                    </p:animClr>
                                    <p:set>
                                      <p:cBhvr>
                                        <p:cTn id="9" dur="1000" fill="hold"/>
                                        <p:tgtEl>
                                          <p:spTgt spid="22533"/>
                                        </p:tgtEl>
                                        <p:attrNameLst>
                                          <p:attrName>fill.type</p:attrName>
                                        </p:attrNameLst>
                                      </p:cBhvr>
                                      <p:to>
                                        <p:strVal val="solid"/>
                                      </p:to>
                                    </p:set>
                                  </p:childTnLst>
                                </p:cTn>
                              </p:par>
                              <p:par>
                                <p:cTn id="10" presetID="30" presetClass="emph" presetSubtype="0" repeatCount="indefinite" fill="hold" grpId="0" nodeType="withEffect">
                                  <p:stCondLst>
                                    <p:cond delay="0"/>
                                  </p:stCondLst>
                                  <p:childTnLst>
                                    <p:animClr clrSpc="hsl" dir="cw">
                                      <p:cBhvr override="childStyle">
                                        <p:cTn id="11" dur="1000" fill="hold"/>
                                        <p:tgtEl>
                                          <p:spTgt spid="22534"/>
                                        </p:tgtEl>
                                        <p:attrNameLst>
                                          <p:attrName>style.color</p:attrName>
                                        </p:attrNameLst>
                                      </p:cBhvr>
                                      <p:by>
                                        <p:hsl h="0" s="12549" l="25098"/>
                                      </p:by>
                                    </p:animClr>
                                    <p:animClr clrSpc="hsl" dir="cw">
                                      <p:cBhvr>
                                        <p:cTn id="12" dur="1000" fill="hold"/>
                                        <p:tgtEl>
                                          <p:spTgt spid="22534"/>
                                        </p:tgtEl>
                                        <p:attrNameLst>
                                          <p:attrName>fillcolor</p:attrName>
                                        </p:attrNameLst>
                                      </p:cBhvr>
                                      <p:by>
                                        <p:hsl h="0" s="12549" l="25098"/>
                                      </p:by>
                                    </p:animClr>
                                    <p:animClr clrSpc="hsl" dir="cw">
                                      <p:cBhvr>
                                        <p:cTn id="13" dur="1000" fill="hold"/>
                                        <p:tgtEl>
                                          <p:spTgt spid="22534"/>
                                        </p:tgtEl>
                                        <p:attrNameLst>
                                          <p:attrName>stroke.color</p:attrName>
                                        </p:attrNameLst>
                                      </p:cBhvr>
                                      <p:by>
                                        <p:hsl h="0" s="12549" l="25098"/>
                                      </p:by>
                                    </p:animClr>
                                    <p:set>
                                      <p:cBhvr>
                                        <p:cTn id="14" dur="1000" fill="hold"/>
                                        <p:tgtEl>
                                          <p:spTgt spid="2253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P spid="2253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72" name="Mobil Balistik.mpg">
            <a:hlinkClick r:id="" action="ppaction://media"/>
          </p:cNvPr>
          <p:cNvPicPr>
            <a:picLocks noGrp="1" noRot="1" noChangeAspect="1" noChangeArrowheads="1"/>
          </p:cNvPicPr>
          <p:nvPr>
            <p:ph/>
            <a:videoFile r:link="rId1"/>
          </p:nvPr>
        </p:nvPicPr>
        <p:blipFill>
          <a:blip r:embed="rId4"/>
          <a:srcRect/>
          <a:stretch>
            <a:fillRect/>
          </a:stretch>
        </p:blipFill>
        <p:spPr>
          <a:xfrm>
            <a:off x="1219200" y="1828800"/>
            <a:ext cx="6753225" cy="4603750"/>
          </a:xfrm>
        </p:spPr>
      </p:pic>
      <p:sp>
        <p:nvSpPr>
          <p:cNvPr id="53251" name="Text Box 6"/>
          <p:cNvSpPr txBox="1">
            <a:spLocks noChangeArrowheads="1"/>
          </p:cNvSpPr>
          <p:nvPr/>
        </p:nvSpPr>
        <p:spPr bwMode="auto">
          <a:xfrm>
            <a:off x="1143000" y="1066800"/>
            <a:ext cx="2438400" cy="519113"/>
          </a:xfrm>
          <a:prstGeom prst="rect">
            <a:avLst/>
          </a:prstGeom>
          <a:noFill/>
          <a:ln w="9525">
            <a:noFill/>
            <a:miter lim="800000"/>
            <a:headEnd/>
            <a:tailEnd/>
          </a:ln>
        </p:spPr>
        <p:txBody>
          <a:bodyPr>
            <a:spAutoFit/>
          </a:bodyPr>
          <a:lstStyle/>
          <a:p>
            <a:pPr>
              <a:spcBef>
                <a:spcPct val="50000"/>
              </a:spcBef>
            </a:pPr>
            <a:r>
              <a:rPr lang="sq-AL" sz="2800"/>
              <a:t>Jawabannya:</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197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11972"/>
                                        </p:tgtEl>
                                      </p:cBhvr>
                                    </p:cmd>
                                  </p:childTnLst>
                                </p:cTn>
                              </p:par>
                            </p:childTnLst>
                          </p:cTn>
                        </p:par>
                      </p:childTnLst>
                    </p:cTn>
                  </p:par>
                </p:childTnLst>
              </p:cTn>
              <p:nextCondLst>
                <p:cond evt="onClick" delay="0">
                  <p:tgtEl>
                    <p:spTgt spid="211972"/>
                  </p:tgtEl>
                </p:cond>
              </p:nextCondLst>
            </p:seq>
            <p:video>
              <p:cMediaNode>
                <p:cTn id="7" fill="hold" display="0">
                  <p:stCondLst>
                    <p:cond delay="indefinite"/>
                  </p:stCondLst>
                  <p:endCondLst>
                    <p:cond evt="onNext" delay="0">
                      <p:tgtEl>
                        <p:sldTgt/>
                      </p:tgtEl>
                    </p:cond>
                    <p:cond evt="onPrev" delay="0">
                      <p:tgtEl>
                        <p:sldTgt/>
                      </p:tgtEl>
                    </p:cond>
                  </p:endCondLst>
                </p:cTn>
                <p:tgtEl>
                  <p:spTgt spid="211972"/>
                </p:tgtEl>
              </p:cMediaNode>
            </p:vide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5"/>
          <p:cNvSpPr>
            <a:spLocks noChangeArrowheads="1"/>
          </p:cNvSpPr>
          <p:nvPr/>
        </p:nvSpPr>
        <p:spPr bwMode="auto">
          <a:xfrm>
            <a:off x="152400" y="228600"/>
            <a:ext cx="5715000" cy="1143000"/>
          </a:xfrm>
          <a:prstGeom prst="cloudCallout">
            <a:avLst>
              <a:gd name="adj1" fmla="val 74500"/>
              <a:gd name="adj2" fmla="val 37500"/>
            </a:avLst>
          </a:prstGeom>
          <a:solidFill>
            <a:srgbClr val="FFFFFF"/>
          </a:solidFill>
          <a:ln w="38100">
            <a:solidFill>
              <a:srgbClr val="99CCFF"/>
            </a:solidFill>
            <a:round/>
            <a:headEnd/>
            <a:tailEnd/>
          </a:ln>
        </p:spPr>
        <p:txBody>
          <a:bodyPr/>
          <a:lstStyle/>
          <a:p>
            <a:pPr algn="ctr"/>
            <a:endParaRPr lang="id-ID" sz="4000">
              <a:latin typeface="Monotype Corsiva" pitchFamily="66" charset="0"/>
            </a:endParaRPr>
          </a:p>
        </p:txBody>
      </p:sp>
      <p:sp>
        <p:nvSpPr>
          <p:cNvPr id="54275" name="Rectangle 6"/>
          <p:cNvSpPr>
            <a:spLocks noChangeArrowheads="1"/>
          </p:cNvSpPr>
          <p:nvPr/>
        </p:nvSpPr>
        <p:spPr bwMode="auto">
          <a:xfrm>
            <a:off x="1524000" y="533400"/>
            <a:ext cx="4267200" cy="609600"/>
          </a:xfrm>
          <a:prstGeom prst="rect">
            <a:avLst/>
          </a:prstGeom>
          <a:noFill/>
          <a:ln w="9525">
            <a:noFill/>
            <a:miter lim="800000"/>
            <a:headEnd/>
            <a:tailEnd/>
          </a:ln>
        </p:spPr>
        <p:txBody>
          <a:bodyPr anchor="b"/>
          <a:lstStyle/>
          <a:p>
            <a:pPr eaLnBrk="1" hangingPunct="1"/>
            <a:r>
              <a:rPr lang="id-ID" sz="4000">
                <a:latin typeface="Monotype Corsiva" pitchFamily="66" charset="0"/>
              </a:rPr>
              <a:t>Asyiknya Soal</a:t>
            </a:r>
          </a:p>
        </p:txBody>
      </p:sp>
      <p:sp>
        <p:nvSpPr>
          <p:cNvPr id="54276" name="Text Box 7"/>
          <p:cNvSpPr txBox="1">
            <a:spLocks noChangeArrowheads="1"/>
          </p:cNvSpPr>
          <p:nvPr/>
        </p:nvSpPr>
        <p:spPr bwMode="auto">
          <a:xfrm>
            <a:off x="609600" y="1447800"/>
            <a:ext cx="7239000" cy="2014538"/>
          </a:xfrm>
          <a:prstGeom prst="rect">
            <a:avLst/>
          </a:prstGeom>
          <a:noFill/>
          <a:ln w="9525">
            <a:noFill/>
            <a:miter lim="800000"/>
            <a:headEnd/>
            <a:tailEnd/>
          </a:ln>
        </p:spPr>
        <p:txBody>
          <a:bodyPr>
            <a:spAutoFit/>
          </a:bodyPr>
          <a:lstStyle/>
          <a:p>
            <a:pPr>
              <a:spcBef>
                <a:spcPct val="50000"/>
              </a:spcBef>
            </a:pPr>
            <a:r>
              <a:rPr lang="id-ID" sz="1800" b="1">
                <a:latin typeface="Arial" charset="0"/>
              </a:rPr>
              <a:t>Dua buah sepeda bergerak saling mendekati pada jarak 200 meter. Kedua sepeda bergerak dengan kecepatan 10 m/s. Seekor lebah iseng bergerak dari salah satu sepeda dengan kecepatan 20 m/s. Ketika ia mencapai sepeda lainnya ia langsung berbalik arah dan terbang dengan kecepatan yang sama, begitu seterusnya hingga kedua sepeda bertemu. Berapakah jarak total yang ditempuh oleh lebah hingga sepeda bertemu?</a:t>
            </a:r>
            <a:endParaRPr lang="en-US" sz="1800" b="1">
              <a:latin typeface="Arial" charset="0"/>
            </a:endParaRPr>
          </a:p>
        </p:txBody>
      </p:sp>
      <p:pic>
        <p:nvPicPr>
          <p:cNvPr id="54277" name="Picture 10" descr="36934940"/>
          <p:cNvPicPr>
            <a:picLocks noChangeAspect="1" noChangeArrowheads="1"/>
          </p:cNvPicPr>
          <p:nvPr/>
        </p:nvPicPr>
        <p:blipFill>
          <a:blip r:embed="rId2"/>
          <a:srcRect/>
          <a:stretch>
            <a:fillRect/>
          </a:stretch>
        </p:blipFill>
        <p:spPr bwMode="auto">
          <a:xfrm>
            <a:off x="7323138" y="1371600"/>
            <a:ext cx="1592262" cy="2590800"/>
          </a:xfrm>
          <a:prstGeom prst="rect">
            <a:avLst/>
          </a:prstGeom>
          <a:noFill/>
          <a:ln w="9525">
            <a:noFill/>
            <a:miter lim="800000"/>
            <a:headEnd/>
            <a:tailEnd/>
          </a:ln>
        </p:spPr>
      </p:pic>
      <p:pic>
        <p:nvPicPr>
          <p:cNvPr id="54278" name="Picture 12"/>
          <p:cNvPicPr>
            <a:picLocks noChangeAspect="1" noChangeArrowheads="1"/>
          </p:cNvPicPr>
          <p:nvPr/>
        </p:nvPicPr>
        <p:blipFill>
          <a:blip r:embed="rId3"/>
          <a:srcRect/>
          <a:stretch>
            <a:fillRect/>
          </a:stretch>
        </p:blipFill>
        <p:spPr bwMode="auto">
          <a:xfrm>
            <a:off x="2819400" y="3581400"/>
            <a:ext cx="3429000" cy="2989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5"/>
          <p:cNvSpPr>
            <a:spLocks noChangeArrowheads="1"/>
          </p:cNvSpPr>
          <p:nvPr/>
        </p:nvSpPr>
        <p:spPr bwMode="auto">
          <a:xfrm>
            <a:off x="152400" y="228600"/>
            <a:ext cx="5715000" cy="1143000"/>
          </a:xfrm>
          <a:prstGeom prst="cloudCallout">
            <a:avLst>
              <a:gd name="adj1" fmla="val 74500"/>
              <a:gd name="adj2" fmla="val 37500"/>
            </a:avLst>
          </a:prstGeom>
          <a:solidFill>
            <a:srgbClr val="FFFFFF"/>
          </a:solidFill>
          <a:ln w="38100">
            <a:solidFill>
              <a:srgbClr val="99CCFF"/>
            </a:solidFill>
            <a:round/>
            <a:headEnd/>
            <a:tailEnd/>
          </a:ln>
        </p:spPr>
        <p:txBody>
          <a:bodyPr/>
          <a:lstStyle/>
          <a:p>
            <a:pPr algn="ctr"/>
            <a:endParaRPr lang="en-US" sz="4000" noProof="1">
              <a:latin typeface="Monotype Corsiva" pitchFamily="66" charset="0"/>
            </a:endParaRPr>
          </a:p>
        </p:txBody>
      </p:sp>
      <p:sp>
        <p:nvSpPr>
          <p:cNvPr id="55299" name="Rectangle 6"/>
          <p:cNvSpPr>
            <a:spLocks noChangeArrowheads="1"/>
          </p:cNvSpPr>
          <p:nvPr/>
        </p:nvSpPr>
        <p:spPr bwMode="auto">
          <a:xfrm>
            <a:off x="1447800" y="533400"/>
            <a:ext cx="2819400" cy="609600"/>
          </a:xfrm>
          <a:prstGeom prst="rect">
            <a:avLst/>
          </a:prstGeom>
          <a:noFill/>
          <a:ln w="9525">
            <a:noFill/>
            <a:miter lim="800000"/>
            <a:headEnd/>
            <a:tailEnd/>
          </a:ln>
        </p:spPr>
        <p:txBody>
          <a:bodyPr anchor="b"/>
          <a:lstStyle/>
          <a:p>
            <a:pPr eaLnBrk="1" hangingPunct="1"/>
            <a:r>
              <a:rPr lang="en-US" sz="4000" noProof="1">
                <a:latin typeface="Monotype Corsiva" pitchFamily="66" charset="0"/>
              </a:rPr>
              <a:t>Asyiknya Soal</a:t>
            </a:r>
          </a:p>
        </p:txBody>
      </p:sp>
      <p:sp>
        <p:nvSpPr>
          <p:cNvPr id="55300" name="Text Box 7"/>
          <p:cNvSpPr txBox="1">
            <a:spLocks noChangeArrowheads="1"/>
          </p:cNvSpPr>
          <p:nvPr/>
        </p:nvSpPr>
        <p:spPr bwMode="auto">
          <a:xfrm>
            <a:off x="685800" y="1981200"/>
            <a:ext cx="6934200" cy="2225675"/>
          </a:xfrm>
          <a:prstGeom prst="rect">
            <a:avLst/>
          </a:prstGeom>
          <a:noFill/>
          <a:ln w="9525">
            <a:noFill/>
            <a:miter lim="800000"/>
            <a:headEnd/>
            <a:tailEnd/>
          </a:ln>
        </p:spPr>
        <p:txBody>
          <a:bodyPr>
            <a:spAutoFit/>
          </a:bodyPr>
          <a:lstStyle/>
          <a:p>
            <a:pPr>
              <a:spcBef>
                <a:spcPct val="50000"/>
              </a:spcBef>
            </a:pPr>
            <a:r>
              <a:rPr lang="en-US" b="1" noProof="1">
                <a:latin typeface="Arial" charset="0"/>
              </a:rPr>
              <a:t>Dua kelompok semut berbaris pada tali sepanjang 1 m seperti pada gambar. Awalnya jarak antar semut pada 1 kelompok 10 cm dan semua semut bergerak dengan kecepatan 10 cm/s. Apabila ada dua semut bertemu, kedua semut itu langsung berbalik arah dan bergerak dengan kecepatan tetap 10 cm/s. Setelah berapa detik semut terakhir meninggalkan tali?                                                                                                                                                                                                                                                                                                                                                                                                                                                                                                                                                                                                                                                                                                                                                                                                                                                                                                                                                                                                                                                                                                                                                                                                                                                                                                                                                                                                                                                                                                                                                                                                                                                                                                                                                                                                                                                                                                                                                                  </a:t>
            </a:r>
          </a:p>
        </p:txBody>
      </p:sp>
      <p:pic>
        <p:nvPicPr>
          <p:cNvPr id="55301" name="Picture 8" descr="semut dan tali"/>
          <p:cNvPicPr>
            <a:picLocks noChangeAspect="1" noChangeArrowheads="1"/>
          </p:cNvPicPr>
          <p:nvPr/>
        </p:nvPicPr>
        <p:blipFill>
          <a:blip r:embed="rId2"/>
          <a:srcRect/>
          <a:stretch>
            <a:fillRect/>
          </a:stretch>
        </p:blipFill>
        <p:spPr bwMode="auto">
          <a:xfrm>
            <a:off x="228600" y="4724400"/>
            <a:ext cx="8534400" cy="871538"/>
          </a:xfrm>
          <a:prstGeom prst="rect">
            <a:avLst/>
          </a:prstGeom>
          <a:noFill/>
          <a:ln w="9525">
            <a:noFill/>
            <a:miter lim="800000"/>
            <a:headEnd/>
            <a:tailEnd/>
          </a:ln>
        </p:spPr>
      </p:pic>
      <p:pic>
        <p:nvPicPr>
          <p:cNvPr id="55302" name="Picture 9" descr="36934940"/>
          <p:cNvPicPr>
            <a:picLocks noChangeAspect="1" noChangeArrowheads="1"/>
          </p:cNvPicPr>
          <p:nvPr/>
        </p:nvPicPr>
        <p:blipFill>
          <a:blip r:embed="rId3"/>
          <a:srcRect/>
          <a:stretch>
            <a:fillRect/>
          </a:stretch>
        </p:blipFill>
        <p:spPr bwMode="auto">
          <a:xfrm>
            <a:off x="7180263" y="1371600"/>
            <a:ext cx="1592262"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7"/>
          <p:cNvSpPr>
            <a:spLocks noChangeArrowheads="1"/>
          </p:cNvSpPr>
          <p:nvPr/>
        </p:nvSpPr>
        <p:spPr bwMode="auto">
          <a:xfrm>
            <a:off x="533400" y="228600"/>
            <a:ext cx="4800600" cy="1524000"/>
          </a:xfrm>
          <a:prstGeom prst="cloudCallout">
            <a:avLst>
              <a:gd name="adj1" fmla="val 83333"/>
              <a:gd name="adj2" fmla="val 30417"/>
            </a:avLst>
          </a:prstGeom>
          <a:solidFill>
            <a:srgbClr val="FFFFFF"/>
          </a:solidFill>
          <a:ln w="38100">
            <a:solidFill>
              <a:srgbClr val="99CCFF"/>
            </a:solidFill>
            <a:round/>
            <a:headEnd/>
            <a:tailEnd/>
          </a:ln>
        </p:spPr>
        <p:txBody>
          <a:bodyPr/>
          <a:lstStyle/>
          <a:p>
            <a:pPr algn="ctr"/>
            <a:endParaRPr lang="en-US" sz="4000" noProof="1">
              <a:latin typeface="Arial" charset="0"/>
            </a:endParaRPr>
          </a:p>
        </p:txBody>
      </p:sp>
      <p:sp>
        <p:nvSpPr>
          <p:cNvPr id="56323" name="Rectangle 8"/>
          <p:cNvSpPr>
            <a:spLocks noChangeArrowheads="1"/>
          </p:cNvSpPr>
          <p:nvPr/>
        </p:nvSpPr>
        <p:spPr bwMode="auto">
          <a:xfrm>
            <a:off x="990600" y="457200"/>
            <a:ext cx="3886200" cy="1219200"/>
          </a:xfrm>
          <a:prstGeom prst="rect">
            <a:avLst/>
          </a:prstGeom>
          <a:noFill/>
          <a:ln w="9525">
            <a:noFill/>
            <a:miter lim="800000"/>
            <a:headEnd/>
            <a:tailEnd/>
          </a:ln>
        </p:spPr>
        <p:txBody>
          <a:bodyPr anchor="b"/>
          <a:lstStyle/>
          <a:p>
            <a:pPr algn="ctr" eaLnBrk="1" hangingPunct="1"/>
            <a:r>
              <a:rPr lang="en-US" sz="4000" noProof="1">
                <a:latin typeface="Monotype Corsiva" pitchFamily="66" charset="0"/>
              </a:rPr>
              <a:t>Asyiknya Menguak Rahasia</a:t>
            </a:r>
          </a:p>
        </p:txBody>
      </p:sp>
      <p:pic>
        <p:nvPicPr>
          <p:cNvPr id="56324" name="Picture 9" descr="icon asyiknya berpikir"/>
          <p:cNvPicPr>
            <a:picLocks noChangeAspect="1" noChangeArrowheads="1"/>
          </p:cNvPicPr>
          <p:nvPr/>
        </p:nvPicPr>
        <p:blipFill>
          <a:blip r:embed="rId2"/>
          <a:srcRect/>
          <a:stretch>
            <a:fillRect/>
          </a:stretch>
        </p:blipFill>
        <p:spPr bwMode="auto">
          <a:xfrm>
            <a:off x="7239000" y="762000"/>
            <a:ext cx="952500" cy="1600200"/>
          </a:xfrm>
          <a:prstGeom prst="rect">
            <a:avLst/>
          </a:prstGeom>
          <a:noFill/>
          <a:ln w="9525">
            <a:noFill/>
            <a:miter lim="800000"/>
            <a:headEnd/>
            <a:tailEnd/>
          </a:ln>
        </p:spPr>
      </p:pic>
      <p:sp>
        <p:nvSpPr>
          <p:cNvPr id="172042" name="Text Box 10"/>
          <p:cNvSpPr txBox="1">
            <a:spLocks noChangeArrowheads="1"/>
          </p:cNvSpPr>
          <p:nvPr/>
        </p:nvSpPr>
        <p:spPr bwMode="auto">
          <a:xfrm>
            <a:off x="1143000" y="5410200"/>
            <a:ext cx="5562600" cy="457200"/>
          </a:xfrm>
          <a:prstGeom prst="rect">
            <a:avLst/>
          </a:prstGeom>
          <a:noFill/>
          <a:ln w="9525">
            <a:noFill/>
            <a:miter lim="800000"/>
            <a:headEnd/>
            <a:tailEnd/>
          </a:ln>
        </p:spPr>
        <p:txBody>
          <a:bodyPr>
            <a:spAutoFit/>
          </a:bodyPr>
          <a:lstStyle/>
          <a:p>
            <a:pPr>
              <a:spcBef>
                <a:spcPct val="50000"/>
              </a:spcBef>
            </a:pPr>
            <a:r>
              <a:rPr lang="en-US" sz="2400" noProof="1">
                <a:latin typeface="Arial" charset="0"/>
              </a:rPr>
              <a:t>Yang manakah roda belakang sepeda?</a:t>
            </a:r>
          </a:p>
        </p:txBody>
      </p:sp>
      <p:sp>
        <p:nvSpPr>
          <p:cNvPr id="172043" name="Text Box 11"/>
          <p:cNvSpPr txBox="1">
            <a:spLocks noChangeArrowheads="1"/>
          </p:cNvSpPr>
          <p:nvPr/>
        </p:nvSpPr>
        <p:spPr bwMode="auto">
          <a:xfrm>
            <a:off x="2514600" y="6019800"/>
            <a:ext cx="4800600" cy="457200"/>
          </a:xfrm>
          <a:prstGeom prst="rect">
            <a:avLst/>
          </a:prstGeom>
          <a:noFill/>
          <a:ln w="9525">
            <a:noFill/>
            <a:miter lim="800000"/>
            <a:headEnd/>
            <a:tailEnd/>
          </a:ln>
        </p:spPr>
        <p:txBody>
          <a:bodyPr>
            <a:spAutoFit/>
          </a:bodyPr>
          <a:lstStyle/>
          <a:p>
            <a:pPr>
              <a:spcBef>
                <a:spcPct val="50000"/>
              </a:spcBef>
            </a:pPr>
            <a:r>
              <a:rPr lang="en-US" sz="2400" noProof="1">
                <a:latin typeface="Arial" charset="0"/>
              </a:rPr>
              <a:t>Ke manakah arah gerak sepeda?</a:t>
            </a:r>
          </a:p>
        </p:txBody>
      </p:sp>
      <p:pic>
        <p:nvPicPr>
          <p:cNvPr id="172044" name="Picture 12" descr="scan0001"/>
          <p:cNvPicPr>
            <a:picLocks noChangeAspect="1" noChangeArrowheads="1"/>
          </p:cNvPicPr>
          <p:nvPr/>
        </p:nvPicPr>
        <p:blipFill>
          <a:blip r:embed="rId3"/>
          <a:srcRect/>
          <a:stretch>
            <a:fillRect/>
          </a:stretch>
        </p:blipFill>
        <p:spPr bwMode="auto">
          <a:xfrm>
            <a:off x="1066800" y="1905000"/>
            <a:ext cx="3581400" cy="3282950"/>
          </a:xfrm>
          <a:prstGeom prst="rect">
            <a:avLst/>
          </a:prstGeom>
          <a:noFill/>
          <a:ln w="9525">
            <a:noFill/>
            <a:miter lim="800000"/>
            <a:headEnd/>
            <a:tailEnd/>
          </a:ln>
        </p:spPr>
      </p:pic>
      <p:sp>
        <p:nvSpPr>
          <p:cNvPr id="172045" name="WordArt 13"/>
          <p:cNvSpPr>
            <a:spLocks noChangeArrowheads="1" noChangeShapeType="1" noTextEdit="1"/>
          </p:cNvSpPr>
          <p:nvPr/>
        </p:nvSpPr>
        <p:spPr bwMode="auto">
          <a:xfrm>
            <a:off x="4800600" y="2743200"/>
            <a:ext cx="3867150" cy="647700"/>
          </a:xfrm>
          <a:prstGeom prst="rect">
            <a:avLst/>
          </a:prstGeom>
        </p:spPr>
        <p:txBody>
          <a:bodyPr wrap="none" fromWordArt="1">
            <a:prstTxWarp prst="textPlain">
              <a:avLst>
                <a:gd name="adj" fmla="val 50000"/>
              </a:avLst>
            </a:prstTxWarp>
          </a:bodyPr>
          <a:lstStyle/>
          <a:p>
            <a:pPr algn="ctr"/>
            <a:r>
              <a:rPr lang="en-US" sz="3600" kern="10">
                <a:ln w="38100">
                  <a:solidFill>
                    <a:schemeClr val="tx1"/>
                  </a:solidFill>
                  <a:round/>
                  <a:headEnd/>
                  <a:tailEnd/>
                </a:ln>
                <a:solidFill>
                  <a:srgbClr val="FFFFFF"/>
                </a:solidFill>
                <a:latin typeface="Arial Black"/>
              </a:rPr>
              <a:t>JEJAK SEPEDA</a:t>
            </a:r>
          </a:p>
        </p:txBody>
      </p:sp>
      <p:sp>
        <p:nvSpPr>
          <p:cNvPr id="56329" name="Text Box 15"/>
          <p:cNvSpPr txBox="1">
            <a:spLocks noChangeArrowheads="1"/>
          </p:cNvSpPr>
          <p:nvPr/>
        </p:nvSpPr>
        <p:spPr bwMode="auto">
          <a:xfrm>
            <a:off x="838200" y="2286000"/>
            <a:ext cx="381000" cy="274638"/>
          </a:xfrm>
          <a:prstGeom prst="rect">
            <a:avLst/>
          </a:prstGeom>
          <a:noFill/>
          <a:ln w="9525">
            <a:noFill/>
            <a:miter lim="800000"/>
            <a:headEnd/>
            <a:tailEnd/>
          </a:ln>
        </p:spPr>
        <p:txBody>
          <a:bodyPr>
            <a:spAutoFit/>
          </a:bodyPr>
          <a:lstStyle/>
          <a:p>
            <a:pPr>
              <a:spcBef>
                <a:spcPct val="50000"/>
              </a:spcBef>
            </a:pPr>
            <a:r>
              <a:rPr lang="en-US" sz="1200" noProof="1"/>
              <a:t>1</a:t>
            </a:r>
          </a:p>
        </p:txBody>
      </p:sp>
      <p:sp>
        <p:nvSpPr>
          <p:cNvPr id="56330" name="Text Box 17"/>
          <p:cNvSpPr txBox="1">
            <a:spLocks noChangeArrowheads="1"/>
          </p:cNvSpPr>
          <p:nvPr/>
        </p:nvSpPr>
        <p:spPr bwMode="auto">
          <a:xfrm>
            <a:off x="838200" y="2590800"/>
            <a:ext cx="304800" cy="274638"/>
          </a:xfrm>
          <a:prstGeom prst="rect">
            <a:avLst/>
          </a:prstGeom>
          <a:noFill/>
          <a:ln w="9525">
            <a:noFill/>
            <a:miter lim="800000"/>
            <a:headEnd/>
            <a:tailEnd/>
          </a:ln>
        </p:spPr>
        <p:txBody>
          <a:bodyPr>
            <a:spAutoFit/>
          </a:bodyPr>
          <a:lstStyle/>
          <a:p>
            <a:pPr>
              <a:spcBef>
                <a:spcPct val="50000"/>
              </a:spcBef>
            </a:pPr>
            <a:r>
              <a:rPr lang="en-US" sz="1200" noProof="1"/>
              <a:t>2</a:t>
            </a:r>
          </a:p>
        </p:txBody>
      </p:sp>
      <p:pic>
        <p:nvPicPr>
          <p:cNvPr id="56331" name="Picture 18" descr="detective_searching_clues_hg_clr"/>
          <p:cNvPicPr>
            <a:picLocks noChangeAspect="1" noChangeArrowheads="1" noCrop="1"/>
          </p:cNvPicPr>
          <p:nvPr/>
        </p:nvPicPr>
        <p:blipFill>
          <a:blip r:embed="rId4"/>
          <a:srcRect/>
          <a:stretch>
            <a:fillRect/>
          </a:stretch>
        </p:blipFill>
        <p:spPr bwMode="auto">
          <a:xfrm>
            <a:off x="5943600" y="3581400"/>
            <a:ext cx="1905000" cy="17478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2044"/>
                                        </p:tgtEl>
                                        <p:attrNameLst>
                                          <p:attrName>style.visibility</p:attrName>
                                        </p:attrNameLst>
                                      </p:cBhvr>
                                      <p:to>
                                        <p:strVal val="visible"/>
                                      </p:to>
                                    </p:set>
                                    <p:anim calcmode="lin" valueType="num">
                                      <p:cBhvr additive="base">
                                        <p:cTn id="7" dur="500" fill="hold"/>
                                        <p:tgtEl>
                                          <p:spTgt spid="172044"/>
                                        </p:tgtEl>
                                        <p:attrNameLst>
                                          <p:attrName>ppt_x</p:attrName>
                                        </p:attrNameLst>
                                      </p:cBhvr>
                                      <p:tavLst>
                                        <p:tav tm="0">
                                          <p:val>
                                            <p:strVal val="#ppt_x"/>
                                          </p:val>
                                        </p:tav>
                                        <p:tav tm="100000">
                                          <p:val>
                                            <p:strVal val="#ppt_x"/>
                                          </p:val>
                                        </p:tav>
                                      </p:tavLst>
                                    </p:anim>
                                    <p:anim calcmode="lin" valueType="num">
                                      <p:cBhvr additive="base">
                                        <p:cTn id="8" dur="500" fill="hold"/>
                                        <p:tgtEl>
                                          <p:spTgt spid="17204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2045"/>
                                        </p:tgtEl>
                                        <p:attrNameLst>
                                          <p:attrName>style.visibility</p:attrName>
                                        </p:attrNameLst>
                                      </p:cBhvr>
                                      <p:to>
                                        <p:strVal val="visible"/>
                                      </p:to>
                                    </p:set>
                                    <p:anim calcmode="lin" valueType="num">
                                      <p:cBhvr additive="base">
                                        <p:cTn id="11" dur="500" fill="hold"/>
                                        <p:tgtEl>
                                          <p:spTgt spid="172045"/>
                                        </p:tgtEl>
                                        <p:attrNameLst>
                                          <p:attrName>ppt_x</p:attrName>
                                        </p:attrNameLst>
                                      </p:cBhvr>
                                      <p:tavLst>
                                        <p:tav tm="0">
                                          <p:val>
                                            <p:strVal val="#ppt_x"/>
                                          </p:val>
                                        </p:tav>
                                        <p:tav tm="100000">
                                          <p:val>
                                            <p:strVal val="#ppt_x"/>
                                          </p:val>
                                        </p:tav>
                                      </p:tavLst>
                                    </p:anim>
                                    <p:anim calcmode="lin" valueType="num">
                                      <p:cBhvr additive="base">
                                        <p:cTn id="12" dur="500" fill="hold"/>
                                        <p:tgtEl>
                                          <p:spTgt spid="17204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2042"/>
                                        </p:tgtEl>
                                        <p:attrNameLst>
                                          <p:attrName>style.visibility</p:attrName>
                                        </p:attrNameLst>
                                      </p:cBhvr>
                                      <p:to>
                                        <p:strVal val="visible"/>
                                      </p:to>
                                    </p:set>
                                    <p:animEffect transition="in" filter="blinds(horizontal)">
                                      <p:cBhvr>
                                        <p:cTn id="17" dur="500"/>
                                        <p:tgtEl>
                                          <p:spTgt spid="17204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72043"/>
                                        </p:tgtEl>
                                        <p:attrNameLst>
                                          <p:attrName>style.visibility</p:attrName>
                                        </p:attrNameLst>
                                      </p:cBhvr>
                                      <p:to>
                                        <p:strVal val="visible"/>
                                      </p:to>
                                    </p:set>
                                    <p:animEffect transition="in" filter="blinds(horizontal)">
                                      <p:cBhvr>
                                        <p:cTn id="20" dur="500"/>
                                        <p:tgtEl>
                                          <p:spTgt spid="172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42" grpId="0"/>
      <p:bldP spid="172043" grpId="0"/>
      <p:bldP spid="17204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descr="jejak"/>
          <p:cNvPicPr>
            <a:picLocks noChangeAspect="1" noChangeArrowheads="1"/>
          </p:cNvPicPr>
          <p:nvPr/>
        </p:nvPicPr>
        <p:blipFill>
          <a:blip r:embed="rId2"/>
          <a:srcRect l="3740" t="5907" r="31946" b="7465"/>
          <a:stretch>
            <a:fillRect/>
          </a:stretch>
        </p:blipFill>
        <p:spPr bwMode="auto">
          <a:xfrm>
            <a:off x="762000" y="2463800"/>
            <a:ext cx="7696200" cy="3937000"/>
          </a:xfrm>
          <a:prstGeom prst="rect">
            <a:avLst/>
          </a:prstGeom>
          <a:noFill/>
          <a:ln w="9525">
            <a:noFill/>
            <a:miter lim="800000"/>
            <a:headEnd/>
            <a:tailEnd/>
          </a:ln>
        </p:spPr>
      </p:pic>
      <p:sp>
        <p:nvSpPr>
          <p:cNvPr id="202757" name="WordArt 5"/>
          <p:cNvSpPr>
            <a:spLocks noChangeArrowheads="1" noChangeShapeType="1" noTextEdit="1"/>
          </p:cNvSpPr>
          <p:nvPr/>
        </p:nvSpPr>
        <p:spPr bwMode="auto">
          <a:xfrm>
            <a:off x="2209800" y="1219200"/>
            <a:ext cx="4419600" cy="800100"/>
          </a:xfrm>
          <a:prstGeom prst="rect">
            <a:avLst/>
          </a:prstGeom>
        </p:spPr>
        <p:txBody>
          <a:bodyPr wrap="none" fromWordArt="1">
            <a:prstTxWarp prst="textPlain">
              <a:avLst>
                <a:gd name="adj" fmla="val 50000"/>
              </a:avLst>
            </a:prstTxWarp>
          </a:bodyPr>
          <a:lstStyle/>
          <a:p>
            <a:pPr algn="ctr"/>
            <a:r>
              <a:rPr lang="en-US" sz="3600" kern="10">
                <a:ln w="38100">
                  <a:solidFill>
                    <a:schemeClr val="tx1"/>
                  </a:solidFill>
                  <a:round/>
                  <a:headEnd/>
                  <a:tailEnd/>
                </a:ln>
                <a:solidFill>
                  <a:srgbClr val="FFFFFF"/>
                </a:solidFill>
                <a:latin typeface="Arial Black"/>
              </a:rPr>
              <a:t>JEJAK SEPEDA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2757"/>
                                        </p:tgtEl>
                                        <p:attrNameLst>
                                          <p:attrName>style.visibility</p:attrName>
                                        </p:attrNameLst>
                                      </p:cBhvr>
                                      <p:to>
                                        <p:strVal val="visible"/>
                                      </p:to>
                                    </p:set>
                                    <p:anim calcmode="lin" valueType="num">
                                      <p:cBhvr additive="base">
                                        <p:cTn id="7" dur="500" fill="hold"/>
                                        <p:tgtEl>
                                          <p:spTgt spid="202757"/>
                                        </p:tgtEl>
                                        <p:attrNameLst>
                                          <p:attrName>ppt_x</p:attrName>
                                        </p:attrNameLst>
                                      </p:cBhvr>
                                      <p:tavLst>
                                        <p:tav tm="0">
                                          <p:val>
                                            <p:strVal val="#ppt_x"/>
                                          </p:val>
                                        </p:tav>
                                        <p:tav tm="100000">
                                          <p:val>
                                            <p:strVal val="#ppt_x"/>
                                          </p:val>
                                        </p:tav>
                                      </p:tavLst>
                                    </p:anim>
                                    <p:anim calcmode="lin" valueType="num">
                                      <p:cBhvr additive="base">
                                        <p:cTn id="8" dur="500" fill="hold"/>
                                        <p:tgtEl>
                                          <p:spTgt spid="2027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8" name="WordArt 4"/>
          <p:cNvSpPr>
            <a:spLocks noChangeArrowheads="1" noChangeShapeType="1" noTextEdit="1"/>
          </p:cNvSpPr>
          <p:nvPr/>
        </p:nvSpPr>
        <p:spPr bwMode="auto">
          <a:xfrm>
            <a:off x="1295400" y="2133600"/>
            <a:ext cx="6705600" cy="3086100"/>
          </a:xfrm>
          <a:prstGeom prst="rect">
            <a:avLst/>
          </a:prstGeom>
        </p:spPr>
        <p:txBody>
          <a:bodyPr wrap="none" fromWordArt="1">
            <a:prstTxWarp prst="textPlain">
              <a:avLst>
                <a:gd name="adj" fmla="val 50000"/>
              </a:avLst>
            </a:prstTxWarp>
          </a:bodyPr>
          <a:lstStyle/>
          <a:p>
            <a:pPr algn="ctr"/>
            <a:r>
              <a:rPr lang="en-US" sz="3600" kern="10">
                <a:ln w="38100">
                  <a:solidFill>
                    <a:srgbClr val="000066"/>
                  </a:solidFill>
                  <a:round/>
                  <a:headEnd/>
                  <a:tailEnd/>
                </a:ln>
                <a:solidFill>
                  <a:srgbClr val="777777"/>
                </a:solidFill>
                <a:latin typeface="Arial Black"/>
              </a:rPr>
              <a:t>Menembak </a:t>
            </a:r>
          </a:p>
          <a:p>
            <a:pPr algn="ctr"/>
            <a:r>
              <a:rPr lang="en-US" sz="3600" kern="10">
                <a:ln w="38100">
                  <a:solidFill>
                    <a:srgbClr val="000066"/>
                  </a:solidFill>
                  <a:round/>
                  <a:headEnd/>
                  <a:tailEnd/>
                </a:ln>
                <a:solidFill>
                  <a:srgbClr val="777777"/>
                </a:solidFill>
                <a:latin typeface="Arial Black"/>
              </a:rPr>
              <a:t>Monyet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10948"/>
                                        </p:tgtEl>
                                        <p:attrNameLst>
                                          <p:attrName>style.visibility</p:attrName>
                                        </p:attrNameLst>
                                      </p:cBhvr>
                                      <p:to>
                                        <p:strVal val="visible"/>
                                      </p:to>
                                    </p:set>
                                    <p:anim calcmode="lin" valueType="num">
                                      <p:cBhvr additive="base">
                                        <p:cTn id="7" dur="500" fill="hold"/>
                                        <p:tgtEl>
                                          <p:spTgt spid="210948"/>
                                        </p:tgtEl>
                                        <p:attrNameLst>
                                          <p:attrName>ppt_x</p:attrName>
                                        </p:attrNameLst>
                                      </p:cBhvr>
                                      <p:tavLst>
                                        <p:tav tm="0">
                                          <p:val>
                                            <p:strVal val="#ppt_x"/>
                                          </p:val>
                                        </p:tav>
                                        <p:tav tm="100000">
                                          <p:val>
                                            <p:strVal val="#ppt_x"/>
                                          </p:val>
                                        </p:tav>
                                      </p:tavLst>
                                    </p:anim>
                                    <p:anim calcmode="lin" valueType="num">
                                      <p:cBhvr additive="base">
                                        <p:cTn id="8" dur="500" fill="hold"/>
                                        <p:tgtEl>
                                          <p:spTgt spid="2109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Monkey Hunter - No gravity"/>
          <p:cNvPicPr>
            <a:picLocks noChangeAspect="1" noChangeArrowheads="1" noCrop="1"/>
          </p:cNvPicPr>
          <p:nvPr/>
        </p:nvPicPr>
        <p:blipFill>
          <a:blip r:embed="rId2"/>
          <a:srcRect/>
          <a:stretch>
            <a:fillRect/>
          </a:stretch>
        </p:blipFill>
        <p:spPr bwMode="auto">
          <a:xfrm>
            <a:off x="1371600" y="2193925"/>
            <a:ext cx="6400800" cy="4435475"/>
          </a:xfrm>
          <a:prstGeom prst="rect">
            <a:avLst/>
          </a:prstGeom>
          <a:noFill/>
          <a:ln w="9525">
            <a:noFill/>
            <a:miter lim="800000"/>
            <a:headEnd/>
            <a:tailEnd/>
          </a:ln>
        </p:spPr>
      </p:pic>
      <p:sp>
        <p:nvSpPr>
          <p:cNvPr id="59395" name="Text Box 5"/>
          <p:cNvSpPr txBox="1">
            <a:spLocks noChangeArrowheads="1"/>
          </p:cNvSpPr>
          <p:nvPr/>
        </p:nvSpPr>
        <p:spPr bwMode="auto">
          <a:xfrm>
            <a:off x="2438400" y="1219200"/>
            <a:ext cx="4343400" cy="641350"/>
          </a:xfrm>
          <a:prstGeom prst="rect">
            <a:avLst/>
          </a:prstGeom>
          <a:noFill/>
          <a:ln w="9525">
            <a:noFill/>
            <a:miter lim="800000"/>
            <a:headEnd/>
            <a:tailEnd/>
          </a:ln>
        </p:spPr>
        <p:txBody>
          <a:bodyPr>
            <a:spAutoFit/>
          </a:bodyPr>
          <a:lstStyle/>
          <a:p>
            <a:pPr>
              <a:spcBef>
                <a:spcPct val="50000"/>
              </a:spcBef>
            </a:pPr>
            <a:r>
              <a:rPr lang="en-US" sz="3600" noProof="1">
                <a:latin typeface="Arial" charset="0"/>
              </a:rPr>
              <a:t>Apabila gravitasi = 0</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900" name="Picture 4" descr="Monkey Hunter - Highspeed"/>
          <p:cNvPicPr>
            <a:picLocks noChangeAspect="1" noChangeArrowheads="1" noCrop="1"/>
          </p:cNvPicPr>
          <p:nvPr/>
        </p:nvPicPr>
        <p:blipFill>
          <a:blip r:embed="rId2"/>
          <a:srcRect/>
          <a:stretch>
            <a:fillRect/>
          </a:stretch>
        </p:blipFill>
        <p:spPr bwMode="auto">
          <a:xfrm>
            <a:off x="1371600" y="2193925"/>
            <a:ext cx="6400800" cy="4435475"/>
          </a:xfrm>
          <a:prstGeom prst="rect">
            <a:avLst/>
          </a:prstGeom>
          <a:noFill/>
          <a:ln w="9525">
            <a:noFill/>
            <a:miter lim="800000"/>
            <a:headEnd/>
            <a:tailEnd/>
          </a:ln>
        </p:spPr>
      </p:pic>
      <p:sp>
        <p:nvSpPr>
          <p:cNvPr id="60419" name="Text Box 5"/>
          <p:cNvSpPr txBox="1">
            <a:spLocks noChangeArrowheads="1"/>
          </p:cNvSpPr>
          <p:nvPr/>
        </p:nvSpPr>
        <p:spPr bwMode="auto">
          <a:xfrm>
            <a:off x="431800" y="1143000"/>
            <a:ext cx="8255000" cy="946150"/>
          </a:xfrm>
          <a:prstGeom prst="rect">
            <a:avLst/>
          </a:prstGeom>
          <a:noFill/>
          <a:ln w="9525">
            <a:noFill/>
            <a:miter lim="800000"/>
            <a:headEnd/>
            <a:tailEnd/>
          </a:ln>
        </p:spPr>
        <p:txBody>
          <a:bodyPr>
            <a:spAutoFit/>
          </a:bodyPr>
          <a:lstStyle/>
          <a:p>
            <a:pPr algn="ctr">
              <a:spcBef>
                <a:spcPct val="50000"/>
              </a:spcBef>
            </a:pPr>
            <a:r>
              <a:rPr lang="af-ZA" sz="2800">
                <a:latin typeface="Arial" charset="0"/>
              </a:rPr>
              <a:t>Bagaimana kalau pisang ditembakkan dengan kecepatan tinggi tepat ke arah mulut monyet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8900"/>
                                        </p:tgtEl>
                                        <p:attrNameLst>
                                          <p:attrName>style.visibility</p:attrName>
                                        </p:attrNameLst>
                                      </p:cBhvr>
                                      <p:to>
                                        <p:strVal val="visible"/>
                                      </p:to>
                                    </p:set>
                                    <p:animEffect transition="in" filter="blinds(horizontal)">
                                      <p:cBhvr>
                                        <p:cTn id="7" dur="500"/>
                                        <p:tgtEl>
                                          <p:spTgt spid="208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4" name="Picture 4" descr="Monkey Hunter - Lowspeed"/>
          <p:cNvPicPr>
            <a:picLocks noChangeAspect="1" noChangeArrowheads="1" noCrop="1"/>
          </p:cNvPicPr>
          <p:nvPr/>
        </p:nvPicPr>
        <p:blipFill>
          <a:blip r:embed="rId2"/>
          <a:srcRect/>
          <a:stretch>
            <a:fillRect/>
          </a:stretch>
        </p:blipFill>
        <p:spPr bwMode="auto">
          <a:xfrm>
            <a:off x="1371600" y="2193925"/>
            <a:ext cx="6400800" cy="4435475"/>
          </a:xfrm>
          <a:prstGeom prst="rect">
            <a:avLst/>
          </a:prstGeom>
          <a:noFill/>
          <a:ln w="9525">
            <a:noFill/>
            <a:miter lim="800000"/>
            <a:headEnd/>
            <a:tailEnd/>
          </a:ln>
        </p:spPr>
      </p:pic>
      <p:sp>
        <p:nvSpPr>
          <p:cNvPr id="61443" name="Text Box 5"/>
          <p:cNvSpPr txBox="1">
            <a:spLocks noChangeArrowheads="1"/>
          </p:cNvSpPr>
          <p:nvPr/>
        </p:nvSpPr>
        <p:spPr bwMode="auto">
          <a:xfrm>
            <a:off x="381000" y="1143000"/>
            <a:ext cx="8382000" cy="946150"/>
          </a:xfrm>
          <a:prstGeom prst="rect">
            <a:avLst/>
          </a:prstGeom>
          <a:noFill/>
          <a:ln w="9525">
            <a:noFill/>
            <a:miter lim="800000"/>
            <a:headEnd/>
            <a:tailEnd/>
          </a:ln>
        </p:spPr>
        <p:txBody>
          <a:bodyPr>
            <a:spAutoFit/>
          </a:bodyPr>
          <a:lstStyle/>
          <a:p>
            <a:pPr algn="ctr">
              <a:spcBef>
                <a:spcPct val="50000"/>
              </a:spcBef>
            </a:pPr>
            <a:r>
              <a:rPr lang="af-ZA" sz="2800">
                <a:latin typeface="Arial" charset="0"/>
                <a:cs typeface="Arial" charset="0"/>
              </a:rPr>
              <a:t>Bagaimana kalau pisang ditembakkan dengan kecepatan rendah tepat ke arah mulut monyet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9924"/>
                                        </p:tgtEl>
                                        <p:attrNameLst>
                                          <p:attrName>style.visibility</p:attrName>
                                        </p:attrNameLst>
                                      </p:cBhvr>
                                      <p:to>
                                        <p:strVal val="visible"/>
                                      </p:to>
                                    </p:set>
                                    <p:animEffect transition="in" filter="blinds(horizontal)">
                                      <p:cBhvr>
                                        <p:cTn id="7" dur="500"/>
                                        <p:tgtEl>
                                          <p:spTgt spid="209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9" name="Picture 5" descr="Monkey Hunter - Aimed at head"/>
          <p:cNvPicPr>
            <a:picLocks noChangeAspect="1" noChangeArrowheads="1" noCrop="1"/>
          </p:cNvPicPr>
          <p:nvPr/>
        </p:nvPicPr>
        <p:blipFill>
          <a:blip r:embed="rId2"/>
          <a:srcRect/>
          <a:stretch>
            <a:fillRect/>
          </a:stretch>
        </p:blipFill>
        <p:spPr bwMode="auto">
          <a:xfrm>
            <a:off x="1371600" y="2192338"/>
            <a:ext cx="6400800" cy="4437062"/>
          </a:xfrm>
          <a:prstGeom prst="rect">
            <a:avLst/>
          </a:prstGeom>
          <a:noFill/>
          <a:ln w="9525">
            <a:noFill/>
            <a:miter lim="800000"/>
            <a:headEnd/>
            <a:tailEnd/>
          </a:ln>
        </p:spPr>
      </p:pic>
      <p:sp>
        <p:nvSpPr>
          <p:cNvPr id="62467" name="Text Box 6"/>
          <p:cNvSpPr txBox="1">
            <a:spLocks noChangeArrowheads="1"/>
          </p:cNvSpPr>
          <p:nvPr/>
        </p:nvSpPr>
        <p:spPr bwMode="auto">
          <a:xfrm>
            <a:off x="1409700" y="1143000"/>
            <a:ext cx="6324600" cy="946150"/>
          </a:xfrm>
          <a:prstGeom prst="rect">
            <a:avLst/>
          </a:prstGeom>
          <a:noFill/>
          <a:ln w="9525">
            <a:noFill/>
            <a:miter lim="800000"/>
            <a:headEnd/>
            <a:tailEnd/>
          </a:ln>
        </p:spPr>
        <p:txBody>
          <a:bodyPr>
            <a:spAutoFit/>
          </a:bodyPr>
          <a:lstStyle/>
          <a:p>
            <a:pPr algn="ctr">
              <a:spcBef>
                <a:spcPct val="50000"/>
              </a:spcBef>
            </a:pPr>
            <a:r>
              <a:rPr lang="en-US" sz="2800" noProof="1">
                <a:latin typeface="Arial" charset="0"/>
              </a:rPr>
              <a:t>Bagaimana kalau pisang ditembakkan tepat ke arah kepala monyet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829"/>
                                        </p:tgtEl>
                                        <p:attrNameLst>
                                          <p:attrName>style.visibility</p:attrName>
                                        </p:attrNameLst>
                                      </p:cBhvr>
                                      <p:to>
                                        <p:strVal val="visible"/>
                                      </p:to>
                                    </p:set>
                                    <p:animEffect transition="in" filter="blinds(horizontal)">
                                      <p:cBhvr>
                                        <p:cTn id="7" dur="500"/>
                                        <p:tgtEl>
                                          <p:spTgt spid="205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18"/>
          <p:cNvSpPr>
            <a:spLocks noChangeArrowheads="1"/>
          </p:cNvSpPr>
          <p:nvPr/>
        </p:nvSpPr>
        <p:spPr bwMode="auto">
          <a:xfrm>
            <a:off x="508000" y="152400"/>
            <a:ext cx="5181600" cy="1295400"/>
          </a:xfrm>
          <a:prstGeom prst="star16">
            <a:avLst>
              <a:gd name="adj" fmla="val 41713"/>
            </a:avLst>
          </a:prstGeom>
          <a:solidFill>
            <a:srgbClr val="003366"/>
          </a:solidFill>
          <a:ln w="38100">
            <a:solidFill>
              <a:schemeClr val="tx1"/>
            </a:solidFill>
            <a:miter lim="800000"/>
            <a:headEnd/>
            <a:tailEnd/>
          </a:ln>
        </p:spPr>
        <p:txBody>
          <a:bodyPr wrap="none" anchor="ctr"/>
          <a:lstStyle/>
          <a:p>
            <a:pPr algn="ctr"/>
            <a:r>
              <a:rPr lang="id-ID" sz="4800">
                <a:solidFill>
                  <a:schemeClr val="bg1"/>
                </a:solidFill>
                <a:latin typeface="Monotype Corsiva" pitchFamily="66" charset="0"/>
              </a:rPr>
              <a:t>Gerak Relatif</a:t>
            </a:r>
            <a:endParaRPr lang="en-US" sz="4800">
              <a:solidFill>
                <a:schemeClr val="bg1"/>
              </a:solidFill>
              <a:latin typeface="Monotype Corsiva" pitchFamily="66" charset="0"/>
            </a:endParaRPr>
          </a:p>
        </p:txBody>
      </p:sp>
      <p:pic>
        <p:nvPicPr>
          <p:cNvPr id="1029" name="Picture 2" descr="wallowa-lake2"/>
          <p:cNvPicPr>
            <a:picLocks noChangeAspect="1" noChangeArrowheads="1"/>
          </p:cNvPicPr>
          <p:nvPr/>
        </p:nvPicPr>
        <p:blipFill>
          <a:blip r:embed="rId5">
            <a:lum bright="-18000" contrast="-6000"/>
          </a:blip>
          <a:srcRect/>
          <a:stretch>
            <a:fillRect/>
          </a:stretch>
        </p:blipFill>
        <p:spPr bwMode="auto">
          <a:xfrm>
            <a:off x="838200" y="1524000"/>
            <a:ext cx="7391400" cy="1466850"/>
          </a:xfrm>
          <a:prstGeom prst="rect">
            <a:avLst/>
          </a:prstGeom>
          <a:noFill/>
          <a:ln w="9525">
            <a:noFill/>
            <a:miter lim="800000"/>
            <a:headEnd/>
            <a:tailEnd/>
          </a:ln>
        </p:spPr>
      </p:pic>
      <p:pic>
        <p:nvPicPr>
          <p:cNvPr id="1030" name="Picture 4" descr="34902789"/>
          <p:cNvPicPr>
            <a:picLocks noChangeAspect="1" noChangeArrowheads="1"/>
          </p:cNvPicPr>
          <p:nvPr/>
        </p:nvPicPr>
        <p:blipFill>
          <a:blip r:embed="rId6"/>
          <a:srcRect/>
          <a:stretch>
            <a:fillRect/>
          </a:stretch>
        </p:blipFill>
        <p:spPr bwMode="auto">
          <a:xfrm>
            <a:off x="1143000" y="1778000"/>
            <a:ext cx="1238250" cy="1485900"/>
          </a:xfrm>
          <a:prstGeom prst="rect">
            <a:avLst/>
          </a:prstGeom>
          <a:noFill/>
          <a:ln w="9525">
            <a:noFill/>
            <a:miter lim="800000"/>
            <a:headEnd/>
            <a:tailEnd/>
          </a:ln>
        </p:spPr>
      </p:pic>
      <p:pic>
        <p:nvPicPr>
          <p:cNvPr id="1031" name="Picture 5" descr="35693435"/>
          <p:cNvPicPr>
            <a:picLocks noChangeAspect="1" noChangeArrowheads="1"/>
          </p:cNvPicPr>
          <p:nvPr/>
        </p:nvPicPr>
        <p:blipFill>
          <a:blip r:embed="rId7"/>
          <a:srcRect/>
          <a:stretch>
            <a:fillRect/>
          </a:stretch>
        </p:blipFill>
        <p:spPr bwMode="auto">
          <a:xfrm>
            <a:off x="2667000" y="1778000"/>
            <a:ext cx="1238250" cy="1485900"/>
          </a:xfrm>
          <a:prstGeom prst="rect">
            <a:avLst/>
          </a:prstGeom>
          <a:noFill/>
          <a:ln w="9525">
            <a:noFill/>
            <a:miter lim="800000"/>
            <a:headEnd/>
            <a:tailEnd/>
          </a:ln>
        </p:spPr>
      </p:pic>
      <p:sp>
        <p:nvSpPr>
          <p:cNvPr id="86025" name="Text Box 9"/>
          <p:cNvSpPr txBox="1">
            <a:spLocks noChangeArrowheads="1"/>
          </p:cNvSpPr>
          <p:nvPr/>
        </p:nvSpPr>
        <p:spPr bwMode="auto">
          <a:xfrm>
            <a:off x="1752600" y="4953000"/>
            <a:ext cx="5427663" cy="396875"/>
          </a:xfrm>
          <a:prstGeom prst="rect">
            <a:avLst/>
          </a:prstGeom>
          <a:noFill/>
          <a:ln w="9525">
            <a:noFill/>
            <a:miter lim="800000"/>
            <a:headEnd/>
            <a:tailEnd/>
          </a:ln>
        </p:spPr>
        <p:txBody>
          <a:bodyPr>
            <a:spAutoFit/>
          </a:bodyPr>
          <a:lstStyle/>
          <a:p>
            <a:pPr eaLnBrk="1" hangingPunct="1">
              <a:spcBef>
                <a:spcPct val="50000"/>
              </a:spcBef>
            </a:pPr>
            <a:r>
              <a:rPr lang="id-ID">
                <a:solidFill>
                  <a:schemeClr val="tx2"/>
                </a:solidFill>
                <a:latin typeface="Arial" charset="0"/>
              </a:rPr>
              <a:t>Apakah Arif bergerak terhadap pohon</a:t>
            </a:r>
            <a:r>
              <a:rPr lang="en-US">
                <a:solidFill>
                  <a:schemeClr val="tx2"/>
                </a:solidFill>
                <a:latin typeface="Arial" charset="0"/>
              </a:rPr>
              <a:t> </a:t>
            </a:r>
            <a:r>
              <a:rPr lang="id-ID">
                <a:solidFill>
                  <a:schemeClr val="tx2"/>
                </a:solidFill>
                <a:latin typeface="Arial" charset="0"/>
              </a:rPr>
              <a:t>?</a:t>
            </a:r>
          </a:p>
        </p:txBody>
      </p:sp>
      <p:sp>
        <p:nvSpPr>
          <p:cNvPr id="1033" name="Text Box 10"/>
          <p:cNvSpPr txBox="1">
            <a:spLocks noChangeArrowheads="1"/>
          </p:cNvSpPr>
          <p:nvPr/>
        </p:nvSpPr>
        <p:spPr bwMode="auto">
          <a:xfrm>
            <a:off x="1143000" y="2971800"/>
            <a:ext cx="1066800" cy="457200"/>
          </a:xfrm>
          <a:prstGeom prst="rect">
            <a:avLst/>
          </a:prstGeom>
          <a:noFill/>
          <a:ln w="9525">
            <a:noFill/>
            <a:miter lim="800000"/>
            <a:headEnd/>
            <a:tailEnd/>
          </a:ln>
        </p:spPr>
        <p:txBody>
          <a:bodyPr>
            <a:spAutoFit/>
          </a:bodyPr>
          <a:lstStyle/>
          <a:p>
            <a:pPr eaLnBrk="1" hangingPunct="1">
              <a:spcBef>
                <a:spcPct val="50000"/>
              </a:spcBef>
            </a:pPr>
            <a:r>
              <a:rPr lang="id-ID" sz="2400">
                <a:solidFill>
                  <a:schemeClr val="tx2"/>
                </a:solidFill>
                <a:latin typeface="Arial" charset="0"/>
              </a:rPr>
              <a:t>Umar</a:t>
            </a:r>
          </a:p>
        </p:txBody>
      </p:sp>
      <p:sp>
        <p:nvSpPr>
          <p:cNvPr id="1034" name="Text Box 12"/>
          <p:cNvSpPr txBox="1">
            <a:spLocks noChangeArrowheads="1"/>
          </p:cNvSpPr>
          <p:nvPr/>
        </p:nvSpPr>
        <p:spPr bwMode="auto">
          <a:xfrm>
            <a:off x="2743200" y="2971800"/>
            <a:ext cx="838200" cy="457200"/>
          </a:xfrm>
          <a:prstGeom prst="rect">
            <a:avLst/>
          </a:prstGeom>
          <a:noFill/>
          <a:ln w="9525">
            <a:noFill/>
            <a:miter lim="800000"/>
            <a:headEnd/>
            <a:tailEnd/>
          </a:ln>
        </p:spPr>
        <p:txBody>
          <a:bodyPr>
            <a:spAutoFit/>
          </a:bodyPr>
          <a:lstStyle/>
          <a:p>
            <a:pPr eaLnBrk="1" hangingPunct="1">
              <a:spcBef>
                <a:spcPct val="50000"/>
              </a:spcBef>
            </a:pPr>
            <a:r>
              <a:rPr lang="id-ID" sz="2400">
                <a:solidFill>
                  <a:schemeClr val="tx2"/>
                </a:solidFill>
                <a:latin typeface="Arial" charset="0"/>
              </a:rPr>
              <a:t>Arif</a:t>
            </a:r>
          </a:p>
        </p:txBody>
      </p:sp>
      <p:sp>
        <p:nvSpPr>
          <p:cNvPr id="86030" name="Text Box 14"/>
          <p:cNvSpPr txBox="1">
            <a:spLocks noChangeArrowheads="1"/>
          </p:cNvSpPr>
          <p:nvPr/>
        </p:nvSpPr>
        <p:spPr bwMode="auto">
          <a:xfrm>
            <a:off x="2590800" y="5410200"/>
            <a:ext cx="5638800" cy="396875"/>
          </a:xfrm>
          <a:prstGeom prst="rect">
            <a:avLst/>
          </a:prstGeom>
          <a:noFill/>
          <a:ln w="9525">
            <a:noFill/>
            <a:miter lim="800000"/>
            <a:headEnd/>
            <a:tailEnd/>
          </a:ln>
        </p:spPr>
        <p:txBody>
          <a:bodyPr>
            <a:spAutoFit/>
          </a:bodyPr>
          <a:lstStyle/>
          <a:p>
            <a:pPr eaLnBrk="1" hangingPunct="1">
              <a:spcBef>
                <a:spcPct val="50000"/>
              </a:spcBef>
            </a:pPr>
            <a:r>
              <a:rPr lang="id-ID">
                <a:solidFill>
                  <a:schemeClr val="tx2"/>
                </a:solidFill>
                <a:latin typeface="Arial" charset="0"/>
              </a:rPr>
              <a:t>Apakah Umar bergerak terhadap pohon</a:t>
            </a:r>
            <a:r>
              <a:rPr lang="en-US">
                <a:solidFill>
                  <a:schemeClr val="tx2"/>
                </a:solidFill>
                <a:latin typeface="Arial" charset="0"/>
              </a:rPr>
              <a:t> </a:t>
            </a:r>
            <a:r>
              <a:rPr lang="id-ID">
                <a:solidFill>
                  <a:schemeClr val="tx2"/>
                </a:solidFill>
                <a:latin typeface="Arial" charset="0"/>
              </a:rPr>
              <a:t>?</a:t>
            </a:r>
          </a:p>
        </p:txBody>
      </p:sp>
      <p:sp>
        <p:nvSpPr>
          <p:cNvPr id="86031" name="Text Box 15"/>
          <p:cNvSpPr txBox="1">
            <a:spLocks noChangeArrowheads="1"/>
          </p:cNvSpPr>
          <p:nvPr/>
        </p:nvSpPr>
        <p:spPr bwMode="auto">
          <a:xfrm>
            <a:off x="3482975" y="5881688"/>
            <a:ext cx="5356225" cy="396875"/>
          </a:xfrm>
          <a:prstGeom prst="rect">
            <a:avLst/>
          </a:prstGeom>
          <a:noFill/>
          <a:ln w="9525">
            <a:noFill/>
            <a:miter lim="800000"/>
            <a:headEnd/>
            <a:tailEnd/>
          </a:ln>
        </p:spPr>
        <p:txBody>
          <a:bodyPr>
            <a:spAutoFit/>
          </a:bodyPr>
          <a:lstStyle/>
          <a:p>
            <a:pPr eaLnBrk="1" hangingPunct="1">
              <a:spcBef>
                <a:spcPct val="50000"/>
              </a:spcBef>
            </a:pPr>
            <a:r>
              <a:rPr lang="id-ID">
                <a:solidFill>
                  <a:schemeClr val="tx2"/>
                </a:solidFill>
                <a:latin typeface="Arial" charset="0"/>
              </a:rPr>
              <a:t>Apakah Arif bergerak terhadap Umar</a:t>
            </a:r>
            <a:r>
              <a:rPr lang="en-US">
                <a:solidFill>
                  <a:schemeClr val="tx2"/>
                </a:solidFill>
                <a:latin typeface="Arial" charset="0"/>
              </a:rPr>
              <a:t> </a:t>
            </a:r>
            <a:r>
              <a:rPr lang="id-ID">
                <a:solidFill>
                  <a:schemeClr val="tx2"/>
                </a:solidFill>
                <a:latin typeface="Arial" charset="0"/>
              </a:rPr>
              <a:t>?</a:t>
            </a:r>
          </a:p>
        </p:txBody>
      </p:sp>
    </p:spTree>
    <p:controls>
      <p:control spid="1026" name="CommandButton1" r:id="rId2" imgW="1219320" imgH="685800"/>
      <p:control spid="1027" name="CommandButton2" r:id="rId3" imgW="1219320" imgH="685800"/>
    </p:controls>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6025"/>
                                        </p:tgtEl>
                                        <p:attrNameLst>
                                          <p:attrName>style.visibility</p:attrName>
                                        </p:attrNameLst>
                                      </p:cBhvr>
                                      <p:to>
                                        <p:strVal val="visible"/>
                                      </p:to>
                                    </p:set>
                                    <p:anim calcmode="lin" valueType="num">
                                      <p:cBhvr additive="base">
                                        <p:cTn id="7" dur="500" fill="hold"/>
                                        <p:tgtEl>
                                          <p:spTgt spid="86025"/>
                                        </p:tgtEl>
                                        <p:attrNameLst>
                                          <p:attrName>ppt_x</p:attrName>
                                        </p:attrNameLst>
                                      </p:cBhvr>
                                      <p:tavLst>
                                        <p:tav tm="0">
                                          <p:val>
                                            <p:strVal val="#ppt_x"/>
                                          </p:val>
                                        </p:tav>
                                        <p:tav tm="100000">
                                          <p:val>
                                            <p:strVal val="#ppt_x"/>
                                          </p:val>
                                        </p:tav>
                                      </p:tavLst>
                                    </p:anim>
                                    <p:anim calcmode="lin" valueType="num">
                                      <p:cBhvr additive="base">
                                        <p:cTn id="8" dur="500" fill="hold"/>
                                        <p:tgtEl>
                                          <p:spTgt spid="860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6030"/>
                                        </p:tgtEl>
                                        <p:attrNameLst>
                                          <p:attrName>style.visibility</p:attrName>
                                        </p:attrNameLst>
                                      </p:cBhvr>
                                      <p:to>
                                        <p:strVal val="visible"/>
                                      </p:to>
                                    </p:set>
                                    <p:anim calcmode="lin" valueType="num">
                                      <p:cBhvr additive="base">
                                        <p:cTn id="13" dur="500" fill="hold"/>
                                        <p:tgtEl>
                                          <p:spTgt spid="86030"/>
                                        </p:tgtEl>
                                        <p:attrNameLst>
                                          <p:attrName>ppt_x</p:attrName>
                                        </p:attrNameLst>
                                      </p:cBhvr>
                                      <p:tavLst>
                                        <p:tav tm="0">
                                          <p:val>
                                            <p:strVal val="#ppt_x"/>
                                          </p:val>
                                        </p:tav>
                                        <p:tav tm="100000">
                                          <p:val>
                                            <p:strVal val="#ppt_x"/>
                                          </p:val>
                                        </p:tav>
                                      </p:tavLst>
                                    </p:anim>
                                    <p:anim calcmode="lin" valueType="num">
                                      <p:cBhvr additive="base">
                                        <p:cTn id="14" dur="500" fill="hold"/>
                                        <p:tgtEl>
                                          <p:spTgt spid="860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6031"/>
                                        </p:tgtEl>
                                        <p:attrNameLst>
                                          <p:attrName>style.visibility</p:attrName>
                                        </p:attrNameLst>
                                      </p:cBhvr>
                                      <p:to>
                                        <p:strVal val="visible"/>
                                      </p:to>
                                    </p:set>
                                    <p:anim calcmode="lin" valueType="num">
                                      <p:cBhvr additive="base">
                                        <p:cTn id="19" dur="500" fill="hold"/>
                                        <p:tgtEl>
                                          <p:spTgt spid="86031"/>
                                        </p:tgtEl>
                                        <p:attrNameLst>
                                          <p:attrName>ppt_x</p:attrName>
                                        </p:attrNameLst>
                                      </p:cBhvr>
                                      <p:tavLst>
                                        <p:tav tm="0">
                                          <p:val>
                                            <p:strVal val="#ppt_x"/>
                                          </p:val>
                                        </p:tav>
                                        <p:tav tm="100000">
                                          <p:val>
                                            <p:strVal val="#ppt_x"/>
                                          </p:val>
                                        </p:tav>
                                      </p:tavLst>
                                    </p:anim>
                                    <p:anim calcmode="lin" valueType="num">
                                      <p:cBhvr additive="base">
                                        <p:cTn id="20" dur="500" fill="hold"/>
                                        <p:tgtEl>
                                          <p:spTgt spid="860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5" grpId="0"/>
      <p:bldP spid="86030" grpId="0"/>
      <p:bldP spid="8603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2" name="WordArt 4"/>
          <p:cNvSpPr>
            <a:spLocks noChangeArrowheads="1" noChangeShapeType="1" noTextEdit="1"/>
          </p:cNvSpPr>
          <p:nvPr/>
        </p:nvSpPr>
        <p:spPr bwMode="auto">
          <a:xfrm>
            <a:off x="1447800" y="2209800"/>
            <a:ext cx="6248400" cy="2857500"/>
          </a:xfrm>
          <a:prstGeom prst="rect">
            <a:avLst/>
          </a:prstGeom>
        </p:spPr>
        <p:txBody>
          <a:bodyPr wrap="none" fromWordArt="1">
            <a:prstTxWarp prst="textPlain">
              <a:avLst>
                <a:gd name="adj" fmla="val 50000"/>
              </a:avLst>
            </a:prstTxWarp>
          </a:bodyPr>
          <a:lstStyle/>
          <a:p>
            <a:pPr algn="ctr"/>
            <a:r>
              <a:rPr lang="en-US" sz="3600" kern="10">
                <a:ln w="38100">
                  <a:solidFill>
                    <a:schemeClr val="tx1"/>
                  </a:solidFill>
                  <a:round/>
                  <a:headEnd/>
                  <a:tailEnd/>
                </a:ln>
                <a:solidFill>
                  <a:srgbClr val="339933"/>
                </a:solidFill>
                <a:latin typeface="Arial Black"/>
              </a:rPr>
              <a:t>Gerak 2 </a:t>
            </a:r>
          </a:p>
          <a:p>
            <a:pPr algn="ctr"/>
            <a:r>
              <a:rPr lang="en-US" sz="3600" kern="10">
                <a:ln w="38100">
                  <a:solidFill>
                    <a:schemeClr val="tx1"/>
                  </a:solidFill>
                  <a:round/>
                  <a:headEnd/>
                  <a:tailEnd/>
                </a:ln>
                <a:solidFill>
                  <a:srgbClr val="339933"/>
                </a:solidFill>
                <a:latin typeface="Arial Black"/>
              </a:rPr>
              <a:t>Dimensi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17092"/>
                                        </p:tgtEl>
                                        <p:attrNameLst>
                                          <p:attrName>style.visibility</p:attrName>
                                        </p:attrNameLst>
                                      </p:cBhvr>
                                      <p:to>
                                        <p:strVal val="visible"/>
                                      </p:to>
                                    </p:set>
                                    <p:anim calcmode="lin" valueType="num">
                                      <p:cBhvr additive="base">
                                        <p:cTn id="7" dur="500" fill="hold"/>
                                        <p:tgtEl>
                                          <p:spTgt spid="217092"/>
                                        </p:tgtEl>
                                        <p:attrNameLst>
                                          <p:attrName>ppt_x</p:attrName>
                                        </p:attrNameLst>
                                      </p:cBhvr>
                                      <p:tavLst>
                                        <p:tav tm="0">
                                          <p:val>
                                            <p:strVal val="#ppt_x"/>
                                          </p:val>
                                        </p:tav>
                                        <p:tav tm="100000">
                                          <p:val>
                                            <p:strVal val="#ppt_x"/>
                                          </p:val>
                                        </p:tav>
                                      </p:tavLst>
                                    </p:anim>
                                    <p:anim calcmode="lin" valueType="num">
                                      <p:cBhvr additive="base">
                                        <p:cTn id="8" dur="500" fill="hold"/>
                                        <p:tgtEl>
                                          <p:spTgt spid="2170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p:cNvPicPr>
            <a:picLocks noChangeAspect="1" noChangeArrowheads="1"/>
          </p:cNvPicPr>
          <p:nvPr/>
        </p:nvPicPr>
        <p:blipFill>
          <a:blip r:embed="rId2"/>
          <a:srcRect/>
          <a:stretch>
            <a:fillRect/>
          </a:stretch>
        </p:blipFill>
        <p:spPr bwMode="auto">
          <a:xfrm>
            <a:off x="685800" y="2286000"/>
            <a:ext cx="7772400" cy="3886200"/>
          </a:xfrm>
          <a:prstGeom prst="rect">
            <a:avLst/>
          </a:prstGeom>
          <a:noFill/>
          <a:ln w="9525">
            <a:noFill/>
            <a:miter lim="800000"/>
            <a:headEnd/>
            <a:tailEnd/>
          </a:ln>
        </p:spPr>
      </p:pic>
      <p:sp>
        <p:nvSpPr>
          <p:cNvPr id="64515" name="Text Box 5"/>
          <p:cNvSpPr txBox="1">
            <a:spLocks noChangeArrowheads="1"/>
          </p:cNvSpPr>
          <p:nvPr/>
        </p:nvSpPr>
        <p:spPr bwMode="auto">
          <a:xfrm>
            <a:off x="2133600" y="1355725"/>
            <a:ext cx="4953000" cy="701675"/>
          </a:xfrm>
          <a:prstGeom prst="rect">
            <a:avLst/>
          </a:prstGeom>
          <a:noFill/>
          <a:ln w="9525">
            <a:noFill/>
            <a:miter lim="800000"/>
            <a:headEnd/>
            <a:tailEnd/>
          </a:ln>
        </p:spPr>
        <p:txBody>
          <a:bodyPr>
            <a:spAutoFit/>
          </a:bodyPr>
          <a:lstStyle/>
          <a:p>
            <a:pPr algn="ctr">
              <a:spcBef>
                <a:spcPct val="50000"/>
              </a:spcBef>
            </a:pPr>
            <a:r>
              <a:rPr lang="en-US" sz="4000" noProof="1">
                <a:latin typeface="Arial" charset="0"/>
              </a:rPr>
              <a:t>Contoh: gerak peluru</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p:cNvPicPr>
            <a:picLocks noChangeAspect="1" noChangeArrowheads="1"/>
          </p:cNvPicPr>
          <p:nvPr/>
        </p:nvPicPr>
        <p:blipFill>
          <a:blip r:embed="rId3"/>
          <a:srcRect/>
          <a:stretch>
            <a:fillRect/>
          </a:stretch>
        </p:blipFill>
        <p:spPr bwMode="auto">
          <a:xfrm>
            <a:off x="914400" y="2400300"/>
            <a:ext cx="7162800" cy="3162300"/>
          </a:xfrm>
          <a:prstGeom prst="rect">
            <a:avLst/>
          </a:prstGeom>
          <a:noFill/>
          <a:ln w="9525">
            <a:noFill/>
            <a:miter lim="800000"/>
            <a:headEnd/>
            <a:tailEnd/>
          </a:ln>
        </p:spPr>
      </p:pic>
      <p:sp>
        <p:nvSpPr>
          <p:cNvPr id="65539" name="Text Box 5"/>
          <p:cNvSpPr txBox="1">
            <a:spLocks noChangeArrowheads="1"/>
          </p:cNvSpPr>
          <p:nvPr/>
        </p:nvSpPr>
        <p:spPr bwMode="auto">
          <a:xfrm>
            <a:off x="1143000" y="1066800"/>
            <a:ext cx="6807200" cy="1190625"/>
          </a:xfrm>
          <a:prstGeom prst="rect">
            <a:avLst/>
          </a:prstGeom>
          <a:noFill/>
          <a:ln w="9525">
            <a:noFill/>
            <a:miter lim="800000"/>
            <a:headEnd/>
            <a:tailEnd/>
          </a:ln>
        </p:spPr>
        <p:txBody>
          <a:bodyPr>
            <a:spAutoFit/>
          </a:bodyPr>
          <a:lstStyle/>
          <a:p>
            <a:pPr algn="ctr">
              <a:spcBef>
                <a:spcPct val="50000"/>
              </a:spcBef>
            </a:pPr>
            <a:r>
              <a:rPr lang="en-US" sz="3600" noProof="1">
                <a:latin typeface="Arial" charset="0"/>
              </a:rPr>
              <a:t>Apa yang terjadi dengan peluru apabila gravitasi = 0</a:t>
            </a:r>
            <a:r>
              <a:rPr lang="en-US" sz="3600">
                <a:latin typeface="Arial" charset="0"/>
              </a:rPr>
              <a:t> ???</a:t>
            </a:r>
            <a:endParaRPr lang="en-US" sz="3600" noProof="1">
              <a:latin typeface="Arial" charset="0"/>
            </a:endParaRPr>
          </a:p>
        </p:txBody>
      </p:sp>
      <p:sp>
        <p:nvSpPr>
          <p:cNvPr id="219142" name="Rectangle 6"/>
          <p:cNvSpPr>
            <a:spLocks noChangeArrowheads="1"/>
          </p:cNvSpPr>
          <p:nvPr/>
        </p:nvSpPr>
        <p:spPr bwMode="auto">
          <a:xfrm>
            <a:off x="3289300" y="2400300"/>
            <a:ext cx="4851400" cy="3124200"/>
          </a:xfrm>
          <a:prstGeom prst="rect">
            <a:avLst/>
          </a:prstGeom>
          <a:solidFill>
            <a:schemeClr val="bg1"/>
          </a:solidFill>
          <a:ln w="9525">
            <a:noFill/>
            <a:miter lim="800000"/>
            <a:headEnd/>
            <a:tailEnd/>
          </a:ln>
        </p:spPr>
        <p:txBody>
          <a:bodyPr wrap="none" anchor="ctr"/>
          <a:lstStyle/>
          <a:p>
            <a:endParaRPr lang="en-US"/>
          </a:p>
        </p:txBody>
      </p:sp>
      <p:sp>
        <p:nvSpPr>
          <p:cNvPr id="65541" name="Text Box 7"/>
          <p:cNvSpPr txBox="1">
            <a:spLocks noChangeArrowheads="1"/>
          </p:cNvSpPr>
          <p:nvPr/>
        </p:nvSpPr>
        <p:spPr bwMode="auto">
          <a:xfrm>
            <a:off x="2159000" y="5759450"/>
            <a:ext cx="4775200" cy="641350"/>
          </a:xfrm>
          <a:prstGeom prst="rect">
            <a:avLst/>
          </a:prstGeom>
          <a:noFill/>
          <a:ln w="9525">
            <a:noFill/>
            <a:miter lim="800000"/>
            <a:headEnd/>
            <a:tailEnd/>
          </a:ln>
        </p:spPr>
        <p:txBody>
          <a:bodyPr>
            <a:spAutoFit/>
          </a:bodyPr>
          <a:lstStyle/>
          <a:p>
            <a:pPr algn="ctr">
              <a:spcBef>
                <a:spcPct val="50000"/>
              </a:spcBef>
            </a:pPr>
            <a:r>
              <a:rPr lang="en-US" sz="3600" noProof="1">
                <a:latin typeface="Arial" charset="0"/>
              </a:rPr>
              <a:t>Peluru bergerak terus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xit" presetSubtype="0" fill="hold" grpId="0" nodeType="clickEffect">
                                  <p:stCondLst>
                                    <p:cond delay="0"/>
                                  </p:stCondLst>
                                  <p:childTnLst>
                                    <p:anim from="(ppt_x)" to="(ppt_x+1)" calcmode="lin" valueType="num">
                                      <p:cBhvr>
                                        <p:cTn id="6" dur="1000">
                                          <p:stCondLst>
                                            <p:cond delay="0"/>
                                          </p:stCondLst>
                                        </p:cTn>
                                        <p:tgtEl>
                                          <p:spTgt spid="219142"/>
                                        </p:tgtEl>
                                        <p:attrNameLst>
                                          <p:attrName>ppt_x</p:attrName>
                                        </p:attrNameLst>
                                      </p:cBhvr>
                                    </p:anim>
                                    <p:anim from="0" to="-1.0" calcmode="lin" valueType="num">
                                      <p:cBhvr>
                                        <p:cTn id="7" dur="200" accel="50000">
                                          <p:stCondLst>
                                            <p:cond delay="0"/>
                                          </p:stCondLst>
                                        </p:cTn>
                                        <p:tgtEl>
                                          <p:spTgt spid="219142"/>
                                        </p:tgtEl>
                                        <p:attrNameLst>
                                          <p:attrName>xshear</p:attrName>
                                        </p:attrNameLst>
                                      </p:cBhvr>
                                    </p:anim>
                                    <p:set>
                                      <p:cBhvr>
                                        <p:cTn id="8" dur="800">
                                          <p:stCondLst>
                                            <p:cond delay="200"/>
                                          </p:stCondLst>
                                        </p:cTn>
                                        <p:tgtEl>
                                          <p:spTgt spid="219142"/>
                                        </p:tgtEl>
                                        <p:attrNameLst>
                                          <p:attrName>xshear</p:attrName>
                                        </p:attrNameLst>
                                      </p:cBhvr>
                                      <p:to>
                                        <p:strVal val="-1.0"/>
                                      </p:to>
                                    </p:set>
                                    <p:set>
                                      <p:cBhvr>
                                        <p:cTn id="9" dur="1" fill="hold">
                                          <p:stCondLst>
                                            <p:cond delay="999"/>
                                          </p:stCondLst>
                                        </p:cTn>
                                        <p:tgtEl>
                                          <p:spTgt spid="2191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9" descr="dua dimensi"/>
          <p:cNvPicPr>
            <a:picLocks noChangeAspect="1" noChangeArrowheads="1" noCrop="1"/>
          </p:cNvPicPr>
          <p:nvPr/>
        </p:nvPicPr>
        <p:blipFill>
          <a:blip r:embed="rId2"/>
          <a:srcRect/>
          <a:stretch>
            <a:fillRect/>
          </a:stretch>
        </p:blipFill>
        <p:spPr bwMode="auto">
          <a:xfrm>
            <a:off x="1219200" y="1779588"/>
            <a:ext cx="6705600" cy="4011612"/>
          </a:xfrm>
          <a:prstGeom prst="rect">
            <a:avLst/>
          </a:prstGeom>
          <a:noFill/>
          <a:ln w="9525">
            <a:noFill/>
            <a:miter lim="800000"/>
            <a:headEnd/>
            <a:tailEnd/>
          </a:ln>
        </p:spPr>
      </p:pic>
      <p:sp>
        <p:nvSpPr>
          <p:cNvPr id="66563" name="Text Box 10"/>
          <p:cNvSpPr txBox="1">
            <a:spLocks noChangeArrowheads="1"/>
          </p:cNvSpPr>
          <p:nvPr/>
        </p:nvSpPr>
        <p:spPr bwMode="auto">
          <a:xfrm>
            <a:off x="2286000" y="1035050"/>
            <a:ext cx="4521200" cy="641350"/>
          </a:xfrm>
          <a:prstGeom prst="rect">
            <a:avLst/>
          </a:prstGeom>
          <a:noFill/>
          <a:ln w="9525">
            <a:noFill/>
            <a:miter lim="800000"/>
            <a:headEnd/>
            <a:tailEnd/>
          </a:ln>
        </p:spPr>
        <p:txBody>
          <a:bodyPr>
            <a:spAutoFit/>
          </a:bodyPr>
          <a:lstStyle/>
          <a:p>
            <a:pPr algn="ctr">
              <a:spcBef>
                <a:spcPct val="50000"/>
              </a:spcBef>
            </a:pPr>
            <a:r>
              <a:rPr lang="en-US" sz="3600" noProof="1">
                <a:latin typeface="Arial" charset="0"/>
              </a:rPr>
              <a:t>Lintasan sebenarnya</a:t>
            </a:r>
          </a:p>
        </p:txBody>
      </p:sp>
      <p:sp>
        <p:nvSpPr>
          <p:cNvPr id="66564" name="Text Box 11"/>
          <p:cNvSpPr txBox="1">
            <a:spLocks noChangeArrowheads="1"/>
          </p:cNvSpPr>
          <p:nvPr/>
        </p:nvSpPr>
        <p:spPr bwMode="auto">
          <a:xfrm>
            <a:off x="2286000" y="5943600"/>
            <a:ext cx="4521200" cy="641350"/>
          </a:xfrm>
          <a:prstGeom prst="rect">
            <a:avLst/>
          </a:prstGeom>
          <a:noFill/>
          <a:ln w="9525">
            <a:noFill/>
            <a:miter lim="800000"/>
            <a:headEnd/>
            <a:tailEnd/>
          </a:ln>
        </p:spPr>
        <p:txBody>
          <a:bodyPr>
            <a:spAutoFit/>
          </a:bodyPr>
          <a:lstStyle/>
          <a:p>
            <a:pPr algn="ctr">
              <a:spcBef>
                <a:spcPct val="50000"/>
              </a:spcBef>
            </a:pPr>
            <a:r>
              <a:rPr lang="en-US" sz="3600" noProof="1">
                <a:latin typeface="Arial" charset="0"/>
              </a:rPr>
              <a:t>Karena ada gravitasi</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descr="lagi"/>
          <p:cNvPicPr>
            <a:picLocks noChangeAspect="1" noChangeArrowheads="1" noCrop="1"/>
          </p:cNvPicPr>
          <p:nvPr/>
        </p:nvPicPr>
        <p:blipFill>
          <a:blip r:embed="rId2"/>
          <a:srcRect/>
          <a:stretch>
            <a:fillRect/>
          </a:stretch>
        </p:blipFill>
        <p:spPr bwMode="auto">
          <a:xfrm>
            <a:off x="1143000" y="1662113"/>
            <a:ext cx="6858000" cy="405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descr="peluru dari pesawat"/>
          <p:cNvPicPr>
            <a:picLocks noChangeAspect="1" noChangeArrowheads="1" noCrop="1"/>
          </p:cNvPicPr>
          <p:nvPr/>
        </p:nvPicPr>
        <p:blipFill>
          <a:blip r:embed="rId2"/>
          <a:srcRect/>
          <a:stretch>
            <a:fillRect/>
          </a:stretch>
        </p:blipFill>
        <p:spPr bwMode="auto">
          <a:xfrm>
            <a:off x="1009650" y="2017713"/>
            <a:ext cx="7067550" cy="4383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4" name="gravity.mpeg">
            <a:hlinkClick r:id="" action="ppaction://media"/>
          </p:cNvPr>
          <p:cNvPicPr>
            <a:picLocks noGrp="1" noRot="1" noChangeAspect="1" noChangeArrowheads="1"/>
          </p:cNvPicPr>
          <p:nvPr>
            <p:ph/>
            <a:videoFile r:link="rId1"/>
          </p:nvPr>
        </p:nvPicPr>
        <p:blipFill>
          <a:blip r:embed="rId4"/>
          <a:srcRect/>
          <a:stretch>
            <a:fillRect/>
          </a:stretch>
        </p:blipFill>
        <p:spPr>
          <a:xfrm>
            <a:off x="733425" y="1219200"/>
            <a:ext cx="7724775" cy="526415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504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15044"/>
                                        </p:tgtEl>
                                      </p:cBhvr>
                                    </p:cmd>
                                  </p:childTnLst>
                                </p:cTn>
                              </p:par>
                            </p:childTnLst>
                          </p:cTn>
                        </p:par>
                      </p:childTnLst>
                    </p:cTn>
                  </p:par>
                </p:childTnLst>
              </p:cTn>
              <p:nextCondLst>
                <p:cond evt="onClick" delay="0">
                  <p:tgtEl>
                    <p:spTgt spid="215044"/>
                  </p:tgtEl>
                </p:cond>
              </p:nextCondLst>
            </p:seq>
            <p:video>
              <p:cMediaNode>
                <p:cTn id="7" fill="hold" display="0">
                  <p:stCondLst>
                    <p:cond delay="indefinite"/>
                  </p:stCondLst>
                  <p:endCondLst>
                    <p:cond evt="onNext" delay="0">
                      <p:tgtEl>
                        <p:sldTgt/>
                      </p:tgtEl>
                    </p:cond>
                    <p:cond evt="onPrev" delay="0">
                      <p:tgtEl>
                        <p:sldTgt/>
                      </p:tgtEl>
                    </p:cond>
                  </p:endCondLst>
                </p:cTn>
                <p:tgtEl>
                  <p:spTgt spid="21504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4"/>
          <p:cNvSpPr>
            <a:spLocks noChangeArrowheads="1"/>
          </p:cNvSpPr>
          <p:nvPr/>
        </p:nvSpPr>
        <p:spPr bwMode="auto">
          <a:xfrm>
            <a:off x="381000" y="228600"/>
            <a:ext cx="4953000" cy="1143000"/>
          </a:xfrm>
          <a:prstGeom prst="cloudCallout">
            <a:avLst>
              <a:gd name="adj1" fmla="val 80065"/>
              <a:gd name="adj2" fmla="val 40833"/>
            </a:avLst>
          </a:prstGeom>
          <a:solidFill>
            <a:srgbClr val="FFFFFF"/>
          </a:solidFill>
          <a:ln w="38100">
            <a:solidFill>
              <a:srgbClr val="99CCFF"/>
            </a:solidFill>
            <a:round/>
            <a:headEnd/>
            <a:tailEnd/>
          </a:ln>
        </p:spPr>
        <p:txBody>
          <a:bodyPr/>
          <a:lstStyle/>
          <a:p>
            <a:pPr algn="ctr"/>
            <a:endParaRPr lang="id-ID" sz="4000">
              <a:latin typeface="Arial" charset="0"/>
            </a:endParaRPr>
          </a:p>
        </p:txBody>
      </p:sp>
      <p:pic>
        <p:nvPicPr>
          <p:cNvPr id="25603" name="Picture 5"/>
          <p:cNvPicPr>
            <a:picLocks noChangeAspect="1" noChangeArrowheads="1"/>
          </p:cNvPicPr>
          <p:nvPr/>
        </p:nvPicPr>
        <p:blipFill>
          <a:blip r:embed="rId2"/>
          <a:srcRect l="3667" t="3270" r="10139"/>
          <a:stretch>
            <a:fillRect/>
          </a:stretch>
        </p:blipFill>
        <p:spPr bwMode="auto">
          <a:xfrm>
            <a:off x="7145338" y="1143000"/>
            <a:ext cx="1160462" cy="1460500"/>
          </a:xfrm>
          <a:prstGeom prst="rect">
            <a:avLst/>
          </a:prstGeom>
          <a:solidFill>
            <a:srgbClr val="CCFFCC"/>
          </a:solidFill>
          <a:ln w="19050">
            <a:solidFill>
              <a:srgbClr val="000000"/>
            </a:solidFill>
            <a:miter lim="800000"/>
            <a:headEnd/>
            <a:tailEnd/>
          </a:ln>
        </p:spPr>
      </p:pic>
      <p:sp>
        <p:nvSpPr>
          <p:cNvPr id="25604" name="Rectangle 6"/>
          <p:cNvSpPr>
            <a:spLocks noChangeArrowheads="1"/>
          </p:cNvSpPr>
          <p:nvPr/>
        </p:nvSpPr>
        <p:spPr bwMode="auto">
          <a:xfrm>
            <a:off x="990600" y="533400"/>
            <a:ext cx="4030663" cy="609600"/>
          </a:xfrm>
          <a:prstGeom prst="rect">
            <a:avLst/>
          </a:prstGeom>
          <a:noFill/>
          <a:ln w="9525">
            <a:noFill/>
            <a:miter lim="800000"/>
            <a:headEnd/>
            <a:tailEnd/>
          </a:ln>
        </p:spPr>
        <p:txBody>
          <a:bodyPr anchor="b"/>
          <a:lstStyle/>
          <a:p>
            <a:pPr eaLnBrk="1" hangingPunct="1"/>
            <a:r>
              <a:rPr lang="id-ID" sz="4000">
                <a:solidFill>
                  <a:schemeClr val="tx2"/>
                </a:solidFill>
                <a:latin typeface="Monotype Corsiva" pitchFamily="66" charset="0"/>
              </a:rPr>
              <a:t>Asyiknya Mencoba</a:t>
            </a:r>
          </a:p>
        </p:txBody>
      </p:sp>
      <p:pic>
        <p:nvPicPr>
          <p:cNvPr id="25605" name="Picture 7"/>
          <p:cNvPicPr>
            <a:picLocks noChangeAspect="1" noChangeArrowheads="1"/>
          </p:cNvPicPr>
          <p:nvPr/>
        </p:nvPicPr>
        <p:blipFill>
          <a:blip r:embed="rId3"/>
          <a:srcRect/>
          <a:stretch>
            <a:fillRect/>
          </a:stretch>
        </p:blipFill>
        <p:spPr bwMode="auto">
          <a:xfrm>
            <a:off x="990600" y="1676400"/>
            <a:ext cx="1533525" cy="3200400"/>
          </a:xfrm>
          <a:prstGeom prst="rect">
            <a:avLst/>
          </a:prstGeom>
          <a:noFill/>
          <a:ln w="9525">
            <a:noFill/>
            <a:miter lim="800000"/>
            <a:headEnd/>
            <a:tailEnd/>
          </a:ln>
        </p:spPr>
      </p:pic>
      <p:pic>
        <p:nvPicPr>
          <p:cNvPr id="25606" name="Picture 8"/>
          <p:cNvPicPr>
            <a:picLocks noChangeAspect="1" noChangeArrowheads="1"/>
          </p:cNvPicPr>
          <p:nvPr/>
        </p:nvPicPr>
        <p:blipFill>
          <a:blip r:embed="rId4"/>
          <a:srcRect/>
          <a:stretch>
            <a:fillRect/>
          </a:stretch>
        </p:blipFill>
        <p:spPr bwMode="auto">
          <a:xfrm>
            <a:off x="3048000" y="1657350"/>
            <a:ext cx="3581400" cy="2686050"/>
          </a:xfrm>
          <a:prstGeom prst="rect">
            <a:avLst/>
          </a:prstGeom>
          <a:noFill/>
          <a:ln w="9525">
            <a:noFill/>
            <a:miter lim="800000"/>
            <a:headEnd/>
            <a:tailEnd/>
          </a:ln>
        </p:spPr>
      </p:pic>
      <p:sp>
        <p:nvSpPr>
          <p:cNvPr id="25607" name="WordArt 10"/>
          <p:cNvSpPr>
            <a:spLocks noChangeArrowheads="1" noChangeShapeType="1" noTextEdit="1"/>
          </p:cNvSpPr>
          <p:nvPr/>
        </p:nvSpPr>
        <p:spPr bwMode="auto">
          <a:xfrm>
            <a:off x="990600" y="5486400"/>
            <a:ext cx="7553325" cy="647700"/>
          </a:xfrm>
          <a:prstGeom prst="rect">
            <a:avLst/>
          </a:prstGeom>
        </p:spPr>
        <p:txBody>
          <a:bodyPr wrap="none" fromWordArt="1">
            <a:prstTxWarp prst="textPlain">
              <a:avLst>
                <a:gd name="adj" fmla="val 50000"/>
              </a:avLst>
            </a:prstTxWarp>
          </a:bodyPr>
          <a:lstStyle/>
          <a:p>
            <a:pPr algn="ctr"/>
            <a:r>
              <a:rPr lang="sv-SE" sz="3600" kern="10">
                <a:ln w="12700">
                  <a:solidFill>
                    <a:srgbClr val="000000"/>
                  </a:solidFill>
                  <a:round/>
                  <a:headEnd/>
                  <a:tailEnd/>
                </a:ln>
                <a:solidFill>
                  <a:srgbClr val="000000">
                    <a:alpha val="50195"/>
                  </a:srgbClr>
                </a:solidFill>
                <a:effectLst>
                  <a:outerShdw dist="45791" dir="2021404" algn="ctr" rotWithShape="0">
                    <a:srgbClr val="9999FF"/>
                  </a:outerShdw>
                </a:effectLst>
                <a:latin typeface="Arial Black"/>
              </a:rPr>
              <a:t>Apa yang terjadi dengan bola?</a:t>
            </a:r>
            <a:endParaRPr lang="en-US" sz="3600" kern="10">
              <a:ln w="12700">
                <a:solidFill>
                  <a:srgbClr val="000000"/>
                </a:solidFill>
                <a:round/>
                <a:headEnd/>
                <a:tailEnd/>
              </a:ln>
              <a:solidFill>
                <a:srgbClr val="000000">
                  <a:alpha val="50195"/>
                </a:srgbClr>
              </a:solidFill>
              <a:effectLst>
                <a:outerShdw dist="45791" dir="2021404" algn="ctr" rotWithShape="0">
                  <a:srgbClr val="9999FF"/>
                </a:outerShdw>
              </a:effectLst>
              <a:latin typeface="Arial Black"/>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WordArt 2"/>
          <p:cNvSpPr>
            <a:spLocks noChangeArrowheads="1" noChangeShapeType="1" noTextEdit="1"/>
          </p:cNvSpPr>
          <p:nvPr/>
        </p:nvSpPr>
        <p:spPr bwMode="auto">
          <a:xfrm>
            <a:off x="1447800" y="5486400"/>
            <a:ext cx="6019800" cy="1057275"/>
          </a:xfrm>
          <a:prstGeom prst="rect">
            <a:avLst/>
          </a:prstGeom>
        </p:spPr>
        <p:txBody>
          <a:bodyPr wrap="none" fromWordArt="1">
            <a:prstTxWarp prst="textPlain">
              <a:avLst>
                <a:gd name="adj" fmla="val 50000"/>
              </a:avLst>
            </a:prstTxWarp>
          </a:bodyPr>
          <a:lstStyle/>
          <a:p>
            <a:pPr algn="ctr"/>
            <a:r>
              <a:rPr lang="fi-FI" sz="3600" kern="10">
                <a:ln w="9525">
                  <a:solidFill>
                    <a:srgbClr val="008000"/>
                  </a:solidFill>
                  <a:round/>
                  <a:headEnd/>
                  <a:tailEnd/>
                </a:ln>
                <a:solidFill>
                  <a:srgbClr val="000000"/>
                </a:solidFill>
                <a:effectLst>
                  <a:outerShdw dist="563972" dir="14049741" sx="125000" sy="125000" algn="tl" rotWithShape="0">
                    <a:srgbClr val="C7DFD3">
                      <a:alpha val="79999"/>
                    </a:srgbClr>
                  </a:outerShdw>
                </a:effectLst>
                <a:latin typeface="Times New Roman"/>
                <a:cs typeface="Times New Roman"/>
              </a:rPr>
              <a:t>Bagaimana cara </a:t>
            </a:r>
          </a:p>
          <a:p>
            <a:pPr algn="ctr"/>
            <a:r>
              <a:rPr lang="fi-FI" sz="3600" kern="10">
                <a:ln w="9525">
                  <a:solidFill>
                    <a:srgbClr val="008000"/>
                  </a:solidFill>
                  <a:round/>
                  <a:headEnd/>
                  <a:tailEnd/>
                </a:ln>
                <a:solidFill>
                  <a:srgbClr val="000000"/>
                </a:solidFill>
                <a:effectLst>
                  <a:outerShdw dist="563972" dir="14049741" sx="125000" sy="125000" algn="tl" rotWithShape="0">
                    <a:srgbClr val="C7DFD3">
                      <a:alpha val="79999"/>
                    </a:srgbClr>
                  </a:outerShdw>
                </a:effectLst>
                <a:latin typeface="Times New Roman"/>
                <a:cs typeface="Times New Roman"/>
              </a:rPr>
              <a:t>melihat plastisin hijau?</a:t>
            </a:r>
            <a:endParaRPr lang="en-US" sz="3600" kern="10">
              <a:ln w="9525">
                <a:solidFill>
                  <a:srgbClr val="008000"/>
                </a:solidFill>
                <a:round/>
                <a:headEnd/>
                <a:tailEnd/>
              </a:ln>
              <a:solidFill>
                <a:srgbClr val="000000"/>
              </a:solidFill>
              <a:effectLst>
                <a:outerShdw dist="563972" dir="14049741" sx="125000" sy="125000" algn="tl" rotWithShape="0">
                  <a:srgbClr val="C7DFD3">
                    <a:alpha val="79999"/>
                  </a:srgbClr>
                </a:outerShdw>
              </a:effectLst>
              <a:latin typeface="Times New Roman"/>
              <a:cs typeface="Times New Roman"/>
            </a:endParaRPr>
          </a:p>
        </p:txBody>
      </p:sp>
      <p:sp>
        <p:nvSpPr>
          <p:cNvPr id="26627" name="AutoShape 3"/>
          <p:cNvSpPr>
            <a:spLocks noChangeArrowheads="1"/>
          </p:cNvSpPr>
          <p:nvPr/>
        </p:nvSpPr>
        <p:spPr bwMode="auto">
          <a:xfrm>
            <a:off x="685800" y="228600"/>
            <a:ext cx="4953000" cy="1143000"/>
          </a:xfrm>
          <a:prstGeom prst="cloudCallout">
            <a:avLst>
              <a:gd name="adj1" fmla="val 80065"/>
              <a:gd name="adj2" fmla="val 40833"/>
            </a:avLst>
          </a:prstGeom>
          <a:solidFill>
            <a:srgbClr val="FFFFFF"/>
          </a:solidFill>
          <a:ln w="38100">
            <a:solidFill>
              <a:srgbClr val="99CCFF"/>
            </a:solidFill>
            <a:round/>
            <a:headEnd/>
            <a:tailEnd/>
          </a:ln>
        </p:spPr>
        <p:txBody>
          <a:bodyPr/>
          <a:lstStyle/>
          <a:p>
            <a:pPr algn="ctr"/>
            <a:endParaRPr lang="id-ID" sz="4000">
              <a:latin typeface="Arial" charset="0"/>
            </a:endParaRPr>
          </a:p>
        </p:txBody>
      </p:sp>
      <p:pic>
        <p:nvPicPr>
          <p:cNvPr id="26628" name="Picture 4"/>
          <p:cNvPicPr>
            <a:picLocks noChangeAspect="1" noChangeArrowheads="1"/>
          </p:cNvPicPr>
          <p:nvPr/>
        </p:nvPicPr>
        <p:blipFill>
          <a:blip r:embed="rId2"/>
          <a:srcRect l="3667" t="3270" r="10139"/>
          <a:stretch>
            <a:fillRect/>
          </a:stretch>
        </p:blipFill>
        <p:spPr bwMode="auto">
          <a:xfrm>
            <a:off x="7450138" y="1143000"/>
            <a:ext cx="1160462" cy="1460500"/>
          </a:xfrm>
          <a:prstGeom prst="rect">
            <a:avLst/>
          </a:prstGeom>
          <a:solidFill>
            <a:srgbClr val="CCFFCC"/>
          </a:solidFill>
          <a:ln w="19050">
            <a:solidFill>
              <a:srgbClr val="000000"/>
            </a:solidFill>
            <a:miter lim="800000"/>
            <a:headEnd/>
            <a:tailEnd/>
          </a:ln>
        </p:spPr>
      </p:pic>
      <p:sp>
        <p:nvSpPr>
          <p:cNvPr id="26629" name="Rectangle 5"/>
          <p:cNvSpPr>
            <a:spLocks noChangeArrowheads="1"/>
          </p:cNvSpPr>
          <p:nvPr/>
        </p:nvSpPr>
        <p:spPr bwMode="auto">
          <a:xfrm>
            <a:off x="1295400" y="533400"/>
            <a:ext cx="4030663" cy="609600"/>
          </a:xfrm>
          <a:prstGeom prst="rect">
            <a:avLst/>
          </a:prstGeom>
          <a:noFill/>
          <a:ln w="9525">
            <a:noFill/>
            <a:miter lim="800000"/>
            <a:headEnd/>
            <a:tailEnd/>
          </a:ln>
        </p:spPr>
        <p:txBody>
          <a:bodyPr anchor="b"/>
          <a:lstStyle/>
          <a:p>
            <a:pPr eaLnBrk="1" hangingPunct="1"/>
            <a:r>
              <a:rPr lang="id-ID" sz="4000">
                <a:solidFill>
                  <a:schemeClr val="tx2"/>
                </a:solidFill>
                <a:latin typeface="Monotype Corsiva" pitchFamily="66" charset="0"/>
              </a:rPr>
              <a:t>Asyiknya Mencoba</a:t>
            </a:r>
          </a:p>
        </p:txBody>
      </p:sp>
      <p:grpSp>
        <p:nvGrpSpPr>
          <p:cNvPr id="26630" name="Group 6"/>
          <p:cNvGrpSpPr>
            <a:grpSpLocks/>
          </p:cNvGrpSpPr>
          <p:nvPr/>
        </p:nvGrpSpPr>
        <p:grpSpPr bwMode="auto">
          <a:xfrm>
            <a:off x="990600" y="1524000"/>
            <a:ext cx="6248400" cy="3733800"/>
            <a:chOff x="624" y="960"/>
            <a:chExt cx="3936" cy="2352"/>
          </a:xfrm>
        </p:grpSpPr>
        <p:sp>
          <p:nvSpPr>
            <p:cNvPr id="26631" name="Rectangle 7"/>
            <p:cNvSpPr>
              <a:spLocks noChangeArrowheads="1"/>
            </p:cNvSpPr>
            <p:nvPr/>
          </p:nvSpPr>
          <p:spPr bwMode="auto">
            <a:xfrm>
              <a:off x="3168" y="3093"/>
              <a:ext cx="1392" cy="219"/>
            </a:xfrm>
            <a:prstGeom prst="rect">
              <a:avLst/>
            </a:prstGeom>
            <a:noFill/>
            <a:ln w="9525">
              <a:noFill/>
              <a:miter lim="800000"/>
              <a:headEnd/>
              <a:tailEnd/>
            </a:ln>
          </p:spPr>
          <p:txBody>
            <a:bodyPr wrap="none" lIns="0" tIns="0" rIns="0" bIns="0"/>
            <a:lstStyle/>
            <a:p>
              <a:r>
                <a:rPr lang="sq-AL" sz="2400" b="1">
                  <a:solidFill>
                    <a:srgbClr val="000000"/>
                  </a:solidFill>
                  <a:latin typeface="Arial" charset="0"/>
                </a:rPr>
                <a:t>Plastisin  hijau</a:t>
              </a:r>
              <a:endParaRPr lang="en-US" sz="2400" b="1"/>
            </a:p>
          </p:txBody>
        </p:sp>
        <p:grpSp>
          <p:nvGrpSpPr>
            <p:cNvPr id="26632" name="Group 8"/>
            <p:cNvGrpSpPr>
              <a:grpSpLocks/>
            </p:cNvGrpSpPr>
            <p:nvPr/>
          </p:nvGrpSpPr>
          <p:grpSpPr bwMode="auto">
            <a:xfrm>
              <a:off x="624" y="960"/>
              <a:ext cx="3461" cy="2352"/>
              <a:chOff x="624" y="960"/>
              <a:chExt cx="3461" cy="2352"/>
            </a:xfrm>
          </p:grpSpPr>
          <p:sp>
            <p:nvSpPr>
              <p:cNvPr id="26633" name="Rectangle 9"/>
              <p:cNvSpPr>
                <a:spLocks noChangeArrowheads="1"/>
              </p:cNvSpPr>
              <p:nvPr/>
            </p:nvSpPr>
            <p:spPr bwMode="auto">
              <a:xfrm>
                <a:off x="624" y="3089"/>
                <a:ext cx="1488" cy="223"/>
              </a:xfrm>
              <a:prstGeom prst="rect">
                <a:avLst/>
              </a:prstGeom>
              <a:noFill/>
              <a:ln w="9525">
                <a:noFill/>
                <a:miter lim="800000"/>
                <a:headEnd/>
                <a:tailEnd/>
              </a:ln>
            </p:spPr>
            <p:txBody>
              <a:bodyPr wrap="none" lIns="0" tIns="0" rIns="0" bIns="0"/>
              <a:lstStyle/>
              <a:p>
                <a:r>
                  <a:rPr lang="sq-AL" sz="2400" b="1">
                    <a:solidFill>
                      <a:srgbClr val="000000"/>
                    </a:solidFill>
                    <a:latin typeface="Arial" charset="0"/>
                  </a:rPr>
                  <a:t>Plastisin merah </a:t>
                </a:r>
                <a:endParaRPr lang="en-US" sz="2400" b="1"/>
              </a:p>
            </p:txBody>
          </p:sp>
          <p:grpSp>
            <p:nvGrpSpPr>
              <p:cNvPr id="26634" name="Group 10"/>
              <p:cNvGrpSpPr>
                <a:grpSpLocks/>
              </p:cNvGrpSpPr>
              <p:nvPr/>
            </p:nvGrpSpPr>
            <p:grpSpPr bwMode="auto">
              <a:xfrm>
                <a:off x="1117" y="960"/>
                <a:ext cx="2968" cy="2042"/>
                <a:chOff x="2970" y="3780"/>
                <a:chExt cx="6510" cy="4200"/>
              </a:xfrm>
            </p:grpSpPr>
            <p:sp>
              <p:nvSpPr>
                <p:cNvPr id="26635" name="Rectangle 11"/>
                <p:cNvSpPr>
                  <a:spLocks noChangeArrowheads="1"/>
                </p:cNvSpPr>
                <p:nvPr/>
              </p:nvSpPr>
              <p:spPr bwMode="auto">
                <a:xfrm>
                  <a:off x="8400" y="5535"/>
                  <a:ext cx="1080" cy="2340"/>
                </a:xfrm>
                <a:prstGeom prst="rect">
                  <a:avLst/>
                </a:prstGeom>
                <a:solidFill>
                  <a:srgbClr val="00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00"/>
                  </a:extrusionClr>
                </a:sp3d>
              </p:spPr>
              <p:txBody>
                <a:bodyPr>
                  <a:flatTx/>
                </a:bodyPr>
                <a:lstStyle/>
                <a:p>
                  <a:endParaRPr lang="en-US"/>
                </a:p>
              </p:txBody>
            </p:sp>
            <p:sp>
              <p:nvSpPr>
                <p:cNvPr id="26636" name="Rectangle 12"/>
                <p:cNvSpPr>
                  <a:spLocks noChangeArrowheads="1"/>
                </p:cNvSpPr>
                <p:nvPr/>
              </p:nvSpPr>
              <p:spPr bwMode="auto">
                <a:xfrm>
                  <a:off x="2970" y="5580"/>
                  <a:ext cx="1080" cy="2340"/>
                </a:xfrm>
                <a:prstGeom prst="rect">
                  <a:avLst/>
                </a:prstGeom>
                <a:solidFill>
                  <a:srgbClr val="FF00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0000"/>
                  </a:extrusionClr>
                </a:sp3d>
              </p:spPr>
              <p:txBody>
                <a:bodyPr>
                  <a:flatTx/>
                </a:bodyPr>
                <a:lstStyle/>
                <a:p>
                  <a:endParaRPr lang="en-US"/>
                </a:p>
              </p:txBody>
            </p:sp>
            <p:grpSp>
              <p:nvGrpSpPr>
                <p:cNvPr id="26637" name="Group 13"/>
                <p:cNvGrpSpPr>
                  <a:grpSpLocks/>
                </p:cNvGrpSpPr>
                <p:nvPr/>
              </p:nvGrpSpPr>
              <p:grpSpPr bwMode="auto">
                <a:xfrm>
                  <a:off x="4680" y="4734"/>
                  <a:ext cx="3322" cy="3246"/>
                  <a:chOff x="4320" y="9360"/>
                  <a:chExt cx="3322" cy="3246"/>
                </a:xfrm>
              </p:grpSpPr>
              <p:sp>
                <p:nvSpPr>
                  <p:cNvPr id="26643" name="Freeform 14"/>
                  <p:cNvSpPr>
                    <a:spLocks/>
                  </p:cNvSpPr>
                  <p:nvPr/>
                </p:nvSpPr>
                <p:spPr bwMode="auto">
                  <a:xfrm>
                    <a:off x="4320" y="9360"/>
                    <a:ext cx="3322" cy="3246"/>
                  </a:xfrm>
                  <a:custGeom>
                    <a:avLst/>
                    <a:gdLst>
                      <a:gd name="T0" fmla="*/ 3313 w 3322"/>
                      <a:gd name="T1" fmla="*/ 1764 h 3932"/>
                      <a:gd name="T2" fmla="*/ 3268 w 3322"/>
                      <a:gd name="T3" fmla="*/ 1475 h 3932"/>
                      <a:gd name="T4" fmla="*/ 3190 w 3322"/>
                      <a:gd name="T5" fmla="*/ 1201 h 3932"/>
                      <a:gd name="T6" fmla="*/ 3081 w 3322"/>
                      <a:gd name="T7" fmla="*/ 947 h 3932"/>
                      <a:gd name="T8" fmla="*/ 2941 w 3322"/>
                      <a:gd name="T9" fmla="*/ 716 h 3932"/>
                      <a:gd name="T10" fmla="*/ 2777 w 3322"/>
                      <a:gd name="T11" fmla="*/ 511 h 3932"/>
                      <a:gd name="T12" fmla="*/ 2588 w 3322"/>
                      <a:gd name="T13" fmla="*/ 337 h 3932"/>
                      <a:gd name="T14" fmla="*/ 2381 w 3322"/>
                      <a:gd name="T15" fmla="*/ 194 h 3932"/>
                      <a:gd name="T16" fmla="*/ 2154 w 3322"/>
                      <a:gd name="T17" fmla="*/ 88 h 3932"/>
                      <a:gd name="T18" fmla="*/ 1995 w 3322"/>
                      <a:gd name="T19" fmla="*/ 40 h 3932"/>
                      <a:gd name="T20" fmla="*/ 1872 w 3322"/>
                      <a:gd name="T21" fmla="*/ 16 h 3932"/>
                      <a:gd name="T22" fmla="*/ 1746 w 3322"/>
                      <a:gd name="T23" fmla="*/ 2 h 3932"/>
                      <a:gd name="T24" fmla="*/ 1618 w 3322"/>
                      <a:gd name="T25" fmla="*/ 0 h 3932"/>
                      <a:gd name="T26" fmla="*/ 1490 w 3322"/>
                      <a:gd name="T27" fmla="*/ 11 h 3932"/>
                      <a:gd name="T28" fmla="*/ 1367 w 3322"/>
                      <a:gd name="T29" fmla="*/ 32 h 3932"/>
                      <a:gd name="T30" fmla="*/ 1246 w 3322"/>
                      <a:gd name="T31" fmla="*/ 63 h 3932"/>
                      <a:gd name="T32" fmla="*/ 1014 w 3322"/>
                      <a:gd name="T33" fmla="*/ 154 h 3932"/>
                      <a:gd name="T34" fmla="*/ 799 w 3322"/>
                      <a:gd name="T35" fmla="*/ 285 h 3932"/>
                      <a:gd name="T36" fmla="*/ 604 w 3322"/>
                      <a:gd name="T37" fmla="*/ 449 h 3932"/>
                      <a:gd name="T38" fmla="*/ 431 w 3322"/>
                      <a:gd name="T39" fmla="*/ 644 h 3932"/>
                      <a:gd name="T40" fmla="*/ 282 w 3322"/>
                      <a:gd name="T41" fmla="*/ 868 h 3932"/>
                      <a:gd name="T42" fmla="*/ 163 w 3322"/>
                      <a:gd name="T43" fmla="*/ 1114 h 3932"/>
                      <a:gd name="T44" fmla="*/ 74 w 3322"/>
                      <a:gd name="T45" fmla="*/ 1382 h 3932"/>
                      <a:gd name="T46" fmla="*/ 19 w 3322"/>
                      <a:gd name="T47" fmla="*/ 1666 h 3932"/>
                      <a:gd name="T48" fmla="*/ 0 w 3322"/>
                      <a:gd name="T49" fmla="*/ 1966 h 3932"/>
                      <a:gd name="T50" fmla="*/ 19 w 3322"/>
                      <a:gd name="T51" fmla="*/ 2266 h 3932"/>
                      <a:gd name="T52" fmla="*/ 74 w 3322"/>
                      <a:gd name="T53" fmla="*/ 2551 h 3932"/>
                      <a:gd name="T54" fmla="*/ 163 w 3322"/>
                      <a:gd name="T55" fmla="*/ 2818 h 3932"/>
                      <a:gd name="T56" fmla="*/ 282 w 3322"/>
                      <a:gd name="T57" fmla="*/ 3064 h 3932"/>
                      <a:gd name="T58" fmla="*/ 431 w 3322"/>
                      <a:gd name="T59" fmla="*/ 3287 h 3932"/>
                      <a:gd name="T60" fmla="*/ 604 w 3322"/>
                      <a:gd name="T61" fmla="*/ 3483 h 3932"/>
                      <a:gd name="T62" fmla="*/ 799 w 3322"/>
                      <a:gd name="T63" fmla="*/ 3647 h 3932"/>
                      <a:gd name="T64" fmla="*/ 1014 w 3322"/>
                      <a:gd name="T65" fmla="*/ 3777 h 3932"/>
                      <a:gd name="T66" fmla="*/ 1246 w 3322"/>
                      <a:gd name="T67" fmla="*/ 3870 h 3932"/>
                      <a:gd name="T68" fmla="*/ 1367 w 3322"/>
                      <a:gd name="T69" fmla="*/ 3901 h 3932"/>
                      <a:gd name="T70" fmla="*/ 1490 w 3322"/>
                      <a:gd name="T71" fmla="*/ 3921 h 3932"/>
                      <a:gd name="T72" fmla="*/ 1618 w 3322"/>
                      <a:gd name="T73" fmla="*/ 3932 h 3932"/>
                      <a:gd name="T74" fmla="*/ 1746 w 3322"/>
                      <a:gd name="T75" fmla="*/ 3928 h 3932"/>
                      <a:gd name="T76" fmla="*/ 1872 w 3322"/>
                      <a:gd name="T77" fmla="*/ 3916 h 3932"/>
                      <a:gd name="T78" fmla="*/ 1995 w 3322"/>
                      <a:gd name="T79" fmla="*/ 3892 h 3932"/>
                      <a:gd name="T80" fmla="*/ 2154 w 3322"/>
                      <a:gd name="T81" fmla="*/ 3844 h 3932"/>
                      <a:gd name="T82" fmla="*/ 2381 w 3322"/>
                      <a:gd name="T83" fmla="*/ 3737 h 3932"/>
                      <a:gd name="T84" fmla="*/ 2588 w 3322"/>
                      <a:gd name="T85" fmla="*/ 3596 h 3932"/>
                      <a:gd name="T86" fmla="*/ 2777 w 3322"/>
                      <a:gd name="T87" fmla="*/ 3421 h 3932"/>
                      <a:gd name="T88" fmla="*/ 2941 w 3322"/>
                      <a:gd name="T89" fmla="*/ 3216 h 3932"/>
                      <a:gd name="T90" fmla="*/ 3081 w 3322"/>
                      <a:gd name="T91" fmla="*/ 2985 h 3932"/>
                      <a:gd name="T92" fmla="*/ 3190 w 3322"/>
                      <a:gd name="T93" fmla="*/ 2732 h 3932"/>
                      <a:gd name="T94" fmla="*/ 3268 w 3322"/>
                      <a:gd name="T95" fmla="*/ 2458 h 3932"/>
                      <a:gd name="T96" fmla="*/ 3313 w 3322"/>
                      <a:gd name="T97" fmla="*/ 2166 h 39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22"/>
                      <a:gd name="T148" fmla="*/ 0 h 3932"/>
                      <a:gd name="T149" fmla="*/ 3322 w 3322"/>
                      <a:gd name="T150" fmla="*/ 3932 h 39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22" h="3932">
                        <a:moveTo>
                          <a:pt x="3322" y="1966"/>
                        </a:moveTo>
                        <a:lnTo>
                          <a:pt x="3318" y="1864"/>
                        </a:lnTo>
                        <a:lnTo>
                          <a:pt x="3313" y="1764"/>
                        </a:lnTo>
                        <a:lnTo>
                          <a:pt x="3301" y="1666"/>
                        </a:lnTo>
                        <a:lnTo>
                          <a:pt x="3287" y="1570"/>
                        </a:lnTo>
                        <a:lnTo>
                          <a:pt x="3268" y="1475"/>
                        </a:lnTo>
                        <a:lnTo>
                          <a:pt x="3246" y="1382"/>
                        </a:lnTo>
                        <a:lnTo>
                          <a:pt x="3220" y="1290"/>
                        </a:lnTo>
                        <a:lnTo>
                          <a:pt x="3190" y="1201"/>
                        </a:lnTo>
                        <a:lnTo>
                          <a:pt x="3157" y="1114"/>
                        </a:lnTo>
                        <a:lnTo>
                          <a:pt x="3121" y="1028"/>
                        </a:lnTo>
                        <a:lnTo>
                          <a:pt x="3081" y="947"/>
                        </a:lnTo>
                        <a:lnTo>
                          <a:pt x="3038" y="868"/>
                        </a:lnTo>
                        <a:lnTo>
                          <a:pt x="2991" y="790"/>
                        </a:lnTo>
                        <a:lnTo>
                          <a:pt x="2941" y="716"/>
                        </a:lnTo>
                        <a:lnTo>
                          <a:pt x="2889" y="644"/>
                        </a:lnTo>
                        <a:lnTo>
                          <a:pt x="2834" y="576"/>
                        </a:lnTo>
                        <a:lnTo>
                          <a:pt x="2777" y="511"/>
                        </a:lnTo>
                        <a:lnTo>
                          <a:pt x="2716" y="449"/>
                        </a:lnTo>
                        <a:lnTo>
                          <a:pt x="2654" y="390"/>
                        </a:lnTo>
                        <a:lnTo>
                          <a:pt x="2588" y="337"/>
                        </a:lnTo>
                        <a:lnTo>
                          <a:pt x="2521" y="285"/>
                        </a:lnTo>
                        <a:lnTo>
                          <a:pt x="2452" y="237"/>
                        </a:lnTo>
                        <a:lnTo>
                          <a:pt x="2381" y="194"/>
                        </a:lnTo>
                        <a:lnTo>
                          <a:pt x="2306" y="154"/>
                        </a:lnTo>
                        <a:lnTo>
                          <a:pt x="2232" y="119"/>
                        </a:lnTo>
                        <a:lnTo>
                          <a:pt x="2154" y="88"/>
                        </a:lnTo>
                        <a:lnTo>
                          <a:pt x="2074" y="63"/>
                        </a:lnTo>
                        <a:lnTo>
                          <a:pt x="2035" y="50"/>
                        </a:lnTo>
                        <a:lnTo>
                          <a:pt x="1995" y="40"/>
                        </a:lnTo>
                        <a:lnTo>
                          <a:pt x="1953" y="32"/>
                        </a:lnTo>
                        <a:lnTo>
                          <a:pt x="1914" y="23"/>
                        </a:lnTo>
                        <a:lnTo>
                          <a:pt x="1872" y="16"/>
                        </a:lnTo>
                        <a:lnTo>
                          <a:pt x="1830" y="11"/>
                        </a:lnTo>
                        <a:lnTo>
                          <a:pt x="1787" y="6"/>
                        </a:lnTo>
                        <a:lnTo>
                          <a:pt x="1746" y="2"/>
                        </a:lnTo>
                        <a:lnTo>
                          <a:pt x="1702" y="0"/>
                        </a:lnTo>
                        <a:lnTo>
                          <a:pt x="1661" y="0"/>
                        </a:lnTo>
                        <a:lnTo>
                          <a:pt x="1618" y="0"/>
                        </a:lnTo>
                        <a:lnTo>
                          <a:pt x="1574" y="2"/>
                        </a:lnTo>
                        <a:lnTo>
                          <a:pt x="1533" y="6"/>
                        </a:lnTo>
                        <a:lnTo>
                          <a:pt x="1490" y="11"/>
                        </a:lnTo>
                        <a:lnTo>
                          <a:pt x="1448" y="16"/>
                        </a:lnTo>
                        <a:lnTo>
                          <a:pt x="1407" y="23"/>
                        </a:lnTo>
                        <a:lnTo>
                          <a:pt x="1367" y="32"/>
                        </a:lnTo>
                        <a:lnTo>
                          <a:pt x="1325" y="40"/>
                        </a:lnTo>
                        <a:lnTo>
                          <a:pt x="1286" y="50"/>
                        </a:lnTo>
                        <a:lnTo>
                          <a:pt x="1246" y="63"/>
                        </a:lnTo>
                        <a:lnTo>
                          <a:pt x="1166" y="88"/>
                        </a:lnTo>
                        <a:lnTo>
                          <a:pt x="1088" y="119"/>
                        </a:lnTo>
                        <a:lnTo>
                          <a:pt x="1014" y="154"/>
                        </a:lnTo>
                        <a:lnTo>
                          <a:pt x="939" y="194"/>
                        </a:lnTo>
                        <a:lnTo>
                          <a:pt x="869" y="237"/>
                        </a:lnTo>
                        <a:lnTo>
                          <a:pt x="799" y="285"/>
                        </a:lnTo>
                        <a:lnTo>
                          <a:pt x="732" y="337"/>
                        </a:lnTo>
                        <a:lnTo>
                          <a:pt x="666" y="390"/>
                        </a:lnTo>
                        <a:lnTo>
                          <a:pt x="604" y="449"/>
                        </a:lnTo>
                        <a:lnTo>
                          <a:pt x="543" y="511"/>
                        </a:lnTo>
                        <a:lnTo>
                          <a:pt x="486" y="576"/>
                        </a:lnTo>
                        <a:lnTo>
                          <a:pt x="431" y="644"/>
                        </a:lnTo>
                        <a:lnTo>
                          <a:pt x="379" y="716"/>
                        </a:lnTo>
                        <a:lnTo>
                          <a:pt x="329" y="790"/>
                        </a:lnTo>
                        <a:lnTo>
                          <a:pt x="282" y="868"/>
                        </a:lnTo>
                        <a:lnTo>
                          <a:pt x="241" y="947"/>
                        </a:lnTo>
                        <a:lnTo>
                          <a:pt x="199" y="1028"/>
                        </a:lnTo>
                        <a:lnTo>
                          <a:pt x="163" y="1114"/>
                        </a:lnTo>
                        <a:lnTo>
                          <a:pt x="130" y="1201"/>
                        </a:lnTo>
                        <a:lnTo>
                          <a:pt x="100" y="1290"/>
                        </a:lnTo>
                        <a:lnTo>
                          <a:pt x="74" y="1382"/>
                        </a:lnTo>
                        <a:lnTo>
                          <a:pt x="52" y="1475"/>
                        </a:lnTo>
                        <a:lnTo>
                          <a:pt x="33" y="1570"/>
                        </a:lnTo>
                        <a:lnTo>
                          <a:pt x="19" y="1666"/>
                        </a:lnTo>
                        <a:lnTo>
                          <a:pt x="7" y="1764"/>
                        </a:lnTo>
                        <a:lnTo>
                          <a:pt x="2" y="1864"/>
                        </a:lnTo>
                        <a:lnTo>
                          <a:pt x="0" y="1966"/>
                        </a:lnTo>
                        <a:lnTo>
                          <a:pt x="2" y="2068"/>
                        </a:lnTo>
                        <a:lnTo>
                          <a:pt x="7" y="2166"/>
                        </a:lnTo>
                        <a:lnTo>
                          <a:pt x="19" y="2266"/>
                        </a:lnTo>
                        <a:lnTo>
                          <a:pt x="33" y="2363"/>
                        </a:lnTo>
                        <a:lnTo>
                          <a:pt x="52" y="2458"/>
                        </a:lnTo>
                        <a:lnTo>
                          <a:pt x="74" y="2551"/>
                        </a:lnTo>
                        <a:lnTo>
                          <a:pt x="100" y="2642"/>
                        </a:lnTo>
                        <a:lnTo>
                          <a:pt x="130" y="2732"/>
                        </a:lnTo>
                        <a:lnTo>
                          <a:pt x="163" y="2818"/>
                        </a:lnTo>
                        <a:lnTo>
                          <a:pt x="199" y="2902"/>
                        </a:lnTo>
                        <a:lnTo>
                          <a:pt x="241" y="2985"/>
                        </a:lnTo>
                        <a:lnTo>
                          <a:pt x="282" y="3064"/>
                        </a:lnTo>
                        <a:lnTo>
                          <a:pt x="329" y="3142"/>
                        </a:lnTo>
                        <a:lnTo>
                          <a:pt x="379" y="3216"/>
                        </a:lnTo>
                        <a:lnTo>
                          <a:pt x="431" y="3287"/>
                        </a:lnTo>
                        <a:lnTo>
                          <a:pt x="486" y="3356"/>
                        </a:lnTo>
                        <a:lnTo>
                          <a:pt x="543" y="3421"/>
                        </a:lnTo>
                        <a:lnTo>
                          <a:pt x="604" y="3483"/>
                        </a:lnTo>
                        <a:lnTo>
                          <a:pt x="666" y="3540"/>
                        </a:lnTo>
                        <a:lnTo>
                          <a:pt x="732" y="3596"/>
                        </a:lnTo>
                        <a:lnTo>
                          <a:pt x="799" y="3647"/>
                        </a:lnTo>
                        <a:lnTo>
                          <a:pt x="869" y="3694"/>
                        </a:lnTo>
                        <a:lnTo>
                          <a:pt x="939" y="3737"/>
                        </a:lnTo>
                        <a:lnTo>
                          <a:pt x="1014" y="3777"/>
                        </a:lnTo>
                        <a:lnTo>
                          <a:pt x="1088" y="3813"/>
                        </a:lnTo>
                        <a:lnTo>
                          <a:pt x="1166" y="3844"/>
                        </a:lnTo>
                        <a:lnTo>
                          <a:pt x="1246" y="3870"/>
                        </a:lnTo>
                        <a:lnTo>
                          <a:pt x="1286" y="3882"/>
                        </a:lnTo>
                        <a:lnTo>
                          <a:pt x="1325" y="3892"/>
                        </a:lnTo>
                        <a:lnTo>
                          <a:pt x="1367" y="3901"/>
                        </a:lnTo>
                        <a:lnTo>
                          <a:pt x="1407" y="3909"/>
                        </a:lnTo>
                        <a:lnTo>
                          <a:pt x="1448" y="3916"/>
                        </a:lnTo>
                        <a:lnTo>
                          <a:pt x="1490" y="3921"/>
                        </a:lnTo>
                        <a:lnTo>
                          <a:pt x="1533" y="3927"/>
                        </a:lnTo>
                        <a:lnTo>
                          <a:pt x="1574" y="3928"/>
                        </a:lnTo>
                        <a:lnTo>
                          <a:pt x="1618" y="3932"/>
                        </a:lnTo>
                        <a:lnTo>
                          <a:pt x="1661" y="3932"/>
                        </a:lnTo>
                        <a:lnTo>
                          <a:pt x="1702" y="3932"/>
                        </a:lnTo>
                        <a:lnTo>
                          <a:pt x="1746" y="3928"/>
                        </a:lnTo>
                        <a:lnTo>
                          <a:pt x="1787" y="3927"/>
                        </a:lnTo>
                        <a:lnTo>
                          <a:pt x="1830" y="3921"/>
                        </a:lnTo>
                        <a:lnTo>
                          <a:pt x="1872" y="3916"/>
                        </a:lnTo>
                        <a:lnTo>
                          <a:pt x="1914" y="3909"/>
                        </a:lnTo>
                        <a:lnTo>
                          <a:pt x="1953" y="3901"/>
                        </a:lnTo>
                        <a:lnTo>
                          <a:pt x="1995" y="3892"/>
                        </a:lnTo>
                        <a:lnTo>
                          <a:pt x="2035" y="3882"/>
                        </a:lnTo>
                        <a:lnTo>
                          <a:pt x="2074" y="3870"/>
                        </a:lnTo>
                        <a:lnTo>
                          <a:pt x="2154" y="3844"/>
                        </a:lnTo>
                        <a:lnTo>
                          <a:pt x="2232" y="3813"/>
                        </a:lnTo>
                        <a:lnTo>
                          <a:pt x="2306" y="3777"/>
                        </a:lnTo>
                        <a:lnTo>
                          <a:pt x="2381" y="3737"/>
                        </a:lnTo>
                        <a:lnTo>
                          <a:pt x="2452" y="3694"/>
                        </a:lnTo>
                        <a:lnTo>
                          <a:pt x="2521" y="3647"/>
                        </a:lnTo>
                        <a:lnTo>
                          <a:pt x="2588" y="3596"/>
                        </a:lnTo>
                        <a:lnTo>
                          <a:pt x="2654" y="3540"/>
                        </a:lnTo>
                        <a:lnTo>
                          <a:pt x="2716" y="3483"/>
                        </a:lnTo>
                        <a:lnTo>
                          <a:pt x="2777" y="3421"/>
                        </a:lnTo>
                        <a:lnTo>
                          <a:pt x="2834" y="3356"/>
                        </a:lnTo>
                        <a:lnTo>
                          <a:pt x="2889" y="3287"/>
                        </a:lnTo>
                        <a:lnTo>
                          <a:pt x="2941" y="3216"/>
                        </a:lnTo>
                        <a:lnTo>
                          <a:pt x="2991" y="3142"/>
                        </a:lnTo>
                        <a:lnTo>
                          <a:pt x="3038" y="3064"/>
                        </a:lnTo>
                        <a:lnTo>
                          <a:pt x="3081" y="2985"/>
                        </a:lnTo>
                        <a:lnTo>
                          <a:pt x="3121" y="2902"/>
                        </a:lnTo>
                        <a:lnTo>
                          <a:pt x="3157" y="2818"/>
                        </a:lnTo>
                        <a:lnTo>
                          <a:pt x="3190" y="2732"/>
                        </a:lnTo>
                        <a:lnTo>
                          <a:pt x="3220" y="2642"/>
                        </a:lnTo>
                        <a:lnTo>
                          <a:pt x="3246" y="2551"/>
                        </a:lnTo>
                        <a:lnTo>
                          <a:pt x="3268" y="2458"/>
                        </a:lnTo>
                        <a:lnTo>
                          <a:pt x="3287" y="2363"/>
                        </a:lnTo>
                        <a:lnTo>
                          <a:pt x="3301" y="2266"/>
                        </a:lnTo>
                        <a:lnTo>
                          <a:pt x="3313" y="2166"/>
                        </a:lnTo>
                        <a:lnTo>
                          <a:pt x="3318" y="2068"/>
                        </a:lnTo>
                        <a:lnTo>
                          <a:pt x="3322" y="1966"/>
                        </a:lnTo>
                      </a:path>
                    </a:pathLst>
                  </a:custGeom>
                  <a:noFill/>
                  <a:ln w="38100">
                    <a:solidFill>
                      <a:srgbClr val="000000"/>
                    </a:solidFill>
                    <a:round/>
                    <a:headEnd/>
                    <a:tailEnd/>
                  </a:ln>
                </p:spPr>
                <p:txBody>
                  <a:bodyPr/>
                  <a:lstStyle/>
                  <a:p>
                    <a:endParaRPr lang="en-US"/>
                  </a:p>
                </p:txBody>
              </p:sp>
              <p:sp>
                <p:nvSpPr>
                  <p:cNvPr id="26644" name="Freeform 15"/>
                  <p:cNvSpPr>
                    <a:spLocks/>
                  </p:cNvSpPr>
                  <p:nvPr/>
                </p:nvSpPr>
                <p:spPr bwMode="auto">
                  <a:xfrm>
                    <a:off x="6811" y="10440"/>
                    <a:ext cx="416" cy="414"/>
                  </a:xfrm>
                  <a:custGeom>
                    <a:avLst/>
                    <a:gdLst>
                      <a:gd name="T0" fmla="*/ 414 w 416"/>
                      <a:gd name="T1" fmla="*/ 196 h 414"/>
                      <a:gd name="T2" fmla="*/ 412 w 416"/>
                      <a:gd name="T3" fmla="*/ 176 h 414"/>
                      <a:gd name="T4" fmla="*/ 409 w 416"/>
                      <a:gd name="T5" fmla="*/ 155 h 414"/>
                      <a:gd name="T6" fmla="*/ 402 w 416"/>
                      <a:gd name="T7" fmla="*/ 136 h 414"/>
                      <a:gd name="T8" fmla="*/ 395 w 416"/>
                      <a:gd name="T9" fmla="*/ 117 h 414"/>
                      <a:gd name="T10" fmla="*/ 379 w 416"/>
                      <a:gd name="T11" fmla="*/ 91 h 414"/>
                      <a:gd name="T12" fmla="*/ 353 w 416"/>
                      <a:gd name="T13" fmla="*/ 60 h 414"/>
                      <a:gd name="T14" fmla="*/ 324 w 416"/>
                      <a:gd name="T15" fmla="*/ 34 h 414"/>
                      <a:gd name="T16" fmla="*/ 298 w 416"/>
                      <a:gd name="T17" fmla="*/ 20 h 414"/>
                      <a:gd name="T18" fmla="*/ 279 w 416"/>
                      <a:gd name="T19" fmla="*/ 12 h 414"/>
                      <a:gd name="T20" fmla="*/ 260 w 416"/>
                      <a:gd name="T21" fmla="*/ 7 h 414"/>
                      <a:gd name="T22" fmla="*/ 239 w 416"/>
                      <a:gd name="T23" fmla="*/ 1 h 414"/>
                      <a:gd name="T24" fmla="*/ 218 w 416"/>
                      <a:gd name="T25" fmla="*/ 0 h 414"/>
                      <a:gd name="T26" fmla="*/ 196 w 416"/>
                      <a:gd name="T27" fmla="*/ 0 h 414"/>
                      <a:gd name="T28" fmla="*/ 175 w 416"/>
                      <a:gd name="T29" fmla="*/ 1 h 414"/>
                      <a:gd name="T30" fmla="*/ 156 w 416"/>
                      <a:gd name="T31" fmla="*/ 7 h 414"/>
                      <a:gd name="T32" fmla="*/ 135 w 416"/>
                      <a:gd name="T33" fmla="*/ 12 h 414"/>
                      <a:gd name="T34" fmla="*/ 118 w 416"/>
                      <a:gd name="T35" fmla="*/ 20 h 414"/>
                      <a:gd name="T36" fmla="*/ 90 w 416"/>
                      <a:gd name="T37" fmla="*/ 34 h 414"/>
                      <a:gd name="T38" fmla="*/ 61 w 416"/>
                      <a:gd name="T39" fmla="*/ 60 h 414"/>
                      <a:gd name="T40" fmla="*/ 35 w 416"/>
                      <a:gd name="T41" fmla="*/ 91 h 414"/>
                      <a:gd name="T42" fmla="*/ 19 w 416"/>
                      <a:gd name="T43" fmla="*/ 117 h 414"/>
                      <a:gd name="T44" fmla="*/ 13 w 416"/>
                      <a:gd name="T45" fmla="*/ 136 h 414"/>
                      <a:gd name="T46" fmla="*/ 6 w 416"/>
                      <a:gd name="T47" fmla="*/ 155 h 414"/>
                      <a:gd name="T48" fmla="*/ 2 w 416"/>
                      <a:gd name="T49" fmla="*/ 176 h 414"/>
                      <a:gd name="T50" fmla="*/ 0 w 416"/>
                      <a:gd name="T51" fmla="*/ 196 h 414"/>
                      <a:gd name="T52" fmla="*/ 0 w 416"/>
                      <a:gd name="T53" fmla="*/ 217 h 414"/>
                      <a:gd name="T54" fmla="*/ 2 w 416"/>
                      <a:gd name="T55" fmla="*/ 238 h 414"/>
                      <a:gd name="T56" fmla="*/ 6 w 416"/>
                      <a:gd name="T57" fmla="*/ 258 h 414"/>
                      <a:gd name="T58" fmla="*/ 13 w 416"/>
                      <a:gd name="T59" fmla="*/ 277 h 414"/>
                      <a:gd name="T60" fmla="*/ 19 w 416"/>
                      <a:gd name="T61" fmla="*/ 296 h 414"/>
                      <a:gd name="T62" fmla="*/ 35 w 416"/>
                      <a:gd name="T63" fmla="*/ 322 h 414"/>
                      <a:gd name="T64" fmla="*/ 61 w 416"/>
                      <a:gd name="T65" fmla="*/ 353 h 414"/>
                      <a:gd name="T66" fmla="*/ 90 w 416"/>
                      <a:gd name="T67" fmla="*/ 377 h 414"/>
                      <a:gd name="T68" fmla="*/ 118 w 416"/>
                      <a:gd name="T69" fmla="*/ 393 h 414"/>
                      <a:gd name="T70" fmla="*/ 135 w 416"/>
                      <a:gd name="T71" fmla="*/ 401 h 414"/>
                      <a:gd name="T72" fmla="*/ 156 w 416"/>
                      <a:gd name="T73" fmla="*/ 407 h 414"/>
                      <a:gd name="T74" fmla="*/ 175 w 416"/>
                      <a:gd name="T75" fmla="*/ 412 h 414"/>
                      <a:gd name="T76" fmla="*/ 196 w 416"/>
                      <a:gd name="T77" fmla="*/ 414 h 414"/>
                      <a:gd name="T78" fmla="*/ 218 w 416"/>
                      <a:gd name="T79" fmla="*/ 414 h 414"/>
                      <a:gd name="T80" fmla="*/ 239 w 416"/>
                      <a:gd name="T81" fmla="*/ 412 h 414"/>
                      <a:gd name="T82" fmla="*/ 260 w 416"/>
                      <a:gd name="T83" fmla="*/ 407 h 414"/>
                      <a:gd name="T84" fmla="*/ 279 w 416"/>
                      <a:gd name="T85" fmla="*/ 401 h 414"/>
                      <a:gd name="T86" fmla="*/ 298 w 416"/>
                      <a:gd name="T87" fmla="*/ 393 h 414"/>
                      <a:gd name="T88" fmla="*/ 324 w 416"/>
                      <a:gd name="T89" fmla="*/ 377 h 414"/>
                      <a:gd name="T90" fmla="*/ 353 w 416"/>
                      <a:gd name="T91" fmla="*/ 353 h 414"/>
                      <a:gd name="T92" fmla="*/ 379 w 416"/>
                      <a:gd name="T93" fmla="*/ 322 h 414"/>
                      <a:gd name="T94" fmla="*/ 395 w 416"/>
                      <a:gd name="T95" fmla="*/ 296 h 414"/>
                      <a:gd name="T96" fmla="*/ 402 w 416"/>
                      <a:gd name="T97" fmla="*/ 277 h 414"/>
                      <a:gd name="T98" fmla="*/ 409 w 416"/>
                      <a:gd name="T99" fmla="*/ 258 h 414"/>
                      <a:gd name="T100" fmla="*/ 412 w 416"/>
                      <a:gd name="T101" fmla="*/ 238 h 414"/>
                      <a:gd name="T102" fmla="*/ 414 w 416"/>
                      <a:gd name="T103" fmla="*/ 217 h 4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16"/>
                      <a:gd name="T157" fmla="*/ 0 h 414"/>
                      <a:gd name="T158" fmla="*/ 416 w 416"/>
                      <a:gd name="T159" fmla="*/ 414 h 41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16" h="414">
                        <a:moveTo>
                          <a:pt x="416" y="207"/>
                        </a:moveTo>
                        <a:lnTo>
                          <a:pt x="414" y="196"/>
                        </a:lnTo>
                        <a:lnTo>
                          <a:pt x="414" y="186"/>
                        </a:lnTo>
                        <a:lnTo>
                          <a:pt x="412" y="176"/>
                        </a:lnTo>
                        <a:lnTo>
                          <a:pt x="410" y="165"/>
                        </a:lnTo>
                        <a:lnTo>
                          <a:pt x="409" y="155"/>
                        </a:lnTo>
                        <a:lnTo>
                          <a:pt x="405" y="145"/>
                        </a:lnTo>
                        <a:lnTo>
                          <a:pt x="402" y="136"/>
                        </a:lnTo>
                        <a:lnTo>
                          <a:pt x="398" y="126"/>
                        </a:lnTo>
                        <a:lnTo>
                          <a:pt x="395" y="117"/>
                        </a:lnTo>
                        <a:lnTo>
                          <a:pt x="390" y="108"/>
                        </a:lnTo>
                        <a:lnTo>
                          <a:pt x="379" y="91"/>
                        </a:lnTo>
                        <a:lnTo>
                          <a:pt x="367" y="76"/>
                        </a:lnTo>
                        <a:lnTo>
                          <a:pt x="353" y="60"/>
                        </a:lnTo>
                        <a:lnTo>
                          <a:pt x="339" y="46"/>
                        </a:lnTo>
                        <a:lnTo>
                          <a:pt x="324" y="34"/>
                        </a:lnTo>
                        <a:lnTo>
                          <a:pt x="307" y="24"/>
                        </a:lnTo>
                        <a:lnTo>
                          <a:pt x="298" y="20"/>
                        </a:lnTo>
                        <a:lnTo>
                          <a:pt x="288" y="15"/>
                        </a:lnTo>
                        <a:lnTo>
                          <a:pt x="279" y="12"/>
                        </a:lnTo>
                        <a:lnTo>
                          <a:pt x="269" y="8"/>
                        </a:lnTo>
                        <a:lnTo>
                          <a:pt x="260" y="7"/>
                        </a:lnTo>
                        <a:lnTo>
                          <a:pt x="250" y="3"/>
                        </a:lnTo>
                        <a:lnTo>
                          <a:pt x="239" y="1"/>
                        </a:lnTo>
                        <a:lnTo>
                          <a:pt x="229" y="1"/>
                        </a:lnTo>
                        <a:lnTo>
                          <a:pt x="218" y="0"/>
                        </a:lnTo>
                        <a:lnTo>
                          <a:pt x="208" y="0"/>
                        </a:lnTo>
                        <a:lnTo>
                          <a:pt x="196" y="0"/>
                        </a:lnTo>
                        <a:lnTo>
                          <a:pt x="186" y="1"/>
                        </a:lnTo>
                        <a:lnTo>
                          <a:pt x="175" y="1"/>
                        </a:lnTo>
                        <a:lnTo>
                          <a:pt x="165" y="3"/>
                        </a:lnTo>
                        <a:lnTo>
                          <a:pt x="156" y="7"/>
                        </a:lnTo>
                        <a:lnTo>
                          <a:pt x="146" y="8"/>
                        </a:lnTo>
                        <a:lnTo>
                          <a:pt x="135" y="12"/>
                        </a:lnTo>
                        <a:lnTo>
                          <a:pt x="127" y="15"/>
                        </a:lnTo>
                        <a:lnTo>
                          <a:pt x="118" y="20"/>
                        </a:lnTo>
                        <a:lnTo>
                          <a:pt x="108" y="24"/>
                        </a:lnTo>
                        <a:lnTo>
                          <a:pt x="90" y="34"/>
                        </a:lnTo>
                        <a:lnTo>
                          <a:pt x="75" y="46"/>
                        </a:lnTo>
                        <a:lnTo>
                          <a:pt x="61" y="60"/>
                        </a:lnTo>
                        <a:lnTo>
                          <a:pt x="47" y="76"/>
                        </a:lnTo>
                        <a:lnTo>
                          <a:pt x="35" y="91"/>
                        </a:lnTo>
                        <a:lnTo>
                          <a:pt x="25" y="108"/>
                        </a:lnTo>
                        <a:lnTo>
                          <a:pt x="19" y="117"/>
                        </a:lnTo>
                        <a:lnTo>
                          <a:pt x="16" y="126"/>
                        </a:lnTo>
                        <a:lnTo>
                          <a:pt x="13" y="136"/>
                        </a:lnTo>
                        <a:lnTo>
                          <a:pt x="9" y="145"/>
                        </a:lnTo>
                        <a:lnTo>
                          <a:pt x="6" y="155"/>
                        </a:lnTo>
                        <a:lnTo>
                          <a:pt x="4" y="165"/>
                        </a:lnTo>
                        <a:lnTo>
                          <a:pt x="2" y="176"/>
                        </a:lnTo>
                        <a:lnTo>
                          <a:pt x="0" y="186"/>
                        </a:lnTo>
                        <a:lnTo>
                          <a:pt x="0" y="196"/>
                        </a:lnTo>
                        <a:lnTo>
                          <a:pt x="0" y="207"/>
                        </a:lnTo>
                        <a:lnTo>
                          <a:pt x="0" y="217"/>
                        </a:lnTo>
                        <a:lnTo>
                          <a:pt x="0" y="227"/>
                        </a:lnTo>
                        <a:lnTo>
                          <a:pt x="2" y="238"/>
                        </a:lnTo>
                        <a:lnTo>
                          <a:pt x="4" y="248"/>
                        </a:lnTo>
                        <a:lnTo>
                          <a:pt x="6" y="258"/>
                        </a:lnTo>
                        <a:lnTo>
                          <a:pt x="9" y="269"/>
                        </a:lnTo>
                        <a:lnTo>
                          <a:pt x="13" y="277"/>
                        </a:lnTo>
                        <a:lnTo>
                          <a:pt x="16" y="288"/>
                        </a:lnTo>
                        <a:lnTo>
                          <a:pt x="19" y="296"/>
                        </a:lnTo>
                        <a:lnTo>
                          <a:pt x="25" y="305"/>
                        </a:lnTo>
                        <a:lnTo>
                          <a:pt x="35" y="322"/>
                        </a:lnTo>
                        <a:lnTo>
                          <a:pt x="47" y="338"/>
                        </a:lnTo>
                        <a:lnTo>
                          <a:pt x="61" y="353"/>
                        </a:lnTo>
                        <a:lnTo>
                          <a:pt x="75" y="365"/>
                        </a:lnTo>
                        <a:lnTo>
                          <a:pt x="90" y="377"/>
                        </a:lnTo>
                        <a:lnTo>
                          <a:pt x="108" y="388"/>
                        </a:lnTo>
                        <a:lnTo>
                          <a:pt x="118" y="393"/>
                        </a:lnTo>
                        <a:lnTo>
                          <a:pt x="127" y="396"/>
                        </a:lnTo>
                        <a:lnTo>
                          <a:pt x="135" y="401"/>
                        </a:lnTo>
                        <a:lnTo>
                          <a:pt x="146" y="403"/>
                        </a:lnTo>
                        <a:lnTo>
                          <a:pt x="156" y="407"/>
                        </a:lnTo>
                        <a:lnTo>
                          <a:pt x="165" y="408"/>
                        </a:lnTo>
                        <a:lnTo>
                          <a:pt x="175" y="412"/>
                        </a:lnTo>
                        <a:lnTo>
                          <a:pt x="186" y="412"/>
                        </a:lnTo>
                        <a:lnTo>
                          <a:pt x="196" y="414"/>
                        </a:lnTo>
                        <a:lnTo>
                          <a:pt x="208" y="414"/>
                        </a:lnTo>
                        <a:lnTo>
                          <a:pt x="218" y="414"/>
                        </a:lnTo>
                        <a:lnTo>
                          <a:pt x="229" y="412"/>
                        </a:lnTo>
                        <a:lnTo>
                          <a:pt x="239" y="412"/>
                        </a:lnTo>
                        <a:lnTo>
                          <a:pt x="250" y="408"/>
                        </a:lnTo>
                        <a:lnTo>
                          <a:pt x="260" y="407"/>
                        </a:lnTo>
                        <a:lnTo>
                          <a:pt x="269" y="403"/>
                        </a:lnTo>
                        <a:lnTo>
                          <a:pt x="279" y="401"/>
                        </a:lnTo>
                        <a:lnTo>
                          <a:pt x="288" y="396"/>
                        </a:lnTo>
                        <a:lnTo>
                          <a:pt x="298" y="393"/>
                        </a:lnTo>
                        <a:lnTo>
                          <a:pt x="307" y="388"/>
                        </a:lnTo>
                        <a:lnTo>
                          <a:pt x="324" y="377"/>
                        </a:lnTo>
                        <a:lnTo>
                          <a:pt x="339" y="365"/>
                        </a:lnTo>
                        <a:lnTo>
                          <a:pt x="353" y="353"/>
                        </a:lnTo>
                        <a:lnTo>
                          <a:pt x="367" y="338"/>
                        </a:lnTo>
                        <a:lnTo>
                          <a:pt x="379" y="322"/>
                        </a:lnTo>
                        <a:lnTo>
                          <a:pt x="390" y="305"/>
                        </a:lnTo>
                        <a:lnTo>
                          <a:pt x="395" y="296"/>
                        </a:lnTo>
                        <a:lnTo>
                          <a:pt x="398" y="288"/>
                        </a:lnTo>
                        <a:lnTo>
                          <a:pt x="402" y="277"/>
                        </a:lnTo>
                        <a:lnTo>
                          <a:pt x="405" y="269"/>
                        </a:lnTo>
                        <a:lnTo>
                          <a:pt x="409" y="258"/>
                        </a:lnTo>
                        <a:lnTo>
                          <a:pt x="410" y="248"/>
                        </a:lnTo>
                        <a:lnTo>
                          <a:pt x="412" y="238"/>
                        </a:lnTo>
                        <a:lnTo>
                          <a:pt x="414" y="227"/>
                        </a:lnTo>
                        <a:lnTo>
                          <a:pt x="414" y="217"/>
                        </a:lnTo>
                        <a:lnTo>
                          <a:pt x="416" y="207"/>
                        </a:lnTo>
                      </a:path>
                    </a:pathLst>
                  </a:custGeom>
                  <a:noFill/>
                  <a:ln w="38100">
                    <a:solidFill>
                      <a:srgbClr val="000000"/>
                    </a:solidFill>
                    <a:round/>
                    <a:headEnd/>
                    <a:tailEnd/>
                  </a:ln>
                </p:spPr>
                <p:txBody>
                  <a:bodyPr/>
                  <a:lstStyle/>
                  <a:p>
                    <a:endParaRPr lang="en-US"/>
                  </a:p>
                </p:txBody>
              </p:sp>
              <p:sp>
                <p:nvSpPr>
                  <p:cNvPr id="26645" name="Freeform 16"/>
                  <p:cNvSpPr>
                    <a:spLocks/>
                  </p:cNvSpPr>
                  <p:nvPr/>
                </p:nvSpPr>
                <p:spPr bwMode="auto">
                  <a:xfrm>
                    <a:off x="6037" y="11520"/>
                    <a:ext cx="623" cy="620"/>
                  </a:xfrm>
                  <a:custGeom>
                    <a:avLst/>
                    <a:gdLst>
                      <a:gd name="T0" fmla="*/ 0 w 623"/>
                      <a:gd name="T1" fmla="*/ 620 h 620"/>
                      <a:gd name="T2" fmla="*/ 31 w 623"/>
                      <a:gd name="T3" fmla="*/ 619 h 620"/>
                      <a:gd name="T4" fmla="*/ 62 w 623"/>
                      <a:gd name="T5" fmla="*/ 617 h 620"/>
                      <a:gd name="T6" fmla="*/ 93 w 623"/>
                      <a:gd name="T7" fmla="*/ 613 h 620"/>
                      <a:gd name="T8" fmla="*/ 124 w 623"/>
                      <a:gd name="T9" fmla="*/ 608 h 620"/>
                      <a:gd name="T10" fmla="*/ 155 w 623"/>
                      <a:gd name="T11" fmla="*/ 601 h 620"/>
                      <a:gd name="T12" fmla="*/ 185 w 623"/>
                      <a:gd name="T13" fmla="*/ 593 h 620"/>
                      <a:gd name="T14" fmla="*/ 213 w 623"/>
                      <a:gd name="T15" fmla="*/ 582 h 620"/>
                      <a:gd name="T16" fmla="*/ 242 w 623"/>
                      <a:gd name="T17" fmla="*/ 572 h 620"/>
                      <a:gd name="T18" fmla="*/ 270 w 623"/>
                      <a:gd name="T19" fmla="*/ 558 h 620"/>
                      <a:gd name="T20" fmla="*/ 296 w 623"/>
                      <a:gd name="T21" fmla="*/ 544 h 620"/>
                      <a:gd name="T22" fmla="*/ 322 w 623"/>
                      <a:gd name="T23" fmla="*/ 531 h 620"/>
                      <a:gd name="T24" fmla="*/ 348 w 623"/>
                      <a:gd name="T25" fmla="*/ 513 h 620"/>
                      <a:gd name="T26" fmla="*/ 372 w 623"/>
                      <a:gd name="T27" fmla="*/ 496 h 620"/>
                      <a:gd name="T28" fmla="*/ 396 w 623"/>
                      <a:gd name="T29" fmla="*/ 479 h 620"/>
                      <a:gd name="T30" fmla="*/ 418 w 623"/>
                      <a:gd name="T31" fmla="*/ 458 h 620"/>
                      <a:gd name="T32" fmla="*/ 439 w 623"/>
                      <a:gd name="T33" fmla="*/ 437 h 620"/>
                      <a:gd name="T34" fmla="*/ 460 w 623"/>
                      <a:gd name="T35" fmla="*/ 417 h 620"/>
                      <a:gd name="T36" fmla="*/ 479 w 623"/>
                      <a:gd name="T37" fmla="*/ 394 h 620"/>
                      <a:gd name="T38" fmla="*/ 498 w 623"/>
                      <a:gd name="T39" fmla="*/ 370 h 620"/>
                      <a:gd name="T40" fmla="*/ 515 w 623"/>
                      <a:gd name="T41" fmla="*/ 346 h 620"/>
                      <a:gd name="T42" fmla="*/ 531 w 623"/>
                      <a:gd name="T43" fmla="*/ 322 h 620"/>
                      <a:gd name="T44" fmla="*/ 546 w 623"/>
                      <a:gd name="T45" fmla="*/ 294 h 620"/>
                      <a:gd name="T46" fmla="*/ 560 w 623"/>
                      <a:gd name="T47" fmla="*/ 268 h 620"/>
                      <a:gd name="T48" fmla="*/ 572 w 623"/>
                      <a:gd name="T49" fmla="*/ 241 h 620"/>
                      <a:gd name="T50" fmla="*/ 585 w 623"/>
                      <a:gd name="T51" fmla="*/ 213 h 620"/>
                      <a:gd name="T52" fmla="*/ 593 w 623"/>
                      <a:gd name="T53" fmla="*/ 184 h 620"/>
                      <a:gd name="T54" fmla="*/ 602 w 623"/>
                      <a:gd name="T55" fmla="*/ 155 h 620"/>
                      <a:gd name="T56" fmla="*/ 609 w 623"/>
                      <a:gd name="T57" fmla="*/ 124 h 620"/>
                      <a:gd name="T58" fmla="*/ 614 w 623"/>
                      <a:gd name="T59" fmla="*/ 94 h 620"/>
                      <a:gd name="T60" fmla="*/ 619 w 623"/>
                      <a:gd name="T61" fmla="*/ 63 h 620"/>
                      <a:gd name="T62" fmla="*/ 621 w 623"/>
                      <a:gd name="T63" fmla="*/ 31 h 620"/>
                      <a:gd name="T64" fmla="*/ 623 w 623"/>
                      <a:gd name="T65" fmla="*/ 0 h 6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3"/>
                      <a:gd name="T100" fmla="*/ 0 h 620"/>
                      <a:gd name="T101" fmla="*/ 623 w 623"/>
                      <a:gd name="T102" fmla="*/ 620 h 6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3" h="620">
                        <a:moveTo>
                          <a:pt x="0" y="620"/>
                        </a:moveTo>
                        <a:lnTo>
                          <a:pt x="31" y="619"/>
                        </a:lnTo>
                        <a:lnTo>
                          <a:pt x="62" y="617"/>
                        </a:lnTo>
                        <a:lnTo>
                          <a:pt x="93" y="613"/>
                        </a:lnTo>
                        <a:lnTo>
                          <a:pt x="124" y="608"/>
                        </a:lnTo>
                        <a:lnTo>
                          <a:pt x="155" y="601"/>
                        </a:lnTo>
                        <a:lnTo>
                          <a:pt x="185" y="593"/>
                        </a:lnTo>
                        <a:lnTo>
                          <a:pt x="213" y="582"/>
                        </a:lnTo>
                        <a:lnTo>
                          <a:pt x="242" y="572"/>
                        </a:lnTo>
                        <a:lnTo>
                          <a:pt x="270" y="558"/>
                        </a:lnTo>
                        <a:lnTo>
                          <a:pt x="296" y="544"/>
                        </a:lnTo>
                        <a:lnTo>
                          <a:pt x="322" y="531"/>
                        </a:lnTo>
                        <a:lnTo>
                          <a:pt x="348" y="513"/>
                        </a:lnTo>
                        <a:lnTo>
                          <a:pt x="372" y="496"/>
                        </a:lnTo>
                        <a:lnTo>
                          <a:pt x="396" y="479"/>
                        </a:lnTo>
                        <a:lnTo>
                          <a:pt x="418" y="458"/>
                        </a:lnTo>
                        <a:lnTo>
                          <a:pt x="439" y="437"/>
                        </a:lnTo>
                        <a:lnTo>
                          <a:pt x="460" y="417"/>
                        </a:lnTo>
                        <a:lnTo>
                          <a:pt x="479" y="394"/>
                        </a:lnTo>
                        <a:lnTo>
                          <a:pt x="498" y="370"/>
                        </a:lnTo>
                        <a:lnTo>
                          <a:pt x="515" y="346"/>
                        </a:lnTo>
                        <a:lnTo>
                          <a:pt x="531" y="322"/>
                        </a:lnTo>
                        <a:lnTo>
                          <a:pt x="546" y="294"/>
                        </a:lnTo>
                        <a:lnTo>
                          <a:pt x="560" y="268"/>
                        </a:lnTo>
                        <a:lnTo>
                          <a:pt x="572" y="241"/>
                        </a:lnTo>
                        <a:lnTo>
                          <a:pt x="585" y="213"/>
                        </a:lnTo>
                        <a:lnTo>
                          <a:pt x="593" y="184"/>
                        </a:lnTo>
                        <a:lnTo>
                          <a:pt x="602" y="155"/>
                        </a:lnTo>
                        <a:lnTo>
                          <a:pt x="609" y="124"/>
                        </a:lnTo>
                        <a:lnTo>
                          <a:pt x="614" y="94"/>
                        </a:lnTo>
                        <a:lnTo>
                          <a:pt x="619" y="63"/>
                        </a:lnTo>
                        <a:lnTo>
                          <a:pt x="621" y="31"/>
                        </a:lnTo>
                        <a:lnTo>
                          <a:pt x="623" y="0"/>
                        </a:lnTo>
                      </a:path>
                    </a:pathLst>
                  </a:custGeom>
                  <a:noFill/>
                  <a:ln w="38100">
                    <a:solidFill>
                      <a:srgbClr val="000000"/>
                    </a:solidFill>
                    <a:round/>
                    <a:headEnd/>
                    <a:tailEnd/>
                  </a:ln>
                </p:spPr>
                <p:txBody>
                  <a:bodyPr/>
                  <a:lstStyle/>
                  <a:p>
                    <a:endParaRPr lang="en-US"/>
                  </a:p>
                </p:txBody>
              </p:sp>
              <p:sp>
                <p:nvSpPr>
                  <p:cNvPr id="26646" name="Freeform 17"/>
                  <p:cNvSpPr>
                    <a:spLocks/>
                  </p:cNvSpPr>
                  <p:nvPr/>
                </p:nvSpPr>
                <p:spPr bwMode="auto">
                  <a:xfrm>
                    <a:off x="5400" y="11520"/>
                    <a:ext cx="623" cy="620"/>
                  </a:xfrm>
                  <a:custGeom>
                    <a:avLst/>
                    <a:gdLst>
                      <a:gd name="T0" fmla="*/ 623 w 623"/>
                      <a:gd name="T1" fmla="*/ 620 h 620"/>
                      <a:gd name="T2" fmla="*/ 590 w 623"/>
                      <a:gd name="T3" fmla="*/ 619 h 620"/>
                      <a:gd name="T4" fmla="*/ 559 w 623"/>
                      <a:gd name="T5" fmla="*/ 617 h 620"/>
                      <a:gd name="T6" fmla="*/ 528 w 623"/>
                      <a:gd name="T7" fmla="*/ 613 h 620"/>
                      <a:gd name="T8" fmla="*/ 496 w 623"/>
                      <a:gd name="T9" fmla="*/ 608 h 620"/>
                      <a:gd name="T10" fmla="*/ 467 w 623"/>
                      <a:gd name="T11" fmla="*/ 601 h 620"/>
                      <a:gd name="T12" fmla="*/ 436 w 623"/>
                      <a:gd name="T13" fmla="*/ 593 h 620"/>
                      <a:gd name="T14" fmla="*/ 408 w 623"/>
                      <a:gd name="T15" fmla="*/ 582 h 620"/>
                      <a:gd name="T16" fmla="*/ 379 w 623"/>
                      <a:gd name="T17" fmla="*/ 572 h 620"/>
                      <a:gd name="T18" fmla="*/ 351 w 623"/>
                      <a:gd name="T19" fmla="*/ 558 h 620"/>
                      <a:gd name="T20" fmla="*/ 325 w 623"/>
                      <a:gd name="T21" fmla="*/ 544 h 620"/>
                      <a:gd name="T22" fmla="*/ 299 w 623"/>
                      <a:gd name="T23" fmla="*/ 531 h 620"/>
                      <a:gd name="T24" fmla="*/ 273 w 623"/>
                      <a:gd name="T25" fmla="*/ 513 h 620"/>
                      <a:gd name="T26" fmla="*/ 249 w 623"/>
                      <a:gd name="T27" fmla="*/ 496 h 620"/>
                      <a:gd name="T28" fmla="*/ 227 w 623"/>
                      <a:gd name="T29" fmla="*/ 479 h 620"/>
                      <a:gd name="T30" fmla="*/ 202 w 623"/>
                      <a:gd name="T31" fmla="*/ 458 h 620"/>
                      <a:gd name="T32" fmla="*/ 182 w 623"/>
                      <a:gd name="T33" fmla="*/ 437 h 620"/>
                      <a:gd name="T34" fmla="*/ 161 w 623"/>
                      <a:gd name="T35" fmla="*/ 417 h 620"/>
                      <a:gd name="T36" fmla="*/ 142 w 623"/>
                      <a:gd name="T37" fmla="*/ 394 h 620"/>
                      <a:gd name="T38" fmla="*/ 123 w 623"/>
                      <a:gd name="T39" fmla="*/ 370 h 620"/>
                      <a:gd name="T40" fmla="*/ 105 w 623"/>
                      <a:gd name="T41" fmla="*/ 346 h 620"/>
                      <a:gd name="T42" fmla="*/ 90 w 623"/>
                      <a:gd name="T43" fmla="*/ 322 h 620"/>
                      <a:gd name="T44" fmla="*/ 74 w 623"/>
                      <a:gd name="T45" fmla="*/ 294 h 620"/>
                      <a:gd name="T46" fmla="*/ 60 w 623"/>
                      <a:gd name="T47" fmla="*/ 268 h 620"/>
                      <a:gd name="T48" fmla="*/ 48 w 623"/>
                      <a:gd name="T49" fmla="*/ 241 h 620"/>
                      <a:gd name="T50" fmla="*/ 36 w 623"/>
                      <a:gd name="T51" fmla="*/ 213 h 620"/>
                      <a:gd name="T52" fmla="*/ 28 w 623"/>
                      <a:gd name="T53" fmla="*/ 184 h 620"/>
                      <a:gd name="T54" fmla="*/ 19 w 623"/>
                      <a:gd name="T55" fmla="*/ 155 h 620"/>
                      <a:gd name="T56" fmla="*/ 12 w 623"/>
                      <a:gd name="T57" fmla="*/ 124 h 620"/>
                      <a:gd name="T58" fmla="*/ 7 w 623"/>
                      <a:gd name="T59" fmla="*/ 94 h 620"/>
                      <a:gd name="T60" fmla="*/ 2 w 623"/>
                      <a:gd name="T61" fmla="*/ 63 h 620"/>
                      <a:gd name="T62" fmla="*/ 0 w 623"/>
                      <a:gd name="T63" fmla="*/ 31 h 620"/>
                      <a:gd name="T64" fmla="*/ 0 w 623"/>
                      <a:gd name="T65" fmla="*/ 0 h 6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3"/>
                      <a:gd name="T100" fmla="*/ 0 h 620"/>
                      <a:gd name="T101" fmla="*/ 623 w 623"/>
                      <a:gd name="T102" fmla="*/ 620 h 6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3" h="620">
                        <a:moveTo>
                          <a:pt x="623" y="620"/>
                        </a:moveTo>
                        <a:lnTo>
                          <a:pt x="590" y="619"/>
                        </a:lnTo>
                        <a:lnTo>
                          <a:pt x="559" y="617"/>
                        </a:lnTo>
                        <a:lnTo>
                          <a:pt x="528" y="613"/>
                        </a:lnTo>
                        <a:lnTo>
                          <a:pt x="496" y="608"/>
                        </a:lnTo>
                        <a:lnTo>
                          <a:pt x="467" y="601"/>
                        </a:lnTo>
                        <a:lnTo>
                          <a:pt x="436" y="593"/>
                        </a:lnTo>
                        <a:lnTo>
                          <a:pt x="408" y="582"/>
                        </a:lnTo>
                        <a:lnTo>
                          <a:pt x="379" y="572"/>
                        </a:lnTo>
                        <a:lnTo>
                          <a:pt x="351" y="558"/>
                        </a:lnTo>
                        <a:lnTo>
                          <a:pt x="325" y="544"/>
                        </a:lnTo>
                        <a:lnTo>
                          <a:pt x="299" y="531"/>
                        </a:lnTo>
                        <a:lnTo>
                          <a:pt x="273" y="513"/>
                        </a:lnTo>
                        <a:lnTo>
                          <a:pt x="249" y="496"/>
                        </a:lnTo>
                        <a:lnTo>
                          <a:pt x="227" y="479"/>
                        </a:lnTo>
                        <a:lnTo>
                          <a:pt x="202" y="458"/>
                        </a:lnTo>
                        <a:lnTo>
                          <a:pt x="182" y="437"/>
                        </a:lnTo>
                        <a:lnTo>
                          <a:pt x="161" y="417"/>
                        </a:lnTo>
                        <a:lnTo>
                          <a:pt x="142" y="394"/>
                        </a:lnTo>
                        <a:lnTo>
                          <a:pt x="123" y="370"/>
                        </a:lnTo>
                        <a:lnTo>
                          <a:pt x="105" y="346"/>
                        </a:lnTo>
                        <a:lnTo>
                          <a:pt x="90" y="322"/>
                        </a:lnTo>
                        <a:lnTo>
                          <a:pt x="74" y="294"/>
                        </a:lnTo>
                        <a:lnTo>
                          <a:pt x="60" y="268"/>
                        </a:lnTo>
                        <a:lnTo>
                          <a:pt x="48" y="241"/>
                        </a:lnTo>
                        <a:lnTo>
                          <a:pt x="36" y="213"/>
                        </a:lnTo>
                        <a:lnTo>
                          <a:pt x="28" y="184"/>
                        </a:lnTo>
                        <a:lnTo>
                          <a:pt x="19" y="155"/>
                        </a:lnTo>
                        <a:lnTo>
                          <a:pt x="12" y="124"/>
                        </a:lnTo>
                        <a:lnTo>
                          <a:pt x="7" y="94"/>
                        </a:lnTo>
                        <a:lnTo>
                          <a:pt x="2" y="63"/>
                        </a:lnTo>
                        <a:lnTo>
                          <a:pt x="0" y="31"/>
                        </a:lnTo>
                        <a:lnTo>
                          <a:pt x="0" y="0"/>
                        </a:lnTo>
                      </a:path>
                    </a:pathLst>
                  </a:custGeom>
                  <a:noFill/>
                  <a:ln w="38100">
                    <a:solidFill>
                      <a:srgbClr val="000000"/>
                    </a:solidFill>
                    <a:round/>
                    <a:headEnd/>
                    <a:tailEnd/>
                  </a:ln>
                </p:spPr>
                <p:txBody>
                  <a:bodyPr/>
                  <a:lstStyle/>
                  <a:p>
                    <a:endParaRPr lang="en-US"/>
                  </a:p>
                </p:txBody>
              </p:sp>
              <p:sp>
                <p:nvSpPr>
                  <p:cNvPr id="26647" name="Freeform 18"/>
                  <p:cNvSpPr>
                    <a:spLocks/>
                  </p:cNvSpPr>
                  <p:nvPr/>
                </p:nvSpPr>
                <p:spPr bwMode="auto">
                  <a:xfrm>
                    <a:off x="4860" y="10440"/>
                    <a:ext cx="415" cy="414"/>
                  </a:xfrm>
                  <a:custGeom>
                    <a:avLst/>
                    <a:gdLst>
                      <a:gd name="T0" fmla="*/ 413 w 415"/>
                      <a:gd name="T1" fmla="*/ 196 h 414"/>
                      <a:gd name="T2" fmla="*/ 412 w 415"/>
                      <a:gd name="T3" fmla="*/ 176 h 414"/>
                      <a:gd name="T4" fmla="*/ 408 w 415"/>
                      <a:gd name="T5" fmla="*/ 155 h 414"/>
                      <a:gd name="T6" fmla="*/ 401 w 415"/>
                      <a:gd name="T7" fmla="*/ 136 h 414"/>
                      <a:gd name="T8" fmla="*/ 394 w 415"/>
                      <a:gd name="T9" fmla="*/ 117 h 414"/>
                      <a:gd name="T10" fmla="*/ 379 w 415"/>
                      <a:gd name="T11" fmla="*/ 91 h 414"/>
                      <a:gd name="T12" fmla="*/ 353 w 415"/>
                      <a:gd name="T13" fmla="*/ 60 h 414"/>
                      <a:gd name="T14" fmla="*/ 323 w 415"/>
                      <a:gd name="T15" fmla="*/ 34 h 414"/>
                      <a:gd name="T16" fmla="*/ 297 w 415"/>
                      <a:gd name="T17" fmla="*/ 20 h 414"/>
                      <a:gd name="T18" fmla="*/ 278 w 415"/>
                      <a:gd name="T19" fmla="*/ 12 h 414"/>
                      <a:gd name="T20" fmla="*/ 259 w 415"/>
                      <a:gd name="T21" fmla="*/ 7 h 414"/>
                      <a:gd name="T22" fmla="*/ 239 w 415"/>
                      <a:gd name="T23" fmla="*/ 1 h 414"/>
                      <a:gd name="T24" fmla="*/ 218 w 415"/>
                      <a:gd name="T25" fmla="*/ 0 h 414"/>
                      <a:gd name="T26" fmla="*/ 195 w 415"/>
                      <a:gd name="T27" fmla="*/ 0 h 414"/>
                      <a:gd name="T28" fmla="*/ 175 w 415"/>
                      <a:gd name="T29" fmla="*/ 1 h 414"/>
                      <a:gd name="T30" fmla="*/ 156 w 415"/>
                      <a:gd name="T31" fmla="*/ 7 h 414"/>
                      <a:gd name="T32" fmla="*/ 135 w 415"/>
                      <a:gd name="T33" fmla="*/ 12 h 414"/>
                      <a:gd name="T34" fmla="*/ 116 w 415"/>
                      <a:gd name="T35" fmla="*/ 20 h 414"/>
                      <a:gd name="T36" fmla="*/ 90 w 415"/>
                      <a:gd name="T37" fmla="*/ 34 h 414"/>
                      <a:gd name="T38" fmla="*/ 60 w 415"/>
                      <a:gd name="T39" fmla="*/ 60 h 414"/>
                      <a:gd name="T40" fmla="*/ 34 w 415"/>
                      <a:gd name="T41" fmla="*/ 91 h 414"/>
                      <a:gd name="T42" fmla="*/ 19 w 415"/>
                      <a:gd name="T43" fmla="*/ 117 h 414"/>
                      <a:gd name="T44" fmla="*/ 12 w 415"/>
                      <a:gd name="T45" fmla="*/ 136 h 414"/>
                      <a:gd name="T46" fmla="*/ 5 w 415"/>
                      <a:gd name="T47" fmla="*/ 155 h 414"/>
                      <a:gd name="T48" fmla="*/ 2 w 415"/>
                      <a:gd name="T49" fmla="*/ 176 h 414"/>
                      <a:gd name="T50" fmla="*/ 0 w 415"/>
                      <a:gd name="T51" fmla="*/ 196 h 414"/>
                      <a:gd name="T52" fmla="*/ 0 w 415"/>
                      <a:gd name="T53" fmla="*/ 217 h 414"/>
                      <a:gd name="T54" fmla="*/ 2 w 415"/>
                      <a:gd name="T55" fmla="*/ 238 h 414"/>
                      <a:gd name="T56" fmla="*/ 5 w 415"/>
                      <a:gd name="T57" fmla="*/ 258 h 414"/>
                      <a:gd name="T58" fmla="*/ 12 w 415"/>
                      <a:gd name="T59" fmla="*/ 277 h 414"/>
                      <a:gd name="T60" fmla="*/ 19 w 415"/>
                      <a:gd name="T61" fmla="*/ 296 h 414"/>
                      <a:gd name="T62" fmla="*/ 34 w 415"/>
                      <a:gd name="T63" fmla="*/ 322 h 414"/>
                      <a:gd name="T64" fmla="*/ 60 w 415"/>
                      <a:gd name="T65" fmla="*/ 353 h 414"/>
                      <a:gd name="T66" fmla="*/ 90 w 415"/>
                      <a:gd name="T67" fmla="*/ 377 h 414"/>
                      <a:gd name="T68" fmla="*/ 116 w 415"/>
                      <a:gd name="T69" fmla="*/ 393 h 414"/>
                      <a:gd name="T70" fmla="*/ 135 w 415"/>
                      <a:gd name="T71" fmla="*/ 401 h 414"/>
                      <a:gd name="T72" fmla="*/ 156 w 415"/>
                      <a:gd name="T73" fmla="*/ 407 h 414"/>
                      <a:gd name="T74" fmla="*/ 175 w 415"/>
                      <a:gd name="T75" fmla="*/ 410 h 414"/>
                      <a:gd name="T76" fmla="*/ 195 w 415"/>
                      <a:gd name="T77" fmla="*/ 414 h 414"/>
                      <a:gd name="T78" fmla="*/ 218 w 415"/>
                      <a:gd name="T79" fmla="*/ 414 h 414"/>
                      <a:gd name="T80" fmla="*/ 239 w 415"/>
                      <a:gd name="T81" fmla="*/ 410 h 414"/>
                      <a:gd name="T82" fmla="*/ 259 w 415"/>
                      <a:gd name="T83" fmla="*/ 407 h 414"/>
                      <a:gd name="T84" fmla="*/ 278 w 415"/>
                      <a:gd name="T85" fmla="*/ 401 h 414"/>
                      <a:gd name="T86" fmla="*/ 297 w 415"/>
                      <a:gd name="T87" fmla="*/ 393 h 414"/>
                      <a:gd name="T88" fmla="*/ 323 w 415"/>
                      <a:gd name="T89" fmla="*/ 377 h 414"/>
                      <a:gd name="T90" fmla="*/ 353 w 415"/>
                      <a:gd name="T91" fmla="*/ 353 h 414"/>
                      <a:gd name="T92" fmla="*/ 379 w 415"/>
                      <a:gd name="T93" fmla="*/ 322 h 414"/>
                      <a:gd name="T94" fmla="*/ 394 w 415"/>
                      <a:gd name="T95" fmla="*/ 296 h 414"/>
                      <a:gd name="T96" fmla="*/ 401 w 415"/>
                      <a:gd name="T97" fmla="*/ 277 h 414"/>
                      <a:gd name="T98" fmla="*/ 408 w 415"/>
                      <a:gd name="T99" fmla="*/ 258 h 414"/>
                      <a:gd name="T100" fmla="*/ 412 w 415"/>
                      <a:gd name="T101" fmla="*/ 238 h 414"/>
                      <a:gd name="T102" fmla="*/ 413 w 415"/>
                      <a:gd name="T103" fmla="*/ 217 h 4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15"/>
                      <a:gd name="T157" fmla="*/ 0 h 414"/>
                      <a:gd name="T158" fmla="*/ 415 w 415"/>
                      <a:gd name="T159" fmla="*/ 414 h 41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15" h="414">
                        <a:moveTo>
                          <a:pt x="415" y="207"/>
                        </a:moveTo>
                        <a:lnTo>
                          <a:pt x="413" y="196"/>
                        </a:lnTo>
                        <a:lnTo>
                          <a:pt x="413" y="186"/>
                        </a:lnTo>
                        <a:lnTo>
                          <a:pt x="412" y="176"/>
                        </a:lnTo>
                        <a:lnTo>
                          <a:pt x="410" y="165"/>
                        </a:lnTo>
                        <a:lnTo>
                          <a:pt x="408" y="155"/>
                        </a:lnTo>
                        <a:lnTo>
                          <a:pt x="405" y="145"/>
                        </a:lnTo>
                        <a:lnTo>
                          <a:pt x="401" y="136"/>
                        </a:lnTo>
                        <a:lnTo>
                          <a:pt x="398" y="126"/>
                        </a:lnTo>
                        <a:lnTo>
                          <a:pt x="394" y="117"/>
                        </a:lnTo>
                        <a:lnTo>
                          <a:pt x="389" y="108"/>
                        </a:lnTo>
                        <a:lnTo>
                          <a:pt x="379" y="91"/>
                        </a:lnTo>
                        <a:lnTo>
                          <a:pt x="367" y="76"/>
                        </a:lnTo>
                        <a:lnTo>
                          <a:pt x="353" y="60"/>
                        </a:lnTo>
                        <a:lnTo>
                          <a:pt x="339" y="46"/>
                        </a:lnTo>
                        <a:lnTo>
                          <a:pt x="323" y="34"/>
                        </a:lnTo>
                        <a:lnTo>
                          <a:pt x="306" y="24"/>
                        </a:lnTo>
                        <a:lnTo>
                          <a:pt x="297" y="20"/>
                        </a:lnTo>
                        <a:lnTo>
                          <a:pt x="287" y="15"/>
                        </a:lnTo>
                        <a:lnTo>
                          <a:pt x="278" y="12"/>
                        </a:lnTo>
                        <a:lnTo>
                          <a:pt x="268" y="8"/>
                        </a:lnTo>
                        <a:lnTo>
                          <a:pt x="259" y="7"/>
                        </a:lnTo>
                        <a:lnTo>
                          <a:pt x="249" y="3"/>
                        </a:lnTo>
                        <a:lnTo>
                          <a:pt x="239" y="1"/>
                        </a:lnTo>
                        <a:lnTo>
                          <a:pt x="228" y="0"/>
                        </a:lnTo>
                        <a:lnTo>
                          <a:pt x="218" y="0"/>
                        </a:lnTo>
                        <a:lnTo>
                          <a:pt x="207" y="0"/>
                        </a:lnTo>
                        <a:lnTo>
                          <a:pt x="195" y="0"/>
                        </a:lnTo>
                        <a:lnTo>
                          <a:pt x="185" y="0"/>
                        </a:lnTo>
                        <a:lnTo>
                          <a:pt x="175" y="1"/>
                        </a:lnTo>
                        <a:lnTo>
                          <a:pt x="164" y="3"/>
                        </a:lnTo>
                        <a:lnTo>
                          <a:pt x="156" y="7"/>
                        </a:lnTo>
                        <a:lnTo>
                          <a:pt x="145" y="8"/>
                        </a:lnTo>
                        <a:lnTo>
                          <a:pt x="135" y="12"/>
                        </a:lnTo>
                        <a:lnTo>
                          <a:pt x="126" y="15"/>
                        </a:lnTo>
                        <a:lnTo>
                          <a:pt x="116" y="20"/>
                        </a:lnTo>
                        <a:lnTo>
                          <a:pt x="107" y="24"/>
                        </a:lnTo>
                        <a:lnTo>
                          <a:pt x="90" y="34"/>
                        </a:lnTo>
                        <a:lnTo>
                          <a:pt x="74" y="46"/>
                        </a:lnTo>
                        <a:lnTo>
                          <a:pt x="60" y="60"/>
                        </a:lnTo>
                        <a:lnTo>
                          <a:pt x="47" y="76"/>
                        </a:lnTo>
                        <a:lnTo>
                          <a:pt x="34" y="91"/>
                        </a:lnTo>
                        <a:lnTo>
                          <a:pt x="24" y="108"/>
                        </a:lnTo>
                        <a:lnTo>
                          <a:pt x="19" y="117"/>
                        </a:lnTo>
                        <a:lnTo>
                          <a:pt x="15" y="126"/>
                        </a:lnTo>
                        <a:lnTo>
                          <a:pt x="12" y="136"/>
                        </a:lnTo>
                        <a:lnTo>
                          <a:pt x="9" y="145"/>
                        </a:lnTo>
                        <a:lnTo>
                          <a:pt x="5" y="155"/>
                        </a:lnTo>
                        <a:lnTo>
                          <a:pt x="3" y="165"/>
                        </a:lnTo>
                        <a:lnTo>
                          <a:pt x="2" y="176"/>
                        </a:lnTo>
                        <a:lnTo>
                          <a:pt x="0" y="186"/>
                        </a:lnTo>
                        <a:lnTo>
                          <a:pt x="0" y="196"/>
                        </a:lnTo>
                        <a:lnTo>
                          <a:pt x="0" y="207"/>
                        </a:lnTo>
                        <a:lnTo>
                          <a:pt x="0" y="217"/>
                        </a:lnTo>
                        <a:lnTo>
                          <a:pt x="0" y="227"/>
                        </a:lnTo>
                        <a:lnTo>
                          <a:pt x="2" y="238"/>
                        </a:lnTo>
                        <a:lnTo>
                          <a:pt x="3" y="248"/>
                        </a:lnTo>
                        <a:lnTo>
                          <a:pt x="5" y="258"/>
                        </a:lnTo>
                        <a:lnTo>
                          <a:pt x="9" y="269"/>
                        </a:lnTo>
                        <a:lnTo>
                          <a:pt x="12" y="277"/>
                        </a:lnTo>
                        <a:lnTo>
                          <a:pt x="15" y="288"/>
                        </a:lnTo>
                        <a:lnTo>
                          <a:pt x="19" y="296"/>
                        </a:lnTo>
                        <a:lnTo>
                          <a:pt x="24" y="305"/>
                        </a:lnTo>
                        <a:lnTo>
                          <a:pt x="34" y="322"/>
                        </a:lnTo>
                        <a:lnTo>
                          <a:pt x="47" y="338"/>
                        </a:lnTo>
                        <a:lnTo>
                          <a:pt x="60" y="353"/>
                        </a:lnTo>
                        <a:lnTo>
                          <a:pt x="74" y="365"/>
                        </a:lnTo>
                        <a:lnTo>
                          <a:pt x="90" y="377"/>
                        </a:lnTo>
                        <a:lnTo>
                          <a:pt x="107" y="388"/>
                        </a:lnTo>
                        <a:lnTo>
                          <a:pt x="116" y="393"/>
                        </a:lnTo>
                        <a:lnTo>
                          <a:pt x="126" y="396"/>
                        </a:lnTo>
                        <a:lnTo>
                          <a:pt x="135" y="401"/>
                        </a:lnTo>
                        <a:lnTo>
                          <a:pt x="145" y="403"/>
                        </a:lnTo>
                        <a:lnTo>
                          <a:pt x="156" y="407"/>
                        </a:lnTo>
                        <a:lnTo>
                          <a:pt x="164" y="408"/>
                        </a:lnTo>
                        <a:lnTo>
                          <a:pt x="175" y="410"/>
                        </a:lnTo>
                        <a:lnTo>
                          <a:pt x="185" y="412"/>
                        </a:lnTo>
                        <a:lnTo>
                          <a:pt x="195" y="414"/>
                        </a:lnTo>
                        <a:lnTo>
                          <a:pt x="207" y="414"/>
                        </a:lnTo>
                        <a:lnTo>
                          <a:pt x="218" y="414"/>
                        </a:lnTo>
                        <a:lnTo>
                          <a:pt x="228" y="412"/>
                        </a:lnTo>
                        <a:lnTo>
                          <a:pt x="239" y="410"/>
                        </a:lnTo>
                        <a:lnTo>
                          <a:pt x="249" y="408"/>
                        </a:lnTo>
                        <a:lnTo>
                          <a:pt x="259" y="407"/>
                        </a:lnTo>
                        <a:lnTo>
                          <a:pt x="268" y="403"/>
                        </a:lnTo>
                        <a:lnTo>
                          <a:pt x="278" y="401"/>
                        </a:lnTo>
                        <a:lnTo>
                          <a:pt x="287" y="396"/>
                        </a:lnTo>
                        <a:lnTo>
                          <a:pt x="297" y="393"/>
                        </a:lnTo>
                        <a:lnTo>
                          <a:pt x="306" y="388"/>
                        </a:lnTo>
                        <a:lnTo>
                          <a:pt x="323" y="377"/>
                        </a:lnTo>
                        <a:lnTo>
                          <a:pt x="339" y="365"/>
                        </a:lnTo>
                        <a:lnTo>
                          <a:pt x="353" y="353"/>
                        </a:lnTo>
                        <a:lnTo>
                          <a:pt x="367" y="338"/>
                        </a:lnTo>
                        <a:lnTo>
                          <a:pt x="379" y="322"/>
                        </a:lnTo>
                        <a:lnTo>
                          <a:pt x="389" y="305"/>
                        </a:lnTo>
                        <a:lnTo>
                          <a:pt x="394" y="296"/>
                        </a:lnTo>
                        <a:lnTo>
                          <a:pt x="398" y="288"/>
                        </a:lnTo>
                        <a:lnTo>
                          <a:pt x="401" y="277"/>
                        </a:lnTo>
                        <a:lnTo>
                          <a:pt x="405" y="269"/>
                        </a:lnTo>
                        <a:lnTo>
                          <a:pt x="408" y="258"/>
                        </a:lnTo>
                        <a:lnTo>
                          <a:pt x="410" y="248"/>
                        </a:lnTo>
                        <a:lnTo>
                          <a:pt x="412" y="238"/>
                        </a:lnTo>
                        <a:lnTo>
                          <a:pt x="413" y="227"/>
                        </a:lnTo>
                        <a:lnTo>
                          <a:pt x="413" y="217"/>
                        </a:lnTo>
                        <a:lnTo>
                          <a:pt x="415" y="207"/>
                        </a:lnTo>
                      </a:path>
                    </a:pathLst>
                  </a:custGeom>
                  <a:noFill/>
                  <a:ln w="38100">
                    <a:solidFill>
                      <a:srgbClr val="000000"/>
                    </a:solidFill>
                    <a:round/>
                    <a:headEnd/>
                    <a:tailEnd/>
                  </a:ln>
                </p:spPr>
                <p:txBody>
                  <a:bodyPr/>
                  <a:lstStyle/>
                  <a:p>
                    <a:endParaRPr lang="en-US"/>
                  </a:p>
                </p:txBody>
              </p:sp>
            </p:grpSp>
            <p:grpSp>
              <p:nvGrpSpPr>
                <p:cNvPr id="26638" name="Group 19"/>
                <p:cNvGrpSpPr>
                  <a:grpSpLocks/>
                </p:cNvGrpSpPr>
                <p:nvPr/>
              </p:nvGrpSpPr>
              <p:grpSpPr bwMode="auto">
                <a:xfrm>
                  <a:off x="3600" y="3780"/>
                  <a:ext cx="5400" cy="1650"/>
                  <a:chOff x="3960" y="5190"/>
                  <a:chExt cx="5400" cy="1650"/>
                </a:xfrm>
              </p:grpSpPr>
              <p:sp>
                <p:nvSpPr>
                  <p:cNvPr id="26639" name="Freeform 20"/>
                  <p:cNvSpPr>
                    <a:spLocks/>
                  </p:cNvSpPr>
                  <p:nvPr/>
                </p:nvSpPr>
                <p:spPr bwMode="auto">
                  <a:xfrm>
                    <a:off x="3960" y="5220"/>
                    <a:ext cx="2520" cy="1620"/>
                  </a:xfrm>
                  <a:custGeom>
                    <a:avLst/>
                    <a:gdLst>
                      <a:gd name="T0" fmla="*/ 623 w 1805"/>
                      <a:gd name="T1" fmla="*/ 516 h 1757"/>
                      <a:gd name="T2" fmla="*/ 666 w 1805"/>
                      <a:gd name="T3" fmla="*/ 443 h 1757"/>
                      <a:gd name="T4" fmla="*/ 711 w 1805"/>
                      <a:gd name="T5" fmla="*/ 376 h 1757"/>
                      <a:gd name="T6" fmla="*/ 756 w 1805"/>
                      <a:gd name="T7" fmla="*/ 314 h 1757"/>
                      <a:gd name="T8" fmla="*/ 801 w 1805"/>
                      <a:gd name="T9" fmla="*/ 259 h 1757"/>
                      <a:gd name="T10" fmla="*/ 846 w 1805"/>
                      <a:gd name="T11" fmla="*/ 209 h 1757"/>
                      <a:gd name="T12" fmla="*/ 891 w 1805"/>
                      <a:gd name="T13" fmla="*/ 164 h 1757"/>
                      <a:gd name="T14" fmla="*/ 936 w 1805"/>
                      <a:gd name="T15" fmla="*/ 124 h 1757"/>
                      <a:gd name="T16" fmla="*/ 979 w 1805"/>
                      <a:gd name="T17" fmla="*/ 90 h 1757"/>
                      <a:gd name="T18" fmla="*/ 1024 w 1805"/>
                      <a:gd name="T19" fmla="*/ 60 h 1757"/>
                      <a:gd name="T20" fmla="*/ 1068 w 1805"/>
                      <a:gd name="T21" fmla="*/ 38 h 1757"/>
                      <a:gd name="T22" fmla="*/ 1113 w 1805"/>
                      <a:gd name="T23" fmla="*/ 21 h 1757"/>
                      <a:gd name="T24" fmla="*/ 1156 w 1805"/>
                      <a:gd name="T25" fmla="*/ 9 h 1757"/>
                      <a:gd name="T26" fmla="*/ 1197 w 1805"/>
                      <a:gd name="T27" fmla="*/ 2 h 1757"/>
                      <a:gd name="T28" fmla="*/ 1239 w 1805"/>
                      <a:gd name="T29" fmla="*/ 0 h 1757"/>
                      <a:gd name="T30" fmla="*/ 1281 w 1805"/>
                      <a:gd name="T31" fmla="*/ 3 h 1757"/>
                      <a:gd name="T32" fmla="*/ 1322 w 1805"/>
                      <a:gd name="T33" fmla="*/ 12 h 1757"/>
                      <a:gd name="T34" fmla="*/ 1362 w 1805"/>
                      <a:gd name="T35" fmla="*/ 26 h 1757"/>
                      <a:gd name="T36" fmla="*/ 1400 w 1805"/>
                      <a:gd name="T37" fmla="*/ 45 h 1757"/>
                      <a:gd name="T38" fmla="*/ 1438 w 1805"/>
                      <a:gd name="T39" fmla="*/ 71 h 1757"/>
                      <a:gd name="T40" fmla="*/ 1474 w 1805"/>
                      <a:gd name="T41" fmla="*/ 100 h 1757"/>
                      <a:gd name="T42" fmla="*/ 1509 w 1805"/>
                      <a:gd name="T43" fmla="*/ 135 h 1757"/>
                      <a:gd name="T44" fmla="*/ 1544 w 1805"/>
                      <a:gd name="T45" fmla="*/ 174 h 1757"/>
                      <a:gd name="T46" fmla="*/ 1576 w 1805"/>
                      <a:gd name="T47" fmla="*/ 221 h 1757"/>
                      <a:gd name="T48" fmla="*/ 1609 w 1805"/>
                      <a:gd name="T49" fmla="*/ 271 h 1757"/>
                      <a:gd name="T50" fmla="*/ 1639 w 1805"/>
                      <a:gd name="T51" fmla="*/ 326 h 1757"/>
                      <a:gd name="T52" fmla="*/ 1668 w 1805"/>
                      <a:gd name="T53" fmla="*/ 386 h 1757"/>
                      <a:gd name="T54" fmla="*/ 1694 w 1805"/>
                      <a:gd name="T55" fmla="*/ 452 h 1757"/>
                      <a:gd name="T56" fmla="*/ 1720 w 1805"/>
                      <a:gd name="T57" fmla="*/ 522 h 1757"/>
                      <a:gd name="T58" fmla="*/ 1744 w 1805"/>
                      <a:gd name="T59" fmla="*/ 598 h 1757"/>
                      <a:gd name="T60" fmla="*/ 1765 w 1805"/>
                      <a:gd name="T61" fmla="*/ 679 h 1757"/>
                      <a:gd name="T62" fmla="*/ 1786 w 1805"/>
                      <a:gd name="T63" fmla="*/ 766 h 1757"/>
                      <a:gd name="T64" fmla="*/ 1805 w 1805"/>
                      <a:gd name="T65" fmla="*/ 855 h 17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05"/>
                      <a:gd name="T100" fmla="*/ 0 h 1757"/>
                      <a:gd name="T101" fmla="*/ 1805 w 1805"/>
                      <a:gd name="T102" fmla="*/ 1757 h 17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05" h="1757">
                        <a:moveTo>
                          <a:pt x="0" y="1757"/>
                        </a:moveTo>
                        <a:lnTo>
                          <a:pt x="623" y="516"/>
                        </a:lnTo>
                        <a:lnTo>
                          <a:pt x="646" y="478"/>
                        </a:lnTo>
                        <a:lnTo>
                          <a:pt x="666" y="443"/>
                        </a:lnTo>
                        <a:lnTo>
                          <a:pt x="689" y="409"/>
                        </a:lnTo>
                        <a:lnTo>
                          <a:pt x="711" y="376"/>
                        </a:lnTo>
                        <a:lnTo>
                          <a:pt x="734" y="345"/>
                        </a:lnTo>
                        <a:lnTo>
                          <a:pt x="756" y="314"/>
                        </a:lnTo>
                        <a:lnTo>
                          <a:pt x="779" y="286"/>
                        </a:lnTo>
                        <a:lnTo>
                          <a:pt x="801" y="259"/>
                        </a:lnTo>
                        <a:lnTo>
                          <a:pt x="824" y="233"/>
                        </a:lnTo>
                        <a:lnTo>
                          <a:pt x="846" y="209"/>
                        </a:lnTo>
                        <a:lnTo>
                          <a:pt x="869" y="185"/>
                        </a:lnTo>
                        <a:lnTo>
                          <a:pt x="891" y="164"/>
                        </a:lnTo>
                        <a:lnTo>
                          <a:pt x="914" y="143"/>
                        </a:lnTo>
                        <a:lnTo>
                          <a:pt x="936" y="124"/>
                        </a:lnTo>
                        <a:lnTo>
                          <a:pt x="957" y="105"/>
                        </a:lnTo>
                        <a:lnTo>
                          <a:pt x="979" y="90"/>
                        </a:lnTo>
                        <a:lnTo>
                          <a:pt x="1002" y="74"/>
                        </a:lnTo>
                        <a:lnTo>
                          <a:pt x="1024" y="60"/>
                        </a:lnTo>
                        <a:lnTo>
                          <a:pt x="1047" y="48"/>
                        </a:lnTo>
                        <a:lnTo>
                          <a:pt x="1068" y="38"/>
                        </a:lnTo>
                        <a:lnTo>
                          <a:pt x="1090" y="28"/>
                        </a:lnTo>
                        <a:lnTo>
                          <a:pt x="1113" y="21"/>
                        </a:lnTo>
                        <a:lnTo>
                          <a:pt x="1133" y="14"/>
                        </a:lnTo>
                        <a:lnTo>
                          <a:pt x="1156" y="9"/>
                        </a:lnTo>
                        <a:lnTo>
                          <a:pt x="1177" y="3"/>
                        </a:lnTo>
                        <a:lnTo>
                          <a:pt x="1197" y="2"/>
                        </a:lnTo>
                        <a:lnTo>
                          <a:pt x="1218" y="0"/>
                        </a:lnTo>
                        <a:lnTo>
                          <a:pt x="1239" y="0"/>
                        </a:lnTo>
                        <a:lnTo>
                          <a:pt x="1260" y="0"/>
                        </a:lnTo>
                        <a:lnTo>
                          <a:pt x="1281" y="3"/>
                        </a:lnTo>
                        <a:lnTo>
                          <a:pt x="1301" y="7"/>
                        </a:lnTo>
                        <a:lnTo>
                          <a:pt x="1322" y="12"/>
                        </a:lnTo>
                        <a:lnTo>
                          <a:pt x="1341" y="19"/>
                        </a:lnTo>
                        <a:lnTo>
                          <a:pt x="1362" y="26"/>
                        </a:lnTo>
                        <a:lnTo>
                          <a:pt x="1381" y="35"/>
                        </a:lnTo>
                        <a:lnTo>
                          <a:pt x="1400" y="45"/>
                        </a:lnTo>
                        <a:lnTo>
                          <a:pt x="1419" y="57"/>
                        </a:lnTo>
                        <a:lnTo>
                          <a:pt x="1438" y="71"/>
                        </a:lnTo>
                        <a:lnTo>
                          <a:pt x="1455" y="85"/>
                        </a:lnTo>
                        <a:lnTo>
                          <a:pt x="1474" y="100"/>
                        </a:lnTo>
                        <a:lnTo>
                          <a:pt x="1492" y="117"/>
                        </a:lnTo>
                        <a:lnTo>
                          <a:pt x="1509" y="135"/>
                        </a:lnTo>
                        <a:lnTo>
                          <a:pt x="1526" y="153"/>
                        </a:lnTo>
                        <a:lnTo>
                          <a:pt x="1544" y="174"/>
                        </a:lnTo>
                        <a:lnTo>
                          <a:pt x="1561" y="197"/>
                        </a:lnTo>
                        <a:lnTo>
                          <a:pt x="1576" y="221"/>
                        </a:lnTo>
                        <a:lnTo>
                          <a:pt x="1594" y="245"/>
                        </a:lnTo>
                        <a:lnTo>
                          <a:pt x="1609" y="271"/>
                        </a:lnTo>
                        <a:lnTo>
                          <a:pt x="1623" y="298"/>
                        </a:lnTo>
                        <a:lnTo>
                          <a:pt x="1639" y="326"/>
                        </a:lnTo>
                        <a:lnTo>
                          <a:pt x="1654" y="355"/>
                        </a:lnTo>
                        <a:lnTo>
                          <a:pt x="1668" y="386"/>
                        </a:lnTo>
                        <a:lnTo>
                          <a:pt x="1682" y="419"/>
                        </a:lnTo>
                        <a:lnTo>
                          <a:pt x="1694" y="452"/>
                        </a:lnTo>
                        <a:lnTo>
                          <a:pt x="1708" y="486"/>
                        </a:lnTo>
                        <a:lnTo>
                          <a:pt x="1720" y="522"/>
                        </a:lnTo>
                        <a:lnTo>
                          <a:pt x="1732" y="560"/>
                        </a:lnTo>
                        <a:lnTo>
                          <a:pt x="1744" y="598"/>
                        </a:lnTo>
                        <a:lnTo>
                          <a:pt x="1755" y="638"/>
                        </a:lnTo>
                        <a:lnTo>
                          <a:pt x="1765" y="679"/>
                        </a:lnTo>
                        <a:lnTo>
                          <a:pt x="1775" y="721"/>
                        </a:lnTo>
                        <a:lnTo>
                          <a:pt x="1786" y="766"/>
                        </a:lnTo>
                        <a:lnTo>
                          <a:pt x="1794" y="809"/>
                        </a:lnTo>
                        <a:lnTo>
                          <a:pt x="1805" y="855"/>
                        </a:lnTo>
                      </a:path>
                    </a:pathLst>
                  </a:custGeom>
                  <a:noFill/>
                  <a:ln w="31750">
                    <a:solidFill>
                      <a:srgbClr val="000000"/>
                    </a:solidFill>
                    <a:round/>
                    <a:headEnd/>
                    <a:tailEnd/>
                  </a:ln>
                </p:spPr>
                <p:txBody>
                  <a:bodyPr/>
                  <a:lstStyle/>
                  <a:p>
                    <a:endParaRPr lang="en-US"/>
                  </a:p>
                </p:txBody>
              </p:sp>
              <p:sp>
                <p:nvSpPr>
                  <p:cNvPr id="26640" name="Freeform 21"/>
                  <p:cNvSpPr>
                    <a:spLocks/>
                  </p:cNvSpPr>
                  <p:nvPr/>
                </p:nvSpPr>
                <p:spPr bwMode="auto">
                  <a:xfrm>
                    <a:off x="6840" y="5190"/>
                    <a:ext cx="2520" cy="1620"/>
                  </a:xfrm>
                  <a:custGeom>
                    <a:avLst/>
                    <a:gdLst>
                      <a:gd name="T0" fmla="*/ 1182 w 1805"/>
                      <a:gd name="T1" fmla="*/ 515 h 1757"/>
                      <a:gd name="T2" fmla="*/ 1137 w 1805"/>
                      <a:gd name="T3" fmla="*/ 443 h 1757"/>
                      <a:gd name="T4" fmla="*/ 1092 w 1805"/>
                      <a:gd name="T5" fmla="*/ 375 h 1757"/>
                      <a:gd name="T6" fmla="*/ 1047 w 1805"/>
                      <a:gd name="T7" fmla="*/ 313 h 1757"/>
                      <a:gd name="T8" fmla="*/ 1002 w 1805"/>
                      <a:gd name="T9" fmla="*/ 258 h 1757"/>
                      <a:gd name="T10" fmla="*/ 959 w 1805"/>
                      <a:gd name="T11" fmla="*/ 208 h 1757"/>
                      <a:gd name="T12" fmla="*/ 914 w 1805"/>
                      <a:gd name="T13" fmla="*/ 163 h 1757"/>
                      <a:gd name="T14" fmla="*/ 869 w 1805"/>
                      <a:gd name="T15" fmla="*/ 124 h 1757"/>
                      <a:gd name="T16" fmla="*/ 824 w 1805"/>
                      <a:gd name="T17" fmla="*/ 89 h 1757"/>
                      <a:gd name="T18" fmla="*/ 779 w 1805"/>
                      <a:gd name="T19" fmla="*/ 62 h 1757"/>
                      <a:gd name="T20" fmla="*/ 736 w 1805"/>
                      <a:gd name="T21" fmla="*/ 38 h 1757"/>
                      <a:gd name="T22" fmla="*/ 692 w 1805"/>
                      <a:gd name="T23" fmla="*/ 20 h 1757"/>
                      <a:gd name="T24" fmla="*/ 649 w 1805"/>
                      <a:gd name="T25" fmla="*/ 8 h 1757"/>
                      <a:gd name="T26" fmla="*/ 606 w 1805"/>
                      <a:gd name="T27" fmla="*/ 1 h 1757"/>
                      <a:gd name="T28" fmla="*/ 564 w 1805"/>
                      <a:gd name="T29" fmla="*/ 0 h 1757"/>
                      <a:gd name="T30" fmla="*/ 523 w 1805"/>
                      <a:gd name="T31" fmla="*/ 3 h 1757"/>
                      <a:gd name="T32" fmla="*/ 483 w 1805"/>
                      <a:gd name="T33" fmla="*/ 12 h 1757"/>
                      <a:gd name="T34" fmla="*/ 443 w 1805"/>
                      <a:gd name="T35" fmla="*/ 25 h 1757"/>
                      <a:gd name="T36" fmla="*/ 405 w 1805"/>
                      <a:gd name="T37" fmla="*/ 44 h 1757"/>
                      <a:gd name="T38" fmla="*/ 367 w 1805"/>
                      <a:gd name="T39" fmla="*/ 70 h 1757"/>
                      <a:gd name="T40" fmla="*/ 331 w 1805"/>
                      <a:gd name="T41" fmla="*/ 100 h 1757"/>
                      <a:gd name="T42" fmla="*/ 294 w 1805"/>
                      <a:gd name="T43" fmla="*/ 134 h 1757"/>
                      <a:gd name="T44" fmla="*/ 260 w 1805"/>
                      <a:gd name="T45" fmla="*/ 175 h 1757"/>
                      <a:gd name="T46" fmla="*/ 227 w 1805"/>
                      <a:gd name="T47" fmla="*/ 220 h 1757"/>
                      <a:gd name="T48" fmla="*/ 196 w 1805"/>
                      <a:gd name="T49" fmla="*/ 270 h 1757"/>
                      <a:gd name="T50" fmla="*/ 165 w 1805"/>
                      <a:gd name="T51" fmla="*/ 325 h 1757"/>
                      <a:gd name="T52" fmla="*/ 137 w 1805"/>
                      <a:gd name="T53" fmla="*/ 386 h 1757"/>
                      <a:gd name="T54" fmla="*/ 109 w 1805"/>
                      <a:gd name="T55" fmla="*/ 451 h 1757"/>
                      <a:gd name="T56" fmla="*/ 83 w 1805"/>
                      <a:gd name="T57" fmla="*/ 522 h 1757"/>
                      <a:gd name="T58" fmla="*/ 61 w 1805"/>
                      <a:gd name="T59" fmla="*/ 598 h 1757"/>
                      <a:gd name="T60" fmla="*/ 38 w 1805"/>
                      <a:gd name="T61" fmla="*/ 679 h 1757"/>
                      <a:gd name="T62" fmla="*/ 18 w 1805"/>
                      <a:gd name="T63" fmla="*/ 765 h 1757"/>
                      <a:gd name="T64" fmla="*/ 0 w 1805"/>
                      <a:gd name="T65" fmla="*/ 855 h 17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05"/>
                      <a:gd name="T100" fmla="*/ 0 h 1757"/>
                      <a:gd name="T101" fmla="*/ 1805 w 1805"/>
                      <a:gd name="T102" fmla="*/ 1757 h 17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05" h="1757">
                        <a:moveTo>
                          <a:pt x="1805" y="1757"/>
                        </a:moveTo>
                        <a:lnTo>
                          <a:pt x="1182" y="515"/>
                        </a:lnTo>
                        <a:lnTo>
                          <a:pt x="1159" y="479"/>
                        </a:lnTo>
                        <a:lnTo>
                          <a:pt x="1137" y="443"/>
                        </a:lnTo>
                        <a:lnTo>
                          <a:pt x="1114" y="408"/>
                        </a:lnTo>
                        <a:lnTo>
                          <a:pt x="1092" y="375"/>
                        </a:lnTo>
                        <a:lnTo>
                          <a:pt x="1069" y="344"/>
                        </a:lnTo>
                        <a:lnTo>
                          <a:pt x="1047" y="313"/>
                        </a:lnTo>
                        <a:lnTo>
                          <a:pt x="1024" y="286"/>
                        </a:lnTo>
                        <a:lnTo>
                          <a:pt x="1002" y="258"/>
                        </a:lnTo>
                        <a:lnTo>
                          <a:pt x="981" y="232"/>
                        </a:lnTo>
                        <a:lnTo>
                          <a:pt x="959" y="208"/>
                        </a:lnTo>
                        <a:lnTo>
                          <a:pt x="936" y="184"/>
                        </a:lnTo>
                        <a:lnTo>
                          <a:pt x="914" y="163"/>
                        </a:lnTo>
                        <a:lnTo>
                          <a:pt x="891" y="143"/>
                        </a:lnTo>
                        <a:lnTo>
                          <a:pt x="869" y="124"/>
                        </a:lnTo>
                        <a:lnTo>
                          <a:pt x="846" y="106"/>
                        </a:lnTo>
                        <a:lnTo>
                          <a:pt x="824" y="89"/>
                        </a:lnTo>
                        <a:lnTo>
                          <a:pt x="801" y="74"/>
                        </a:lnTo>
                        <a:lnTo>
                          <a:pt x="779" y="62"/>
                        </a:lnTo>
                        <a:lnTo>
                          <a:pt x="758" y="48"/>
                        </a:lnTo>
                        <a:lnTo>
                          <a:pt x="736" y="38"/>
                        </a:lnTo>
                        <a:lnTo>
                          <a:pt x="713" y="29"/>
                        </a:lnTo>
                        <a:lnTo>
                          <a:pt x="692" y="20"/>
                        </a:lnTo>
                        <a:lnTo>
                          <a:pt x="670" y="13"/>
                        </a:lnTo>
                        <a:lnTo>
                          <a:pt x="649" y="8"/>
                        </a:lnTo>
                        <a:lnTo>
                          <a:pt x="628" y="3"/>
                        </a:lnTo>
                        <a:lnTo>
                          <a:pt x="606" y="1"/>
                        </a:lnTo>
                        <a:lnTo>
                          <a:pt x="585" y="0"/>
                        </a:lnTo>
                        <a:lnTo>
                          <a:pt x="564" y="0"/>
                        </a:lnTo>
                        <a:lnTo>
                          <a:pt x="544" y="0"/>
                        </a:lnTo>
                        <a:lnTo>
                          <a:pt x="523" y="3"/>
                        </a:lnTo>
                        <a:lnTo>
                          <a:pt x="502" y="6"/>
                        </a:lnTo>
                        <a:lnTo>
                          <a:pt x="483" y="12"/>
                        </a:lnTo>
                        <a:lnTo>
                          <a:pt x="462" y="19"/>
                        </a:lnTo>
                        <a:lnTo>
                          <a:pt x="443" y="25"/>
                        </a:lnTo>
                        <a:lnTo>
                          <a:pt x="424" y="34"/>
                        </a:lnTo>
                        <a:lnTo>
                          <a:pt x="405" y="44"/>
                        </a:lnTo>
                        <a:lnTo>
                          <a:pt x="386" y="56"/>
                        </a:lnTo>
                        <a:lnTo>
                          <a:pt x="367" y="70"/>
                        </a:lnTo>
                        <a:lnTo>
                          <a:pt x="348" y="84"/>
                        </a:lnTo>
                        <a:lnTo>
                          <a:pt x="331" y="100"/>
                        </a:lnTo>
                        <a:lnTo>
                          <a:pt x="312" y="117"/>
                        </a:lnTo>
                        <a:lnTo>
                          <a:pt x="294" y="134"/>
                        </a:lnTo>
                        <a:lnTo>
                          <a:pt x="277" y="155"/>
                        </a:lnTo>
                        <a:lnTo>
                          <a:pt x="260" y="175"/>
                        </a:lnTo>
                        <a:lnTo>
                          <a:pt x="244" y="196"/>
                        </a:lnTo>
                        <a:lnTo>
                          <a:pt x="227" y="220"/>
                        </a:lnTo>
                        <a:lnTo>
                          <a:pt x="211" y="244"/>
                        </a:lnTo>
                        <a:lnTo>
                          <a:pt x="196" y="270"/>
                        </a:lnTo>
                        <a:lnTo>
                          <a:pt x="180" y="298"/>
                        </a:lnTo>
                        <a:lnTo>
                          <a:pt x="165" y="325"/>
                        </a:lnTo>
                        <a:lnTo>
                          <a:pt x="151" y="355"/>
                        </a:lnTo>
                        <a:lnTo>
                          <a:pt x="137" y="386"/>
                        </a:lnTo>
                        <a:lnTo>
                          <a:pt x="123" y="419"/>
                        </a:lnTo>
                        <a:lnTo>
                          <a:pt x="109" y="451"/>
                        </a:lnTo>
                        <a:lnTo>
                          <a:pt x="97" y="488"/>
                        </a:lnTo>
                        <a:lnTo>
                          <a:pt x="83" y="522"/>
                        </a:lnTo>
                        <a:lnTo>
                          <a:pt x="71" y="560"/>
                        </a:lnTo>
                        <a:lnTo>
                          <a:pt x="61" y="598"/>
                        </a:lnTo>
                        <a:lnTo>
                          <a:pt x="49" y="638"/>
                        </a:lnTo>
                        <a:lnTo>
                          <a:pt x="38" y="679"/>
                        </a:lnTo>
                        <a:lnTo>
                          <a:pt x="28" y="722"/>
                        </a:lnTo>
                        <a:lnTo>
                          <a:pt x="18" y="765"/>
                        </a:lnTo>
                        <a:lnTo>
                          <a:pt x="9" y="810"/>
                        </a:lnTo>
                        <a:lnTo>
                          <a:pt x="0" y="855"/>
                        </a:lnTo>
                      </a:path>
                    </a:pathLst>
                  </a:custGeom>
                  <a:noFill/>
                  <a:ln w="31750">
                    <a:solidFill>
                      <a:srgbClr val="000000"/>
                    </a:solidFill>
                    <a:round/>
                    <a:headEnd/>
                    <a:tailEnd/>
                  </a:ln>
                </p:spPr>
                <p:txBody>
                  <a:bodyPr/>
                  <a:lstStyle/>
                  <a:p>
                    <a:endParaRPr lang="en-US"/>
                  </a:p>
                </p:txBody>
              </p:sp>
              <p:sp>
                <p:nvSpPr>
                  <p:cNvPr id="26641" name="Freeform 22"/>
                  <p:cNvSpPr>
                    <a:spLocks/>
                  </p:cNvSpPr>
                  <p:nvPr/>
                </p:nvSpPr>
                <p:spPr bwMode="auto">
                  <a:xfrm>
                    <a:off x="6465" y="5940"/>
                    <a:ext cx="180" cy="180"/>
                  </a:xfrm>
                  <a:custGeom>
                    <a:avLst/>
                    <a:gdLst>
                      <a:gd name="T0" fmla="*/ 623 w 623"/>
                      <a:gd name="T1" fmla="*/ 620 h 620"/>
                      <a:gd name="T2" fmla="*/ 590 w 623"/>
                      <a:gd name="T3" fmla="*/ 619 h 620"/>
                      <a:gd name="T4" fmla="*/ 559 w 623"/>
                      <a:gd name="T5" fmla="*/ 617 h 620"/>
                      <a:gd name="T6" fmla="*/ 528 w 623"/>
                      <a:gd name="T7" fmla="*/ 613 h 620"/>
                      <a:gd name="T8" fmla="*/ 496 w 623"/>
                      <a:gd name="T9" fmla="*/ 608 h 620"/>
                      <a:gd name="T10" fmla="*/ 467 w 623"/>
                      <a:gd name="T11" fmla="*/ 601 h 620"/>
                      <a:gd name="T12" fmla="*/ 436 w 623"/>
                      <a:gd name="T13" fmla="*/ 593 h 620"/>
                      <a:gd name="T14" fmla="*/ 408 w 623"/>
                      <a:gd name="T15" fmla="*/ 582 h 620"/>
                      <a:gd name="T16" fmla="*/ 379 w 623"/>
                      <a:gd name="T17" fmla="*/ 572 h 620"/>
                      <a:gd name="T18" fmla="*/ 351 w 623"/>
                      <a:gd name="T19" fmla="*/ 558 h 620"/>
                      <a:gd name="T20" fmla="*/ 325 w 623"/>
                      <a:gd name="T21" fmla="*/ 544 h 620"/>
                      <a:gd name="T22" fmla="*/ 299 w 623"/>
                      <a:gd name="T23" fmla="*/ 531 h 620"/>
                      <a:gd name="T24" fmla="*/ 273 w 623"/>
                      <a:gd name="T25" fmla="*/ 513 h 620"/>
                      <a:gd name="T26" fmla="*/ 249 w 623"/>
                      <a:gd name="T27" fmla="*/ 496 h 620"/>
                      <a:gd name="T28" fmla="*/ 227 w 623"/>
                      <a:gd name="T29" fmla="*/ 479 h 620"/>
                      <a:gd name="T30" fmla="*/ 202 w 623"/>
                      <a:gd name="T31" fmla="*/ 458 h 620"/>
                      <a:gd name="T32" fmla="*/ 182 w 623"/>
                      <a:gd name="T33" fmla="*/ 437 h 620"/>
                      <a:gd name="T34" fmla="*/ 161 w 623"/>
                      <a:gd name="T35" fmla="*/ 417 h 620"/>
                      <a:gd name="T36" fmla="*/ 142 w 623"/>
                      <a:gd name="T37" fmla="*/ 394 h 620"/>
                      <a:gd name="T38" fmla="*/ 123 w 623"/>
                      <a:gd name="T39" fmla="*/ 370 h 620"/>
                      <a:gd name="T40" fmla="*/ 105 w 623"/>
                      <a:gd name="T41" fmla="*/ 346 h 620"/>
                      <a:gd name="T42" fmla="*/ 90 w 623"/>
                      <a:gd name="T43" fmla="*/ 322 h 620"/>
                      <a:gd name="T44" fmla="*/ 74 w 623"/>
                      <a:gd name="T45" fmla="*/ 294 h 620"/>
                      <a:gd name="T46" fmla="*/ 60 w 623"/>
                      <a:gd name="T47" fmla="*/ 268 h 620"/>
                      <a:gd name="T48" fmla="*/ 48 w 623"/>
                      <a:gd name="T49" fmla="*/ 241 h 620"/>
                      <a:gd name="T50" fmla="*/ 36 w 623"/>
                      <a:gd name="T51" fmla="*/ 213 h 620"/>
                      <a:gd name="T52" fmla="*/ 28 w 623"/>
                      <a:gd name="T53" fmla="*/ 184 h 620"/>
                      <a:gd name="T54" fmla="*/ 19 w 623"/>
                      <a:gd name="T55" fmla="*/ 155 h 620"/>
                      <a:gd name="T56" fmla="*/ 12 w 623"/>
                      <a:gd name="T57" fmla="*/ 124 h 620"/>
                      <a:gd name="T58" fmla="*/ 7 w 623"/>
                      <a:gd name="T59" fmla="*/ 94 h 620"/>
                      <a:gd name="T60" fmla="*/ 2 w 623"/>
                      <a:gd name="T61" fmla="*/ 63 h 620"/>
                      <a:gd name="T62" fmla="*/ 0 w 623"/>
                      <a:gd name="T63" fmla="*/ 31 h 620"/>
                      <a:gd name="T64" fmla="*/ 0 w 623"/>
                      <a:gd name="T65" fmla="*/ 0 h 6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3"/>
                      <a:gd name="T100" fmla="*/ 0 h 620"/>
                      <a:gd name="T101" fmla="*/ 623 w 623"/>
                      <a:gd name="T102" fmla="*/ 620 h 6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3" h="620">
                        <a:moveTo>
                          <a:pt x="623" y="620"/>
                        </a:moveTo>
                        <a:lnTo>
                          <a:pt x="590" y="619"/>
                        </a:lnTo>
                        <a:lnTo>
                          <a:pt x="559" y="617"/>
                        </a:lnTo>
                        <a:lnTo>
                          <a:pt x="528" y="613"/>
                        </a:lnTo>
                        <a:lnTo>
                          <a:pt x="496" y="608"/>
                        </a:lnTo>
                        <a:lnTo>
                          <a:pt x="467" y="601"/>
                        </a:lnTo>
                        <a:lnTo>
                          <a:pt x="436" y="593"/>
                        </a:lnTo>
                        <a:lnTo>
                          <a:pt x="408" y="582"/>
                        </a:lnTo>
                        <a:lnTo>
                          <a:pt x="379" y="572"/>
                        </a:lnTo>
                        <a:lnTo>
                          <a:pt x="351" y="558"/>
                        </a:lnTo>
                        <a:lnTo>
                          <a:pt x="325" y="544"/>
                        </a:lnTo>
                        <a:lnTo>
                          <a:pt x="299" y="531"/>
                        </a:lnTo>
                        <a:lnTo>
                          <a:pt x="273" y="513"/>
                        </a:lnTo>
                        <a:lnTo>
                          <a:pt x="249" y="496"/>
                        </a:lnTo>
                        <a:lnTo>
                          <a:pt x="227" y="479"/>
                        </a:lnTo>
                        <a:lnTo>
                          <a:pt x="202" y="458"/>
                        </a:lnTo>
                        <a:lnTo>
                          <a:pt x="182" y="437"/>
                        </a:lnTo>
                        <a:lnTo>
                          <a:pt x="161" y="417"/>
                        </a:lnTo>
                        <a:lnTo>
                          <a:pt x="142" y="394"/>
                        </a:lnTo>
                        <a:lnTo>
                          <a:pt x="123" y="370"/>
                        </a:lnTo>
                        <a:lnTo>
                          <a:pt x="105" y="346"/>
                        </a:lnTo>
                        <a:lnTo>
                          <a:pt x="90" y="322"/>
                        </a:lnTo>
                        <a:lnTo>
                          <a:pt x="74" y="294"/>
                        </a:lnTo>
                        <a:lnTo>
                          <a:pt x="60" y="268"/>
                        </a:lnTo>
                        <a:lnTo>
                          <a:pt x="48" y="241"/>
                        </a:lnTo>
                        <a:lnTo>
                          <a:pt x="36" y="213"/>
                        </a:lnTo>
                        <a:lnTo>
                          <a:pt x="28" y="184"/>
                        </a:lnTo>
                        <a:lnTo>
                          <a:pt x="19" y="155"/>
                        </a:lnTo>
                        <a:lnTo>
                          <a:pt x="12" y="124"/>
                        </a:lnTo>
                        <a:lnTo>
                          <a:pt x="7" y="94"/>
                        </a:lnTo>
                        <a:lnTo>
                          <a:pt x="2" y="63"/>
                        </a:lnTo>
                        <a:lnTo>
                          <a:pt x="0" y="31"/>
                        </a:lnTo>
                        <a:lnTo>
                          <a:pt x="0" y="0"/>
                        </a:lnTo>
                      </a:path>
                    </a:pathLst>
                  </a:custGeom>
                  <a:noFill/>
                  <a:ln w="38100">
                    <a:solidFill>
                      <a:srgbClr val="000000"/>
                    </a:solidFill>
                    <a:round/>
                    <a:headEnd/>
                    <a:tailEnd/>
                  </a:ln>
                </p:spPr>
                <p:txBody>
                  <a:bodyPr/>
                  <a:lstStyle/>
                  <a:p>
                    <a:endParaRPr lang="en-US"/>
                  </a:p>
                </p:txBody>
              </p:sp>
              <p:sp>
                <p:nvSpPr>
                  <p:cNvPr id="26642" name="Freeform 23"/>
                  <p:cNvSpPr>
                    <a:spLocks/>
                  </p:cNvSpPr>
                  <p:nvPr/>
                </p:nvSpPr>
                <p:spPr bwMode="auto">
                  <a:xfrm>
                    <a:off x="6645" y="5940"/>
                    <a:ext cx="203" cy="180"/>
                  </a:xfrm>
                  <a:custGeom>
                    <a:avLst/>
                    <a:gdLst>
                      <a:gd name="T0" fmla="*/ 0 w 623"/>
                      <a:gd name="T1" fmla="*/ 620 h 620"/>
                      <a:gd name="T2" fmla="*/ 31 w 623"/>
                      <a:gd name="T3" fmla="*/ 619 h 620"/>
                      <a:gd name="T4" fmla="*/ 62 w 623"/>
                      <a:gd name="T5" fmla="*/ 617 h 620"/>
                      <a:gd name="T6" fmla="*/ 93 w 623"/>
                      <a:gd name="T7" fmla="*/ 613 h 620"/>
                      <a:gd name="T8" fmla="*/ 124 w 623"/>
                      <a:gd name="T9" fmla="*/ 608 h 620"/>
                      <a:gd name="T10" fmla="*/ 155 w 623"/>
                      <a:gd name="T11" fmla="*/ 601 h 620"/>
                      <a:gd name="T12" fmla="*/ 185 w 623"/>
                      <a:gd name="T13" fmla="*/ 593 h 620"/>
                      <a:gd name="T14" fmla="*/ 213 w 623"/>
                      <a:gd name="T15" fmla="*/ 582 h 620"/>
                      <a:gd name="T16" fmla="*/ 242 w 623"/>
                      <a:gd name="T17" fmla="*/ 572 h 620"/>
                      <a:gd name="T18" fmla="*/ 270 w 623"/>
                      <a:gd name="T19" fmla="*/ 558 h 620"/>
                      <a:gd name="T20" fmla="*/ 296 w 623"/>
                      <a:gd name="T21" fmla="*/ 544 h 620"/>
                      <a:gd name="T22" fmla="*/ 322 w 623"/>
                      <a:gd name="T23" fmla="*/ 531 h 620"/>
                      <a:gd name="T24" fmla="*/ 348 w 623"/>
                      <a:gd name="T25" fmla="*/ 513 h 620"/>
                      <a:gd name="T26" fmla="*/ 372 w 623"/>
                      <a:gd name="T27" fmla="*/ 496 h 620"/>
                      <a:gd name="T28" fmla="*/ 396 w 623"/>
                      <a:gd name="T29" fmla="*/ 479 h 620"/>
                      <a:gd name="T30" fmla="*/ 418 w 623"/>
                      <a:gd name="T31" fmla="*/ 458 h 620"/>
                      <a:gd name="T32" fmla="*/ 439 w 623"/>
                      <a:gd name="T33" fmla="*/ 437 h 620"/>
                      <a:gd name="T34" fmla="*/ 460 w 623"/>
                      <a:gd name="T35" fmla="*/ 417 h 620"/>
                      <a:gd name="T36" fmla="*/ 479 w 623"/>
                      <a:gd name="T37" fmla="*/ 394 h 620"/>
                      <a:gd name="T38" fmla="*/ 498 w 623"/>
                      <a:gd name="T39" fmla="*/ 370 h 620"/>
                      <a:gd name="T40" fmla="*/ 515 w 623"/>
                      <a:gd name="T41" fmla="*/ 346 h 620"/>
                      <a:gd name="T42" fmla="*/ 531 w 623"/>
                      <a:gd name="T43" fmla="*/ 322 h 620"/>
                      <a:gd name="T44" fmla="*/ 546 w 623"/>
                      <a:gd name="T45" fmla="*/ 294 h 620"/>
                      <a:gd name="T46" fmla="*/ 560 w 623"/>
                      <a:gd name="T47" fmla="*/ 268 h 620"/>
                      <a:gd name="T48" fmla="*/ 572 w 623"/>
                      <a:gd name="T49" fmla="*/ 241 h 620"/>
                      <a:gd name="T50" fmla="*/ 585 w 623"/>
                      <a:gd name="T51" fmla="*/ 213 h 620"/>
                      <a:gd name="T52" fmla="*/ 593 w 623"/>
                      <a:gd name="T53" fmla="*/ 184 h 620"/>
                      <a:gd name="T54" fmla="*/ 602 w 623"/>
                      <a:gd name="T55" fmla="*/ 155 h 620"/>
                      <a:gd name="T56" fmla="*/ 609 w 623"/>
                      <a:gd name="T57" fmla="*/ 124 h 620"/>
                      <a:gd name="T58" fmla="*/ 614 w 623"/>
                      <a:gd name="T59" fmla="*/ 94 h 620"/>
                      <a:gd name="T60" fmla="*/ 619 w 623"/>
                      <a:gd name="T61" fmla="*/ 63 h 620"/>
                      <a:gd name="T62" fmla="*/ 621 w 623"/>
                      <a:gd name="T63" fmla="*/ 31 h 620"/>
                      <a:gd name="T64" fmla="*/ 623 w 623"/>
                      <a:gd name="T65" fmla="*/ 0 h 6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3"/>
                      <a:gd name="T100" fmla="*/ 0 h 620"/>
                      <a:gd name="T101" fmla="*/ 623 w 623"/>
                      <a:gd name="T102" fmla="*/ 620 h 6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3" h="620">
                        <a:moveTo>
                          <a:pt x="0" y="620"/>
                        </a:moveTo>
                        <a:lnTo>
                          <a:pt x="31" y="619"/>
                        </a:lnTo>
                        <a:lnTo>
                          <a:pt x="62" y="617"/>
                        </a:lnTo>
                        <a:lnTo>
                          <a:pt x="93" y="613"/>
                        </a:lnTo>
                        <a:lnTo>
                          <a:pt x="124" y="608"/>
                        </a:lnTo>
                        <a:lnTo>
                          <a:pt x="155" y="601"/>
                        </a:lnTo>
                        <a:lnTo>
                          <a:pt x="185" y="593"/>
                        </a:lnTo>
                        <a:lnTo>
                          <a:pt x="213" y="582"/>
                        </a:lnTo>
                        <a:lnTo>
                          <a:pt x="242" y="572"/>
                        </a:lnTo>
                        <a:lnTo>
                          <a:pt x="270" y="558"/>
                        </a:lnTo>
                        <a:lnTo>
                          <a:pt x="296" y="544"/>
                        </a:lnTo>
                        <a:lnTo>
                          <a:pt x="322" y="531"/>
                        </a:lnTo>
                        <a:lnTo>
                          <a:pt x="348" y="513"/>
                        </a:lnTo>
                        <a:lnTo>
                          <a:pt x="372" y="496"/>
                        </a:lnTo>
                        <a:lnTo>
                          <a:pt x="396" y="479"/>
                        </a:lnTo>
                        <a:lnTo>
                          <a:pt x="418" y="458"/>
                        </a:lnTo>
                        <a:lnTo>
                          <a:pt x="439" y="437"/>
                        </a:lnTo>
                        <a:lnTo>
                          <a:pt x="460" y="417"/>
                        </a:lnTo>
                        <a:lnTo>
                          <a:pt x="479" y="394"/>
                        </a:lnTo>
                        <a:lnTo>
                          <a:pt x="498" y="370"/>
                        </a:lnTo>
                        <a:lnTo>
                          <a:pt x="515" y="346"/>
                        </a:lnTo>
                        <a:lnTo>
                          <a:pt x="531" y="322"/>
                        </a:lnTo>
                        <a:lnTo>
                          <a:pt x="546" y="294"/>
                        </a:lnTo>
                        <a:lnTo>
                          <a:pt x="560" y="268"/>
                        </a:lnTo>
                        <a:lnTo>
                          <a:pt x="572" y="241"/>
                        </a:lnTo>
                        <a:lnTo>
                          <a:pt x="585" y="213"/>
                        </a:lnTo>
                        <a:lnTo>
                          <a:pt x="593" y="184"/>
                        </a:lnTo>
                        <a:lnTo>
                          <a:pt x="602" y="155"/>
                        </a:lnTo>
                        <a:lnTo>
                          <a:pt x="609" y="124"/>
                        </a:lnTo>
                        <a:lnTo>
                          <a:pt x="614" y="94"/>
                        </a:lnTo>
                        <a:lnTo>
                          <a:pt x="619" y="63"/>
                        </a:lnTo>
                        <a:lnTo>
                          <a:pt x="621" y="31"/>
                        </a:lnTo>
                        <a:lnTo>
                          <a:pt x="623" y="0"/>
                        </a:lnTo>
                      </a:path>
                    </a:pathLst>
                  </a:custGeom>
                  <a:noFill/>
                  <a:ln w="38100">
                    <a:solidFill>
                      <a:srgbClr val="000000"/>
                    </a:solidFill>
                    <a:round/>
                    <a:headEnd/>
                    <a:tailEnd/>
                  </a:ln>
                </p:spPr>
                <p:txBody>
                  <a:bodyPr/>
                  <a:lstStyle/>
                  <a:p>
                    <a:endParaRPr lang="en-US"/>
                  </a:p>
                </p:txBody>
              </p:sp>
            </p:grpSp>
          </p:grpSp>
        </p:gr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533400"/>
            <a:ext cx="5562600" cy="762000"/>
          </a:xfrm>
        </p:spPr>
        <p:txBody>
          <a:bodyPr/>
          <a:lstStyle/>
          <a:p>
            <a:pPr eaLnBrk="1" hangingPunct="1"/>
            <a:r>
              <a:rPr lang="id-ID" sz="3200" smtClean="0">
                <a:solidFill>
                  <a:schemeClr val="tx1"/>
                </a:solidFill>
                <a:latin typeface="Arial" charset="0"/>
              </a:rPr>
              <a:t>Apakah bumi kita bergerak?</a:t>
            </a:r>
          </a:p>
        </p:txBody>
      </p:sp>
      <p:sp>
        <p:nvSpPr>
          <p:cNvPr id="45061" name="Text Box 5"/>
          <p:cNvSpPr txBox="1">
            <a:spLocks noChangeArrowheads="1"/>
          </p:cNvSpPr>
          <p:nvPr/>
        </p:nvSpPr>
        <p:spPr bwMode="auto">
          <a:xfrm>
            <a:off x="622300" y="1524000"/>
            <a:ext cx="2819400" cy="396875"/>
          </a:xfrm>
          <a:prstGeom prst="rect">
            <a:avLst/>
          </a:prstGeom>
          <a:noFill/>
          <a:ln w="9525">
            <a:noFill/>
            <a:miter lim="800000"/>
            <a:headEnd/>
            <a:tailEnd/>
          </a:ln>
        </p:spPr>
        <p:txBody>
          <a:bodyPr>
            <a:spAutoFit/>
          </a:bodyPr>
          <a:lstStyle/>
          <a:p>
            <a:pPr eaLnBrk="1" hangingPunct="1">
              <a:spcBef>
                <a:spcPct val="50000"/>
              </a:spcBef>
            </a:pPr>
            <a:r>
              <a:rPr lang="id-ID">
                <a:latin typeface="Arial" charset="0"/>
              </a:rPr>
              <a:t>Jari-jari </a:t>
            </a:r>
            <a:r>
              <a:rPr lang="en-US">
                <a:latin typeface="Arial" charset="0"/>
              </a:rPr>
              <a:t>b</a:t>
            </a:r>
            <a:r>
              <a:rPr lang="id-ID">
                <a:latin typeface="Arial" charset="0"/>
              </a:rPr>
              <a:t>umi 6.400 km</a:t>
            </a:r>
          </a:p>
        </p:txBody>
      </p:sp>
      <p:sp>
        <p:nvSpPr>
          <p:cNvPr id="45062" name="Text Box 6"/>
          <p:cNvSpPr txBox="1">
            <a:spLocks noChangeArrowheads="1"/>
          </p:cNvSpPr>
          <p:nvPr/>
        </p:nvSpPr>
        <p:spPr bwMode="auto">
          <a:xfrm>
            <a:off x="546100" y="2071688"/>
            <a:ext cx="6007100" cy="396875"/>
          </a:xfrm>
          <a:prstGeom prst="rect">
            <a:avLst/>
          </a:prstGeom>
          <a:noFill/>
          <a:ln w="9525">
            <a:noFill/>
            <a:miter lim="800000"/>
            <a:headEnd/>
            <a:tailEnd/>
          </a:ln>
        </p:spPr>
        <p:txBody>
          <a:bodyPr>
            <a:spAutoFit/>
          </a:bodyPr>
          <a:lstStyle/>
          <a:p>
            <a:pPr eaLnBrk="1" hangingPunct="1">
              <a:spcBef>
                <a:spcPct val="50000"/>
              </a:spcBef>
            </a:pPr>
            <a:r>
              <a:rPr lang="id-ID">
                <a:latin typeface="Arial" charset="0"/>
              </a:rPr>
              <a:t>Bumi berotasi selama 24 jam = 86</a:t>
            </a:r>
            <a:r>
              <a:rPr lang="en-US">
                <a:latin typeface="Arial" charset="0"/>
              </a:rPr>
              <a:t>.</a:t>
            </a:r>
            <a:r>
              <a:rPr lang="id-ID">
                <a:latin typeface="Arial" charset="0"/>
              </a:rPr>
              <a:t>400 detik</a:t>
            </a:r>
          </a:p>
        </p:txBody>
      </p:sp>
      <p:sp>
        <p:nvSpPr>
          <p:cNvPr id="45063" name="Text Box 7"/>
          <p:cNvSpPr txBox="1">
            <a:spLocks noChangeArrowheads="1"/>
          </p:cNvSpPr>
          <p:nvPr/>
        </p:nvSpPr>
        <p:spPr bwMode="auto">
          <a:xfrm>
            <a:off x="3746500" y="1524000"/>
            <a:ext cx="5029200" cy="396875"/>
          </a:xfrm>
          <a:prstGeom prst="rect">
            <a:avLst/>
          </a:prstGeom>
          <a:noFill/>
          <a:ln w="9525">
            <a:noFill/>
            <a:miter lim="800000"/>
            <a:headEnd/>
            <a:tailEnd/>
          </a:ln>
        </p:spPr>
        <p:txBody>
          <a:bodyPr>
            <a:spAutoFit/>
          </a:bodyPr>
          <a:lstStyle/>
          <a:p>
            <a:pPr eaLnBrk="1" hangingPunct="1">
              <a:spcBef>
                <a:spcPct val="50000"/>
              </a:spcBef>
            </a:pPr>
            <a:r>
              <a:rPr lang="id-ID">
                <a:latin typeface="Arial" charset="0"/>
              </a:rPr>
              <a:t>Keliling Bumi = 40.200 km = 40.200.000 m</a:t>
            </a:r>
          </a:p>
        </p:txBody>
      </p:sp>
      <p:sp>
        <p:nvSpPr>
          <p:cNvPr id="45064" name="Text Box 8"/>
          <p:cNvSpPr txBox="1">
            <a:spLocks noChangeArrowheads="1"/>
          </p:cNvSpPr>
          <p:nvPr/>
        </p:nvSpPr>
        <p:spPr bwMode="auto">
          <a:xfrm>
            <a:off x="546100" y="2667000"/>
            <a:ext cx="5245100" cy="854075"/>
          </a:xfrm>
          <a:prstGeom prst="rect">
            <a:avLst/>
          </a:prstGeom>
          <a:noFill/>
          <a:ln w="9525">
            <a:noFill/>
            <a:miter lim="800000"/>
            <a:headEnd/>
            <a:tailEnd/>
          </a:ln>
        </p:spPr>
        <p:txBody>
          <a:bodyPr>
            <a:spAutoFit/>
          </a:bodyPr>
          <a:lstStyle/>
          <a:p>
            <a:pPr eaLnBrk="1" hangingPunct="1">
              <a:spcBef>
                <a:spcPct val="50000"/>
              </a:spcBef>
            </a:pPr>
            <a:r>
              <a:rPr lang="id-ID">
                <a:latin typeface="Arial" charset="0"/>
              </a:rPr>
              <a:t>Jadi Bumi berputar dengan kecepatan : </a:t>
            </a:r>
          </a:p>
          <a:p>
            <a:pPr eaLnBrk="1" hangingPunct="1">
              <a:spcBef>
                <a:spcPct val="50000"/>
              </a:spcBef>
            </a:pPr>
            <a:r>
              <a:rPr lang="id-ID">
                <a:latin typeface="Arial" charset="0"/>
              </a:rPr>
              <a:t>40.200.000 m / 86.400 detik ≈ 465 m/detik</a:t>
            </a:r>
          </a:p>
        </p:txBody>
      </p:sp>
      <p:sp>
        <p:nvSpPr>
          <p:cNvPr id="45065" name="WordArt 9" descr="Sunset"/>
          <p:cNvSpPr>
            <a:spLocks noChangeArrowheads="1" noChangeShapeType="1" noTextEdit="1"/>
          </p:cNvSpPr>
          <p:nvPr/>
        </p:nvSpPr>
        <p:spPr bwMode="auto">
          <a:xfrm>
            <a:off x="1727200" y="3822700"/>
            <a:ext cx="51816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blipFill dpi="0" rotWithShape="0">
                  <a:blip r:embed="rId2"/>
                  <a:srcRect/>
                  <a:stretch>
                    <a:fillRect/>
                  </a:stretch>
                </a:blipFill>
                <a:latin typeface="Arial Black"/>
              </a:rPr>
              <a:t>Mengapa kita tidak berpindah</a:t>
            </a:r>
          </a:p>
          <a:p>
            <a:pPr algn="ctr"/>
            <a:r>
              <a:rPr lang="en-US" sz="3600" kern="10">
                <a:ln w="9525">
                  <a:solidFill>
                    <a:srgbClr val="000000"/>
                  </a:solidFill>
                  <a:round/>
                  <a:headEnd/>
                  <a:tailEnd/>
                </a:ln>
                <a:blipFill dpi="0" rotWithShape="0">
                  <a:blip r:embed="rId2"/>
                  <a:srcRect/>
                  <a:stretch>
                    <a:fillRect/>
                  </a:stretch>
                </a:blipFill>
                <a:latin typeface="Arial Black"/>
              </a:rPr>
              <a:t>ketika kita meloncat?</a:t>
            </a:r>
          </a:p>
        </p:txBody>
      </p:sp>
      <p:sp>
        <p:nvSpPr>
          <p:cNvPr id="45066" name="Text Box 10"/>
          <p:cNvSpPr txBox="1">
            <a:spLocks noChangeArrowheads="1"/>
          </p:cNvSpPr>
          <p:nvPr/>
        </p:nvSpPr>
        <p:spPr bwMode="auto">
          <a:xfrm>
            <a:off x="1079500" y="4686300"/>
            <a:ext cx="7378700" cy="396875"/>
          </a:xfrm>
          <a:prstGeom prst="rect">
            <a:avLst/>
          </a:prstGeom>
          <a:noFill/>
          <a:ln w="9525">
            <a:noFill/>
            <a:miter lim="800000"/>
            <a:headEnd/>
            <a:tailEnd/>
          </a:ln>
        </p:spPr>
        <p:txBody>
          <a:bodyPr>
            <a:spAutoFit/>
          </a:bodyPr>
          <a:lstStyle/>
          <a:p>
            <a:pPr eaLnBrk="1" hangingPunct="1">
              <a:spcBef>
                <a:spcPct val="50000"/>
              </a:spcBef>
            </a:pPr>
            <a:r>
              <a:rPr lang="id-ID">
                <a:latin typeface="Arial" charset="0"/>
              </a:rPr>
              <a:t>Bumi mengelilingi matahari dengan kecepatan 4,75 km/detik</a:t>
            </a:r>
          </a:p>
        </p:txBody>
      </p:sp>
      <p:sp>
        <p:nvSpPr>
          <p:cNvPr id="45067" name="Text Box 11"/>
          <p:cNvSpPr txBox="1">
            <a:spLocks noChangeArrowheads="1"/>
          </p:cNvSpPr>
          <p:nvPr/>
        </p:nvSpPr>
        <p:spPr bwMode="auto">
          <a:xfrm>
            <a:off x="2070100" y="5319713"/>
            <a:ext cx="4800600" cy="854075"/>
          </a:xfrm>
          <a:prstGeom prst="rect">
            <a:avLst/>
          </a:prstGeom>
          <a:solidFill>
            <a:srgbClr val="CC99FF"/>
          </a:solidFill>
          <a:ln w="9525">
            <a:noFill/>
            <a:miter lim="800000"/>
            <a:headEnd/>
            <a:tailEnd/>
          </a:ln>
        </p:spPr>
        <p:txBody>
          <a:bodyPr>
            <a:spAutoFit/>
          </a:bodyPr>
          <a:lstStyle/>
          <a:p>
            <a:pPr algn="ctr" eaLnBrk="1" hangingPunct="1">
              <a:spcBef>
                <a:spcPct val="50000"/>
              </a:spcBef>
            </a:pPr>
            <a:r>
              <a:rPr lang="id-ID">
                <a:latin typeface="Arial" charset="0"/>
              </a:rPr>
              <a:t>Matahari mengelilingi galaksi Bima Sakti </a:t>
            </a:r>
            <a:endParaRPr lang="en-US">
              <a:latin typeface="Arial" charset="0"/>
            </a:endParaRPr>
          </a:p>
          <a:p>
            <a:pPr algn="ctr" eaLnBrk="1" hangingPunct="1">
              <a:spcBef>
                <a:spcPct val="50000"/>
              </a:spcBef>
            </a:pPr>
            <a:r>
              <a:rPr lang="id-ID">
                <a:latin typeface="Arial" charset="0"/>
              </a:rPr>
              <a:t>dengan kecepatan 217 km/detik </a:t>
            </a:r>
          </a:p>
        </p:txBody>
      </p:sp>
      <p:pic>
        <p:nvPicPr>
          <p:cNvPr id="27658" name="Picture 12" descr="32800540"/>
          <p:cNvPicPr>
            <a:picLocks noChangeAspect="1" noChangeArrowheads="1" noCrop="1"/>
          </p:cNvPicPr>
          <p:nvPr/>
        </p:nvPicPr>
        <p:blipFill>
          <a:blip r:embed="rId3"/>
          <a:srcRect/>
          <a:stretch>
            <a:fillRect/>
          </a:stretch>
        </p:blipFill>
        <p:spPr bwMode="auto">
          <a:xfrm>
            <a:off x="38100" y="5372100"/>
            <a:ext cx="1447800" cy="1447800"/>
          </a:xfrm>
          <a:prstGeom prst="rect">
            <a:avLst/>
          </a:prstGeom>
          <a:noFill/>
          <a:ln w="9525">
            <a:noFill/>
            <a:miter lim="800000"/>
            <a:headEnd/>
            <a:tailEnd/>
          </a:ln>
        </p:spPr>
      </p:pic>
      <p:pic>
        <p:nvPicPr>
          <p:cNvPr id="45069" name="Picture 13" descr="the_copernican_system_of_planetary_rotation_hg_clr"/>
          <p:cNvPicPr>
            <a:picLocks noChangeAspect="1" noChangeArrowheads="1" noCrop="1"/>
          </p:cNvPicPr>
          <p:nvPr/>
        </p:nvPicPr>
        <p:blipFill>
          <a:blip r:embed="rId4"/>
          <a:srcRect/>
          <a:stretch>
            <a:fillRect/>
          </a:stretch>
        </p:blipFill>
        <p:spPr bwMode="auto">
          <a:xfrm>
            <a:off x="6858000" y="5334000"/>
            <a:ext cx="2209800" cy="1470025"/>
          </a:xfrm>
          <a:prstGeom prst="rect">
            <a:avLst/>
          </a:prstGeom>
          <a:noFill/>
          <a:ln w="9525">
            <a:noFill/>
            <a:miter lim="800000"/>
            <a:headEnd/>
            <a:tailEnd/>
          </a:ln>
        </p:spPr>
      </p:pic>
      <p:pic>
        <p:nvPicPr>
          <p:cNvPr id="27660" name="Picture 14" descr="earth_catch_md_clr"/>
          <p:cNvPicPr>
            <a:picLocks noChangeAspect="1" noChangeArrowheads="1" noCrop="1"/>
          </p:cNvPicPr>
          <p:nvPr/>
        </p:nvPicPr>
        <p:blipFill>
          <a:blip r:embed="rId5"/>
          <a:srcRect/>
          <a:stretch>
            <a:fillRect/>
          </a:stretch>
        </p:blipFill>
        <p:spPr bwMode="auto">
          <a:xfrm>
            <a:off x="7239000" y="2133600"/>
            <a:ext cx="1414463" cy="20859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061"/>
                                        </p:tgtEl>
                                        <p:attrNameLst>
                                          <p:attrName>style.visibility</p:attrName>
                                        </p:attrNameLst>
                                      </p:cBhvr>
                                      <p:to>
                                        <p:strVal val="visible"/>
                                      </p:to>
                                    </p:set>
                                    <p:animEffect transition="in" filter="blinds(horizontal)">
                                      <p:cBhvr>
                                        <p:cTn id="7" dur="500"/>
                                        <p:tgtEl>
                                          <p:spTgt spid="4506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5063"/>
                                        </p:tgtEl>
                                        <p:attrNameLst>
                                          <p:attrName>style.visibility</p:attrName>
                                        </p:attrNameLst>
                                      </p:cBhvr>
                                      <p:to>
                                        <p:strVal val="visible"/>
                                      </p:to>
                                    </p:set>
                                    <p:animEffect transition="in" filter="blinds(horizontal)">
                                      <p:cBhvr>
                                        <p:cTn id="12" dur="500"/>
                                        <p:tgtEl>
                                          <p:spTgt spid="4506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5062"/>
                                        </p:tgtEl>
                                        <p:attrNameLst>
                                          <p:attrName>style.visibility</p:attrName>
                                        </p:attrNameLst>
                                      </p:cBhvr>
                                      <p:to>
                                        <p:strVal val="visible"/>
                                      </p:to>
                                    </p:set>
                                    <p:animEffect transition="in" filter="blinds(horizontal)">
                                      <p:cBhvr>
                                        <p:cTn id="17" dur="500"/>
                                        <p:tgtEl>
                                          <p:spTgt spid="4506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5064"/>
                                        </p:tgtEl>
                                        <p:attrNameLst>
                                          <p:attrName>style.visibility</p:attrName>
                                        </p:attrNameLst>
                                      </p:cBhvr>
                                      <p:to>
                                        <p:strVal val="visible"/>
                                      </p:to>
                                    </p:set>
                                    <p:animEffect transition="in" filter="blinds(horizontal)">
                                      <p:cBhvr>
                                        <p:cTn id="22" dur="500"/>
                                        <p:tgtEl>
                                          <p:spTgt spid="4506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5065"/>
                                        </p:tgtEl>
                                        <p:attrNameLst>
                                          <p:attrName>style.visibility</p:attrName>
                                        </p:attrNameLst>
                                      </p:cBhvr>
                                      <p:to>
                                        <p:strVal val="visible"/>
                                      </p:to>
                                    </p:set>
                                    <p:animEffect transition="in" filter="blinds(horizontal)">
                                      <p:cBhvr>
                                        <p:cTn id="27" dur="500"/>
                                        <p:tgtEl>
                                          <p:spTgt spid="4506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5066"/>
                                        </p:tgtEl>
                                        <p:attrNameLst>
                                          <p:attrName>style.visibility</p:attrName>
                                        </p:attrNameLst>
                                      </p:cBhvr>
                                      <p:to>
                                        <p:strVal val="visible"/>
                                      </p:to>
                                    </p:set>
                                    <p:animEffect transition="in" filter="blinds(horizontal)">
                                      <p:cBhvr>
                                        <p:cTn id="32" dur="500"/>
                                        <p:tgtEl>
                                          <p:spTgt spid="45066"/>
                                        </p:tgtEl>
                                      </p:cBhvr>
                                    </p:animEffect>
                                  </p:childTnLst>
                                </p:cTn>
                              </p:par>
                              <p:par>
                                <p:cTn id="33" presetID="3" presetClass="entr" presetSubtype="10" fill="hold" nodeType="withEffect">
                                  <p:stCondLst>
                                    <p:cond delay="0"/>
                                  </p:stCondLst>
                                  <p:childTnLst>
                                    <p:set>
                                      <p:cBhvr>
                                        <p:cTn id="34" dur="1" fill="hold">
                                          <p:stCondLst>
                                            <p:cond delay="0"/>
                                          </p:stCondLst>
                                        </p:cTn>
                                        <p:tgtEl>
                                          <p:spTgt spid="45069"/>
                                        </p:tgtEl>
                                        <p:attrNameLst>
                                          <p:attrName>style.visibility</p:attrName>
                                        </p:attrNameLst>
                                      </p:cBhvr>
                                      <p:to>
                                        <p:strVal val="visible"/>
                                      </p:to>
                                    </p:set>
                                    <p:animEffect transition="in" filter="blinds(horizontal)">
                                      <p:cBhvr>
                                        <p:cTn id="35" dur="500"/>
                                        <p:tgtEl>
                                          <p:spTgt spid="45069"/>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45067"/>
                                        </p:tgtEl>
                                        <p:attrNameLst>
                                          <p:attrName>style.visibility</p:attrName>
                                        </p:attrNameLst>
                                      </p:cBhvr>
                                      <p:to>
                                        <p:strVal val="visible"/>
                                      </p:to>
                                    </p:set>
                                    <p:animEffect transition="in" filter="blinds(horizontal)">
                                      <p:cBhvr>
                                        <p:cTn id="40" dur="500"/>
                                        <p:tgtEl>
                                          <p:spTgt spid="45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p:bldP spid="45062" grpId="0"/>
      <p:bldP spid="45063" grpId="0"/>
      <p:bldP spid="45064" grpId="0"/>
      <p:bldP spid="45065" grpId="0" animBg="1"/>
      <p:bldP spid="45066" grpId="0"/>
      <p:bldP spid="45067" grpId="0" animBg="1"/>
    </p:bld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8118</TotalTime>
  <Words>2058</Words>
  <Application>Microsoft Office PowerPoint</Application>
  <PresentationFormat>On-screen Show (4:3)</PresentationFormat>
  <Paragraphs>385</Paragraphs>
  <Slides>66</Slides>
  <Notes>19</Notes>
  <HiddenSlides>0</HiddenSlides>
  <MMClips>2</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66</vt:i4>
      </vt:variant>
    </vt:vector>
  </HeadingPairs>
  <TitlesOfParts>
    <vt:vector size="69" baseType="lpstr">
      <vt:lpstr>Blends</vt:lpstr>
      <vt:lpstr>Equation</vt:lpstr>
      <vt:lpstr>Chart</vt:lpstr>
      <vt:lpstr>STANDAR KOMPETENSI</vt:lpstr>
      <vt:lpstr>KOMPETENSI  DASAR</vt:lpstr>
      <vt:lpstr>Slide 3</vt:lpstr>
      <vt:lpstr>Slide 4</vt:lpstr>
      <vt:lpstr>Slide 5</vt:lpstr>
      <vt:lpstr>Slide 6</vt:lpstr>
      <vt:lpstr>Slide 7</vt:lpstr>
      <vt:lpstr>Slide 8</vt:lpstr>
      <vt:lpstr>Apakah bumi kita bergerak?</vt:lpstr>
      <vt:lpstr>Slide 10</vt:lpstr>
      <vt:lpstr>Apa beda jarak  &amp; perpindahan?</vt:lpstr>
      <vt:lpstr>Kecepatan dan kelajuan?</vt:lpstr>
      <vt:lpstr>Slide 13</vt:lpstr>
      <vt:lpstr>Slide 14</vt:lpstr>
      <vt:lpstr>Slide 15</vt:lpstr>
      <vt:lpstr>Slide 16</vt:lpstr>
      <vt:lpstr>Slide 17</vt:lpstr>
      <vt:lpstr>Slide 18</vt:lpstr>
      <vt:lpstr>Slide 19</vt:lpstr>
      <vt:lpstr>Slide 20</vt:lpstr>
      <vt:lpstr>Tahukah kamu?</vt:lpstr>
      <vt:lpstr>Slide 22</vt:lpstr>
      <vt:lpstr>Slide 23</vt:lpstr>
      <vt:lpstr>Slide 24</vt:lpstr>
      <vt:lpstr>Slide 25</vt:lpstr>
      <vt:lpstr>Slide 26</vt:lpstr>
      <vt:lpstr>Asyiknya Mencoba</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vector>
  </TitlesOfParts>
  <Company>Surya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Department of Science</dc:creator>
  <cp:lastModifiedBy>Dell</cp:lastModifiedBy>
  <cp:revision>104</cp:revision>
  <dcterms:created xsi:type="dcterms:W3CDTF">2007-04-17T03:25:28Z</dcterms:created>
  <dcterms:modified xsi:type="dcterms:W3CDTF">2009-12-04T11:38:00Z</dcterms:modified>
</cp:coreProperties>
</file>