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sono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D60093"/>
    <a:srgbClr val="A321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8" autoAdjust="0"/>
  </p:normalViewPr>
  <p:slideViewPr>
    <p:cSldViewPr>
      <p:cViewPr varScale="1">
        <p:scale>
          <a:sx n="66" d="100"/>
          <a:sy n="66" d="100"/>
        </p:scale>
        <p:origin x="-9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45298-4923-463E-AC58-068E706872D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70E4-37B8-4C8F-9F94-10C923C01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70E4-37B8-4C8F-9F94-10C923C01F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70E4-37B8-4C8F-9F94-10C923C01F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70E4-37B8-4C8F-9F94-10C923C01F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70E4-37B8-4C8F-9F94-10C923C01F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70E4-37B8-4C8F-9F94-10C923C01F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70E4-37B8-4C8F-9F94-10C923C01F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70E4-37B8-4C8F-9F94-10C923C01F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70E4-37B8-4C8F-9F94-10C923C01F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5DCD5B-BE51-40FD-ACB0-47B9C6E2089E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877-733D-4368-8033-9C3E383F76DF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2B70-E2FE-4228-AC5C-6DFA0D881596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3F3DA6-CB9E-4EBD-A7C2-CDA94EF3A51A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F85A58-3806-4E05-929E-7C69534AA569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1074-68AD-4784-B0E5-B8690BAACA25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E002-A6C8-404B-BCBE-B0CEFD7B6AC6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250969-C807-44D2-9E6B-17374433C595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1DE-15FA-4A54-B826-C88A8CE64F58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01C854-5911-4015-9F03-0A7FDC151E3A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787195-82E3-4E78-AF4D-07622560FFF9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A186F7-D490-4270-904B-78A5DB033E7D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534FB7-8397-41C9-BD31-9C423693E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A32190"/>
                </a:solidFill>
                <a:latin typeface="Chiller" pitchFamily="82" charset="0"/>
              </a:rPr>
              <a:t>KELOMPOK</a:t>
            </a:r>
            <a:r>
              <a:rPr lang="en-US" sz="6600" dirty="0" smtClean="0">
                <a:latin typeface="Chiller" pitchFamily="82" charset="0"/>
              </a:rPr>
              <a:t> </a:t>
            </a:r>
            <a:endParaRPr lang="en-US" sz="6600" dirty="0">
              <a:latin typeface="Chiller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162800" cy="487375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D60093"/>
                </a:solidFill>
                <a:latin typeface="Chiller" pitchFamily="82" charset="0"/>
              </a:rPr>
              <a:t>Arista</a:t>
            </a:r>
            <a:r>
              <a:rPr lang="en-US" sz="6000" dirty="0" smtClean="0">
                <a:solidFill>
                  <a:srgbClr val="D60093"/>
                </a:solidFill>
                <a:latin typeface="Chiller" pitchFamily="82" charset="0"/>
              </a:rPr>
              <a:t> </a:t>
            </a:r>
            <a:r>
              <a:rPr lang="en-US" sz="6000" dirty="0" err="1" smtClean="0">
                <a:solidFill>
                  <a:srgbClr val="D60093"/>
                </a:solidFill>
                <a:latin typeface="Chiller" pitchFamily="82" charset="0"/>
              </a:rPr>
              <a:t>Saptarini</a:t>
            </a:r>
            <a:endParaRPr lang="en-US" sz="6000" dirty="0" smtClean="0">
              <a:solidFill>
                <a:srgbClr val="D60093"/>
              </a:solidFill>
              <a:latin typeface="Chiller" pitchFamily="82" charset="0"/>
            </a:endParaRPr>
          </a:p>
          <a:p>
            <a:r>
              <a:rPr lang="en-US" sz="6000" dirty="0" smtClean="0">
                <a:solidFill>
                  <a:srgbClr val="D60093"/>
                </a:solidFill>
                <a:latin typeface="Chiller" pitchFamily="82" charset="0"/>
              </a:rPr>
              <a:t>Ahmad </a:t>
            </a:r>
            <a:r>
              <a:rPr lang="en-US" sz="6000" dirty="0" err="1" smtClean="0">
                <a:solidFill>
                  <a:srgbClr val="D60093"/>
                </a:solidFill>
                <a:latin typeface="Chiller" pitchFamily="82" charset="0"/>
              </a:rPr>
              <a:t>Fatoni</a:t>
            </a:r>
            <a:endParaRPr lang="en-US" sz="6000" dirty="0" smtClean="0">
              <a:solidFill>
                <a:srgbClr val="D60093"/>
              </a:solidFill>
              <a:latin typeface="Chiller" pitchFamily="82" charset="0"/>
            </a:endParaRPr>
          </a:p>
          <a:p>
            <a:r>
              <a:rPr lang="en-US" sz="6000" dirty="0" err="1" smtClean="0">
                <a:solidFill>
                  <a:srgbClr val="D60093"/>
                </a:solidFill>
                <a:latin typeface="Chiller" pitchFamily="82" charset="0"/>
              </a:rPr>
              <a:t>Ani</a:t>
            </a:r>
            <a:r>
              <a:rPr lang="en-US" sz="6000" dirty="0" smtClean="0">
                <a:solidFill>
                  <a:srgbClr val="D60093"/>
                </a:solidFill>
                <a:latin typeface="Chiller" pitchFamily="82" charset="0"/>
              </a:rPr>
              <a:t> </a:t>
            </a:r>
            <a:r>
              <a:rPr lang="en-US" sz="6000" dirty="0" err="1" smtClean="0">
                <a:solidFill>
                  <a:srgbClr val="D60093"/>
                </a:solidFill>
                <a:latin typeface="Chiller" pitchFamily="82" charset="0"/>
              </a:rPr>
              <a:t>Suryani</a:t>
            </a:r>
            <a:endParaRPr lang="en-US" sz="6000" dirty="0" smtClean="0">
              <a:solidFill>
                <a:srgbClr val="D60093"/>
              </a:solidFill>
              <a:latin typeface="Chiller" pitchFamily="82" charset="0"/>
            </a:endParaRPr>
          </a:p>
          <a:p>
            <a:r>
              <a:rPr lang="en-US" sz="6000" dirty="0" err="1" smtClean="0">
                <a:solidFill>
                  <a:srgbClr val="D60093"/>
                </a:solidFill>
                <a:latin typeface="Chiller" pitchFamily="82" charset="0"/>
              </a:rPr>
              <a:t>Kartika</a:t>
            </a:r>
            <a:endParaRPr lang="en-US" sz="6000" dirty="0">
              <a:solidFill>
                <a:srgbClr val="D60093"/>
              </a:solidFill>
              <a:latin typeface="Chiller" pitchFamily="8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47796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dirty="0" err="1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Perkembangan</a:t>
            </a:r>
            <a:r>
              <a:rPr lang="en-US" sz="6000" b="1" cap="none" dirty="0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lang="en-US" sz="6000" b="1" cap="none" dirty="0" err="1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masa</a:t>
            </a:r>
            <a:r>
              <a:rPr lang="en-US" sz="6000" b="1" cap="none" dirty="0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lang="en-US" sz="6000" b="1" cap="none" dirty="0" err="1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bayi</a:t>
            </a:r>
            <a:endParaRPr lang="en-US" sz="6000" b="1" cap="none" dirty="0">
              <a:ln w="11430"/>
              <a:solidFill>
                <a:srgbClr val="D6009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6552"/>
          </a:xfrm>
        </p:spPr>
        <p:txBody>
          <a:bodyPr/>
          <a:lstStyle/>
          <a:p>
            <a:pPr lvl="0">
              <a:buNone/>
            </a:pPr>
            <a:r>
              <a:rPr lang="en-US" sz="4800" b="1" dirty="0" err="1" smtClean="0">
                <a:solidFill>
                  <a:srgbClr val="D60093"/>
                </a:solidFill>
                <a:latin typeface="Chiller" pitchFamily="82" charset="0"/>
              </a:rPr>
              <a:t>Ciri</a:t>
            </a:r>
            <a:r>
              <a:rPr lang="en-US" sz="4800" b="1" dirty="0" smtClean="0">
                <a:solidFill>
                  <a:srgbClr val="D60093"/>
                </a:solidFill>
                <a:latin typeface="Chiller" pitchFamily="82" charset="0"/>
              </a:rPr>
              <a:t> – </a:t>
            </a:r>
            <a:r>
              <a:rPr lang="en-US" sz="4800" b="1" dirty="0" err="1" smtClean="0">
                <a:solidFill>
                  <a:srgbClr val="D60093"/>
                </a:solidFill>
                <a:latin typeface="Chiller" pitchFamily="82" charset="0"/>
              </a:rPr>
              <a:t>ciri</a:t>
            </a:r>
            <a:r>
              <a:rPr lang="en-US" sz="4800" b="1" dirty="0" smtClean="0">
                <a:solidFill>
                  <a:srgbClr val="D60093"/>
                </a:solidFill>
                <a:latin typeface="Chiller" pitchFamily="82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Chiller" pitchFamily="82" charset="0"/>
              </a:rPr>
              <a:t>perkembangan</a:t>
            </a:r>
            <a:r>
              <a:rPr lang="en-US" sz="4800" b="1" dirty="0" smtClean="0">
                <a:solidFill>
                  <a:srgbClr val="D60093"/>
                </a:solidFill>
                <a:latin typeface="Chiller" pitchFamily="82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Chiller" pitchFamily="82" charset="0"/>
              </a:rPr>
              <a:t>masa</a:t>
            </a:r>
            <a:r>
              <a:rPr lang="en-US" sz="4800" b="1" dirty="0" smtClean="0">
                <a:solidFill>
                  <a:srgbClr val="D60093"/>
                </a:solidFill>
                <a:latin typeface="Chiller" pitchFamily="82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Chiller" pitchFamily="82" charset="0"/>
              </a:rPr>
              <a:t>bayi</a:t>
            </a:r>
            <a:endParaRPr lang="en-US" sz="4800" dirty="0" smtClean="0">
              <a:solidFill>
                <a:srgbClr val="D60093"/>
              </a:solidFill>
              <a:latin typeface="Chiller" pitchFamily="82" charset="0"/>
            </a:endParaRPr>
          </a:p>
          <a:p>
            <a:pPr lvl="0"/>
            <a:r>
              <a:rPr lang="en-US" sz="4800" dirty="0" err="1" smtClean="0">
                <a:solidFill>
                  <a:srgbClr val="D60093"/>
                </a:solidFill>
                <a:latin typeface="Chiller" pitchFamily="82" charset="0"/>
              </a:rPr>
              <a:t>Tahap</a:t>
            </a:r>
            <a:r>
              <a:rPr lang="en-US" sz="4800" dirty="0" smtClean="0">
                <a:solidFill>
                  <a:srgbClr val="D60093"/>
                </a:solidFill>
                <a:latin typeface="Chiller" pitchFamily="82" charset="0"/>
              </a:rPr>
              <a:t> Pre-</a:t>
            </a:r>
            <a:r>
              <a:rPr lang="en-US" sz="4800" dirty="0" err="1" smtClean="0">
                <a:solidFill>
                  <a:srgbClr val="D60093"/>
                </a:solidFill>
                <a:latin typeface="Chiller" pitchFamily="82" charset="0"/>
              </a:rPr>
              <a:t>embrionik</a:t>
            </a:r>
            <a:endParaRPr lang="en-US" sz="4800" dirty="0" smtClean="0">
              <a:solidFill>
                <a:srgbClr val="D60093"/>
              </a:solidFill>
              <a:latin typeface="Chiller" pitchFamily="82" charset="0"/>
            </a:endParaRPr>
          </a:p>
          <a:p>
            <a:pPr lvl="0"/>
            <a:r>
              <a:rPr lang="en-US" sz="4800" dirty="0" err="1" smtClean="0">
                <a:solidFill>
                  <a:srgbClr val="D60093"/>
                </a:solidFill>
                <a:latin typeface="Chiller" pitchFamily="82" charset="0"/>
              </a:rPr>
              <a:t>Tahap</a:t>
            </a:r>
            <a:r>
              <a:rPr lang="en-US" sz="4800" dirty="0" smtClean="0">
                <a:solidFill>
                  <a:srgbClr val="D60093"/>
                </a:solidFill>
                <a:latin typeface="Chiller" pitchFamily="82" charset="0"/>
              </a:rPr>
              <a:t> </a:t>
            </a:r>
            <a:r>
              <a:rPr lang="en-US" sz="4800" dirty="0" err="1" smtClean="0">
                <a:solidFill>
                  <a:srgbClr val="D60093"/>
                </a:solidFill>
                <a:latin typeface="Chiller" pitchFamily="82" charset="0"/>
              </a:rPr>
              <a:t>Embrionik</a:t>
            </a:r>
            <a:r>
              <a:rPr lang="en-US" sz="4800" dirty="0" smtClean="0">
                <a:solidFill>
                  <a:srgbClr val="D60093"/>
                </a:solidFill>
                <a:latin typeface="Chiller" pitchFamily="82" charset="0"/>
              </a:rPr>
              <a:t> </a:t>
            </a:r>
          </a:p>
          <a:p>
            <a:pPr lvl="0"/>
            <a:r>
              <a:rPr lang="en-US" sz="4800" dirty="0" err="1" smtClean="0">
                <a:solidFill>
                  <a:srgbClr val="D60093"/>
                </a:solidFill>
                <a:latin typeface="Chiller" pitchFamily="82" charset="0"/>
              </a:rPr>
              <a:t>Tahap</a:t>
            </a:r>
            <a:r>
              <a:rPr lang="en-US" sz="4800" dirty="0" smtClean="0">
                <a:solidFill>
                  <a:srgbClr val="D60093"/>
                </a:solidFill>
                <a:latin typeface="Chiller" pitchFamily="82" charset="0"/>
              </a:rPr>
              <a:t> </a:t>
            </a:r>
            <a:r>
              <a:rPr lang="id-ID" sz="4800" dirty="0" smtClean="0">
                <a:solidFill>
                  <a:srgbClr val="D60093"/>
                </a:solidFill>
                <a:latin typeface="Chiller" pitchFamily="82" charset="0"/>
              </a:rPr>
              <a:t>F</a:t>
            </a:r>
            <a:r>
              <a:rPr lang="en-US" sz="4800" dirty="0" err="1" smtClean="0">
                <a:solidFill>
                  <a:srgbClr val="D60093"/>
                </a:solidFill>
                <a:latin typeface="Chiller" pitchFamily="82" charset="0"/>
              </a:rPr>
              <a:t>etus</a:t>
            </a:r>
            <a:endParaRPr lang="en-US" sz="4800" dirty="0" smtClean="0">
              <a:solidFill>
                <a:srgbClr val="D60093"/>
              </a:solidFill>
              <a:latin typeface="Chiller" pitchFamily="8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D60093"/>
                </a:solidFill>
              </a:rPr>
              <a:t/>
            </a:r>
            <a:br>
              <a:rPr lang="en-US" dirty="0" smtClean="0">
                <a:solidFill>
                  <a:srgbClr val="D60093"/>
                </a:solidFill>
              </a:rPr>
            </a:br>
            <a:r>
              <a:rPr lang="en-US" sz="1600" dirty="0" smtClean="0">
                <a:solidFill>
                  <a:srgbClr val="D60093"/>
                </a:solidFill>
                <a:latin typeface="Comic Sans MS" pitchFamily="66" charset="0"/>
              </a:rPr>
              <a:t>=&gt; </a:t>
            </a:r>
            <a:r>
              <a:rPr lang="en-US" sz="160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D60093"/>
                </a:solidFill>
                <a:latin typeface="Comic Sans MS" pitchFamily="66" charset="0"/>
              </a:rPr>
              <a:t>harus</a:t>
            </a:r>
            <a:r>
              <a:rPr lang="en-US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D60093"/>
                </a:solidFill>
                <a:latin typeface="Comic Sans MS" pitchFamily="66" charset="0"/>
              </a:rPr>
              <a:t>menyesuaikan</a:t>
            </a:r>
            <a:r>
              <a:rPr lang="en-US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D60093"/>
                </a:solidFill>
                <a:latin typeface="Comic Sans MS" pitchFamily="66" charset="0"/>
              </a:rPr>
              <a:t>suhu</a:t>
            </a:r>
            <a:r>
              <a:rPr lang="en-US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D60093"/>
                </a:solidFill>
                <a:latin typeface="Comic Sans MS" pitchFamily="66" charset="0"/>
              </a:rPr>
              <a:t>di</a:t>
            </a:r>
            <a:r>
              <a:rPr lang="en-US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D60093"/>
                </a:solidFill>
                <a:latin typeface="Comic Sans MS" pitchFamily="66" charset="0"/>
              </a:rPr>
              <a:t>luar</a:t>
            </a:r>
            <a:r>
              <a:rPr lang="en-US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D60093"/>
                </a:solidFill>
                <a:latin typeface="Comic Sans MS" pitchFamily="66" charset="0"/>
              </a:rPr>
              <a:t>kandungan</a:t>
            </a:r>
            <a:r>
              <a:rPr lang="en-US" sz="1400" dirty="0" smtClean="0">
                <a:latin typeface="Comic Sans MS" pitchFamily="66" charset="0"/>
              </a:rPr>
              <a:t/>
            </a:r>
            <a:br>
              <a:rPr lang="en-US" sz="1400" dirty="0" smtClean="0">
                <a:latin typeface="Comic Sans MS" pitchFamily="66" charset="0"/>
              </a:rPr>
            </a:br>
            <a:endParaRPr lang="en-US" sz="1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733800" cy="502920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AutoNum type="arabicPeriod"/>
            </a:pPr>
            <a:r>
              <a:rPr lang="en-US" sz="2000" dirty="0" smtClean="0">
                <a:solidFill>
                  <a:srgbClr val="D60093"/>
                </a:solidFill>
                <a:latin typeface="Comic Sans MS" pitchFamily="66" charset="0"/>
              </a:rPr>
              <a:t>Hal yang </a:t>
            </a:r>
            <a:r>
              <a:rPr lang="en-US" sz="2000" dirty="0" err="1" smtClean="0">
                <a:solidFill>
                  <a:srgbClr val="D60093"/>
                </a:solidFill>
                <a:latin typeface="Comic Sans MS" pitchFamily="66" charset="0"/>
              </a:rPr>
              <a:t>Mempengaruhi</a:t>
            </a:r>
            <a:r>
              <a:rPr lang="en-US" sz="20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D60093"/>
                </a:solidFill>
                <a:latin typeface="Comic Sans MS" pitchFamily="66" charset="0"/>
              </a:rPr>
              <a:t>Penyesuain</a:t>
            </a:r>
            <a:r>
              <a:rPr lang="en-US" sz="20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D60093"/>
                </a:solidFill>
                <a:latin typeface="Comic Sans MS" pitchFamily="66" charset="0"/>
              </a:rPr>
              <a:t>Diri</a:t>
            </a:r>
            <a:r>
              <a:rPr lang="en-US" sz="20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100" dirty="0" smtClean="0">
              <a:solidFill>
                <a:srgbClr val="D60093"/>
              </a:solidFill>
              <a:latin typeface="Comic Sans MS" pitchFamily="66" charset="0"/>
              <a:ea typeface="Calibri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  <a:ea typeface="Calibri"/>
              </a:rPr>
              <a:t>Lingkungan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  <a:ea typeface="Calibri"/>
              </a:rPr>
              <a:t> prenatal yang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  <a:ea typeface="Calibri"/>
              </a:rPr>
              <a:t>sehat</a:t>
            </a:r>
            <a:endParaRPr lang="en-US" sz="2100" dirty="0" smtClean="0">
              <a:solidFill>
                <a:srgbClr val="D60093"/>
              </a:solidFill>
              <a:latin typeface="Comic Sans MS" pitchFamily="66" charset="0"/>
              <a:ea typeface="Calibri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yang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lahir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dengan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mudah</a:t>
            </a:r>
            <a:endParaRPr lang="en-US" sz="21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  <a:ea typeface="Calibri"/>
              </a:rPr>
              <a:t>Persalinan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  <a:ea typeface="Calibri"/>
              </a:rPr>
              <a:t> yang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  <a:ea typeface="Calibri"/>
              </a:rPr>
              <a:t>sulit</a:t>
            </a:r>
            <a:endParaRPr lang="en-US" sz="2100" dirty="0" smtClean="0">
              <a:solidFill>
                <a:srgbClr val="D60093"/>
              </a:solidFill>
              <a:latin typeface="Comic Sans MS" pitchFamily="66" charset="0"/>
              <a:ea typeface="Calibri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yang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ibunya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harus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minum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obat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selama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proses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kelahiran</a:t>
            </a:r>
            <a:endParaRPr lang="en-US" sz="21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kembar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dalam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kandungan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kurang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ruang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bergerak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sehingga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menghambat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gerakan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janin</a:t>
            </a:r>
            <a:endParaRPr lang="en-US" sz="21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yang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lahir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belum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masanya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(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prematur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000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r>
              <a:rPr lang="en-US" sz="20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D60093"/>
                </a:solidFill>
                <a:latin typeface="Comic Sans MS" pitchFamily="66" charset="0"/>
              </a:rPr>
              <a:t>Indera</a:t>
            </a:r>
            <a:r>
              <a:rPr lang="en-US" sz="20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D60093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D60093"/>
                </a:solidFill>
                <a:latin typeface="Comic Sans MS" pitchFamily="66" charset="0"/>
              </a:rPr>
              <a:t>Kinestetik</a:t>
            </a:r>
            <a:endParaRPr lang="en-US" sz="20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lvl="0" indent="-457200">
              <a:buFont typeface="+mj-lt"/>
              <a:buAutoNum type="alphaLcPeriod"/>
            </a:pPr>
            <a:endParaRPr lang="en-US" sz="1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lvl="0" indent="-457200">
              <a:buFont typeface="+mj-lt"/>
              <a:buAutoNum type="alphaLcPeriod"/>
            </a:pP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Indera</a:t>
            </a:r>
            <a:endParaRPr lang="en-US" sz="19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Penciuman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neonatal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sudah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berfungsi</a:t>
            </a:r>
            <a:endParaRPr lang="en-US" sz="19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Pencecapan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sudah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berfungsi</a:t>
            </a:r>
            <a:endParaRPr lang="en-US" sz="19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r>
              <a:rPr lang="sv-SE" sz="1900" dirty="0" smtClean="0">
                <a:solidFill>
                  <a:srgbClr val="D60093"/>
                </a:solidFill>
                <a:latin typeface="Comic Sans MS" pitchFamily="66" charset="0"/>
              </a:rPr>
              <a:t>Indera kulit juga sudah berfungsi</a:t>
            </a:r>
          </a:p>
          <a:p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Penglihatan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juga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sudah</a:t>
            </a:r>
            <a:r>
              <a:rPr lang="en-US" sz="19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900" dirty="0" err="1" smtClean="0">
                <a:solidFill>
                  <a:srgbClr val="D60093"/>
                </a:solidFill>
                <a:latin typeface="Comic Sans MS" pitchFamily="66" charset="0"/>
              </a:rPr>
              <a:t>berfungsi</a:t>
            </a:r>
            <a:endParaRPr lang="en-US" sz="19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lphaLcPeriod" startAt="2"/>
            </a:pPr>
            <a:endParaRPr lang="en-US" sz="1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lphaLcPeriod" startAt="2"/>
            </a:pP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Kinestetik</a:t>
            </a:r>
            <a:endParaRPr lang="en-US" sz="21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/>
            <a:r>
              <a:rPr lang="sv-SE" sz="2100" dirty="0" smtClean="0">
                <a:solidFill>
                  <a:srgbClr val="D60093"/>
                </a:solidFill>
                <a:latin typeface="Comic Sans MS" pitchFamily="66" charset="0"/>
              </a:rPr>
              <a:t>bayi sudah dapat merasakan gerakan-gerakan</a:t>
            </a:r>
          </a:p>
          <a:p>
            <a:pPr marL="342900" indent="-342900"/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merasakan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posisi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tubuh</a:t>
            </a:r>
            <a:endParaRPr lang="en-US" sz="21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merasakan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posisi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anggota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badan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keseimbangan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dan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gerakan</a:t>
            </a:r>
            <a:r>
              <a:rPr lang="en-US" sz="21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D60093"/>
                </a:solidFill>
                <a:latin typeface="Comic Sans MS" pitchFamily="66" charset="0"/>
              </a:rPr>
              <a:t>memutar</a:t>
            </a:r>
            <a:endParaRPr lang="en-US" sz="21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342900" indent="-342900"/>
            <a:endParaRPr lang="en-US" sz="21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endParaRPr lang="en-US" sz="21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>
              <a:buNone/>
            </a:pPr>
            <a:endParaRPr lang="en-US" sz="20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91792" y="228600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Masa</a:t>
            </a:r>
            <a:r>
              <a:rPr lang="en-US" sz="6000" b="1" cap="none" spc="0" dirty="0" smtClean="0">
                <a:ln w="11430"/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bayi</a:t>
            </a:r>
            <a:r>
              <a:rPr lang="en-US" sz="6000" b="1" cap="none" spc="0" dirty="0" smtClean="0">
                <a:ln w="11430"/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 neonatal</a:t>
            </a:r>
            <a:endParaRPr lang="en-US" sz="6000" b="1" cap="none" spc="0" dirty="0">
              <a:ln w="11430"/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32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3200" dirty="0" smtClean="0">
                <a:solidFill>
                  <a:srgbClr val="D60093"/>
                </a:solidFill>
                <a:latin typeface="Comic Sans MS" pitchFamily="66" charset="0"/>
              </a:rPr>
              <a:t>/</a:t>
            </a:r>
            <a:r>
              <a:rPr lang="en-US" sz="32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32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Comic Sans MS" pitchFamily="66" charset="0"/>
              </a:rPr>
              <a:t>Anak</a:t>
            </a:r>
            <a:r>
              <a:rPr lang="en-US" sz="32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Comic Sans MS" pitchFamily="66" charset="0"/>
              </a:rPr>
              <a:t>Menyusu</a:t>
            </a:r>
            <a:endParaRPr lang="en-US" sz="2800" dirty="0" smtClean="0"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Moro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atau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Peluk</a:t>
            </a:r>
            <a:endParaRPr lang="en-US" sz="2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Genggam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atau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Darwin</a:t>
            </a:r>
          </a:p>
          <a:p>
            <a:pPr lvl="0"/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Babinski</a:t>
            </a:r>
            <a:endParaRPr lang="en-US" sz="2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Mencium-Cium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atau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Rooting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endParaRPr lang="en-US" sz="2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Refleks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Hisap</a:t>
            </a:r>
            <a:endParaRPr lang="en-US" sz="2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0"/>
            <a:ext cx="5105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6000" b="1" cap="none" spc="0" dirty="0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Perkembangan Motorik</a:t>
            </a:r>
            <a:endParaRPr lang="en-US" sz="6000" b="1" cap="none" spc="0" dirty="0">
              <a:ln w="11430"/>
              <a:solidFill>
                <a:srgbClr val="D6009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/>
          <a:lstStyle/>
          <a:p>
            <a:pPr marL="514350" lvl="0" indent="-514350" algn="ctr">
              <a:buFont typeface="+mj-lt"/>
              <a:buAutoNum type="alphaUcPeriod" startAt="2"/>
            </a:pPr>
            <a:r>
              <a:rPr lang="en-US" sz="3200" dirty="0" err="1" smtClean="0">
                <a:solidFill>
                  <a:srgbClr val="D60093"/>
                </a:solidFill>
                <a:latin typeface="Comic Sans MS" pitchFamily="66" charset="0"/>
              </a:rPr>
              <a:t>Prinsip</a:t>
            </a:r>
            <a:r>
              <a:rPr lang="en-US" sz="32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r>
              <a:rPr lang="en-US" sz="32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Comic Sans MS" pitchFamily="66" charset="0"/>
              </a:rPr>
              <a:t>Motorik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2641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tergantung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pada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kematangan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otot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syaraf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Belajar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keterampilan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motorik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tidak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terjadi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sebelum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anak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matang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untuk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suatu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Dimungkinkan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menentukan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norma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motorik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Perbedaan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individu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dalam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laju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motorik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lphaLcPeriod"/>
            </a:pPr>
            <a:endParaRPr lang="en-US" sz="1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239000" cy="1295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3600" dirty="0" err="1" smtClean="0">
                <a:solidFill>
                  <a:srgbClr val="D60093"/>
                </a:solidFill>
                <a:latin typeface="Comic Sans MS" pitchFamily="66" charset="0"/>
              </a:rPr>
              <a:t>Tahap-Tahap</a:t>
            </a:r>
            <a:r>
              <a:rPr lang="en-US" sz="3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r>
              <a:rPr lang="en-US" sz="3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Comic Sans MS" pitchFamily="66" charset="0"/>
              </a:rPr>
              <a:t>Secara</a:t>
            </a:r>
            <a:r>
              <a:rPr lang="en-US" sz="3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Comic Sans MS" pitchFamily="66" charset="0"/>
              </a:rPr>
              <a:t>Rinci</a:t>
            </a:r>
            <a:r>
              <a:rPr lang="en-US" sz="3600" dirty="0" smtClean="0">
                <a:solidFill>
                  <a:srgbClr val="D60093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D60093"/>
                </a:solidFill>
                <a:latin typeface="Comic Sans MS" pitchFamily="66" charset="0"/>
              </a:rPr>
            </a:br>
            <a:endParaRPr lang="en-US" sz="3600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7772400" cy="46482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Merangkak</a:t>
            </a:r>
            <a:endParaRPr lang="en-US" sz="2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/>
            <a:r>
              <a:rPr lang="en-US" sz="2000" dirty="0" err="1" smtClean="0">
                <a:solidFill>
                  <a:srgbClr val="D60093"/>
                </a:solidFill>
                <a:latin typeface="Comic Sans MS" pitchFamily="66" charset="0"/>
              </a:rPr>
              <a:t>Homolateral</a:t>
            </a:r>
            <a:endParaRPr lang="en-US" sz="20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/>
            <a:r>
              <a:rPr lang="en-US" sz="2000" dirty="0" smtClean="0">
                <a:solidFill>
                  <a:srgbClr val="D60093"/>
                </a:solidFill>
                <a:latin typeface="Comic Sans MS" pitchFamily="66" charset="0"/>
              </a:rPr>
              <a:t>Bilateral 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Berjalan</a:t>
            </a:r>
            <a:endParaRPr lang="en-US" sz="2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lphaLcPeriod" startAt="2"/>
            </a:pP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Memegang</a:t>
            </a:r>
            <a:endParaRPr lang="en-US" sz="28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lvl="0" indent="-457200">
              <a:buFont typeface="+mj-lt"/>
              <a:buAutoNum type="alphaLcPeriod" startAt="3"/>
            </a:pPr>
            <a:endParaRPr lang="en-US" sz="20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lphaL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06680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lphaUcPeriod" startAt="4"/>
            </a:pP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Beberapa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Faktor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mempengaruhi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Perkembangan</a:t>
            </a:r>
            <a:r>
              <a:rPr lang="en-US" sz="28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D60093"/>
                </a:solidFill>
                <a:latin typeface="Comic Sans MS" pitchFamily="66" charset="0"/>
              </a:rPr>
              <a:t>Motorik</a:t>
            </a:r>
            <a:endParaRPr lang="en-US" sz="2800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7391400" cy="4495800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Faktor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Genetik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Faktor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Kesehatan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pada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Periode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Pranatal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Faktor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Kesulitan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dalam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Kelahiran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Kesehatan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Gizi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Adanya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rangsangan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bimbingan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kesempatan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anak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untuk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menggerakan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semua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bagian</a:t>
            </a: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tubuh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Kelainan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id-ID" dirty="0" smtClean="0">
                <a:solidFill>
                  <a:srgbClr val="D60093"/>
                </a:solidFill>
                <a:latin typeface="Comic Sans MS" pitchFamily="66" charset="0"/>
              </a:rPr>
              <a:t> </a:t>
            </a:r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Perlindungan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Kelainan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D60093"/>
                </a:solidFill>
                <a:latin typeface="Comic Sans MS" pitchFamily="66" charset="0"/>
              </a:rPr>
              <a:t>Kebudayaan</a:t>
            </a:r>
            <a:endParaRPr lang="en-US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066800"/>
          </a:xfrm>
        </p:spPr>
        <p:txBody>
          <a:bodyPr/>
          <a:lstStyle/>
          <a:p>
            <a:pPr algn="ctr"/>
            <a:endParaRPr lang="en-US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543800" cy="5102352"/>
          </a:xfrm>
        </p:spPr>
        <p:txBody>
          <a:bodyPr>
            <a:noAutofit/>
          </a:bodyPr>
          <a:lstStyle/>
          <a:p>
            <a:pPr lvl="0"/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Marah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  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Ekspresi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marah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ialah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menjerit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meronta-ronta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menendang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mengibaskan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tangan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memukul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berguling-guling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menahan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nafas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Ketakutan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  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Menjauhkan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diri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dari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hal-hal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yang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menakutkan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merengek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menangis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menahan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nafas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Rasa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ingin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Tahu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  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Dilakukan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dengan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cara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memegang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benda-benda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yang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ingin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diketahuinya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Gembira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   Rasa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gembira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diungkapkan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dengan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tersenyum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tertawa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menggerak-gerakan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tangan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kaki,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berteriak-teriak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dengan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mata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berbinar-binar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/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Menyenangi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Sesuatu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   Yang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tampak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waktu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bayi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memeluk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mendekap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menepuk-nepuk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mencium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segala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sesuatu</a:t>
            </a:r>
            <a:r>
              <a:rPr lang="en-US" sz="1850" dirty="0" smtClean="0">
                <a:solidFill>
                  <a:srgbClr val="D60093"/>
                </a:solidFill>
                <a:latin typeface="Comic Sans MS" pitchFamily="66" charset="0"/>
              </a:rPr>
              <a:t> yang </a:t>
            </a:r>
            <a:r>
              <a:rPr lang="en-US" sz="1850" dirty="0" err="1" smtClean="0">
                <a:solidFill>
                  <a:srgbClr val="D60093"/>
                </a:solidFill>
                <a:latin typeface="Comic Sans MS" pitchFamily="66" charset="0"/>
              </a:rPr>
              <a:t>disenaginya</a:t>
            </a:r>
            <a:endParaRPr lang="en-US" sz="185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endParaRPr lang="en-US" sz="18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34FB7-8397-41C9-BD31-9C423693E8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1897" y="304800"/>
            <a:ext cx="7837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Perilaku</a:t>
            </a:r>
            <a:r>
              <a:rPr lang="en-US" sz="4000" b="1" cap="none" spc="0" dirty="0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Emosi</a:t>
            </a:r>
            <a:r>
              <a:rPr lang="en-US" sz="4000" b="1" cap="none" spc="0" dirty="0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pada</a:t>
            </a:r>
            <a:r>
              <a:rPr lang="en-US" sz="4000" b="1" cap="none" spc="0" dirty="0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Masa</a:t>
            </a:r>
            <a:r>
              <a:rPr lang="en-US" sz="4000" b="1" cap="none" spc="0" dirty="0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Bayi</a:t>
            </a:r>
            <a:endParaRPr lang="en-US" sz="4000" b="1" cap="none" spc="0" dirty="0">
              <a:ln w="11430"/>
              <a:solidFill>
                <a:srgbClr val="D6009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324</Words>
  <Application>Microsoft Office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KELOMPOK </vt:lpstr>
      <vt:lpstr>Perkembangan masa bayi</vt:lpstr>
      <vt:lpstr>  =&gt; Bayi harus menyesuaikan suhu di luar kandungan </vt:lpstr>
      <vt:lpstr>  </vt:lpstr>
      <vt:lpstr>Prinsip Perkembangan Motorik </vt:lpstr>
      <vt:lpstr>Tahap-Tahap Perkembangan Secara Rinci </vt:lpstr>
      <vt:lpstr>Beberapa Faktor yang mempengaruhi Perkembangan Motorik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</dc:title>
  <dc:creator>Darsono</dc:creator>
  <cp:lastModifiedBy>Darsono</cp:lastModifiedBy>
  <cp:revision>27</cp:revision>
  <dcterms:created xsi:type="dcterms:W3CDTF">2011-03-28T13:39:08Z</dcterms:created>
  <dcterms:modified xsi:type="dcterms:W3CDTF">2011-03-30T12:08:45Z</dcterms:modified>
</cp:coreProperties>
</file>